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xls" ContentType="application/vnd.ms-excel"/>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32.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3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34.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3.xml" ContentType="application/vnd.openxmlformats-officedocument.presentationml.slide+xml"/>
  <Override PartName="/ppt/slides/slide2.xml" ContentType="application/vnd.openxmlformats-officedocument.presentationml.slide+xml"/>
  <Override PartName="/ppt/slides/slide3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1.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4.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3.xml" ContentType="application/vnd.openxmlformats-officedocument.presentationml.slide+xml"/>
  <Override PartName="/ppt/slides/slide45.xml" ContentType="application/vnd.openxmlformats-officedocument.presentationml.slide+xml"/>
  <Override PartName="/ppt/notesSlides/notesSlide7.xml" ContentType="application/vnd.openxmlformats-officedocument.presentationml.notesSlide+xml"/>
  <Override PartName="/ppt/slideMasters/slideMaster1.xml" ContentType="application/vnd.openxmlformats-officedocument.presentationml.slideMaster+xml"/>
  <Override PartName="/ppt/notesSlides/notesSlide6.xml" ContentType="application/vnd.openxmlformats-officedocument.presentationml.notesSlide+xml"/>
  <Override PartName="/ppt/notesSlides/notesSlide4.xml" ContentType="application/vnd.openxmlformats-officedocument.presentationml.notes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65"/>
  </p:notesMasterIdLst>
  <p:handoutMasterIdLst>
    <p:handoutMasterId r:id="rId66"/>
  </p:handoutMasterIdLst>
  <p:sldIdLst>
    <p:sldId id="444" r:id="rId2"/>
    <p:sldId id="811" r:id="rId3"/>
    <p:sldId id="790" r:id="rId4"/>
    <p:sldId id="822" r:id="rId5"/>
    <p:sldId id="787" r:id="rId6"/>
    <p:sldId id="774" r:id="rId7"/>
    <p:sldId id="648" r:id="rId8"/>
    <p:sldId id="805" r:id="rId9"/>
    <p:sldId id="814" r:id="rId10"/>
    <p:sldId id="731" r:id="rId11"/>
    <p:sldId id="784" r:id="rId12"/>
    <p:sldId id="733" r:id="rId13"/>
    <p:sldId id="746" r:id="rId14"/>
    <p:sldId id="821" r:id="rId15"/>
    <p:sldId id="786" r:id="rId16"/>
    <p:sldId id="753" r:id="rId17"/>
    <p:sldId id="815" r:id="rId18"/>
    <p:sldId id="817" r:id="rId19"/>
    <p:sldId id="864" r:id="rId20"/>
    <p:sldId id="865" r:id="rId21"/>
    <p:sldId id="809" r:id="rId22"/>
    <p:sldId id="808" r:id="rId23"/>
    <p:sldId id="646" r:id="rId24"/>
    <p:sldId id="818" r:id="rId25"/>
    <p:sldId id="803" r:id="rId26"/>
    <p:sldId id="770" r:id="rId27"/>
    <p:sldId id="791" r:id="rId28"/>
    <p:sldId id="796" r:id="rId29"/>
    <p:sldId id="816" r:id="rId30"/>
    <p:sldId id="767" r:id="rId31"/>
    <p:sldId id="772" r:id="rId32"/>
    <p:sldId id="851" r:id="rId33"/>
    <p:sldId id="853" r:id="rId34"/>
    <p:sldId id="693" r:id="rId35"/>
    <p:sldId id="854" r:id="rId36"/>
    <p:sldId id="826" r:id="rId37"/>
    <p:sldId id="827" r:id="rId38"/>
    <p:sldId id="830" r:id="rId39"/>
    <p:sldId id="855" r:id="rId40"/>
    <p:sldId id="856" r:id="rId41"/>
    <p:sldId id="857" r:id="rId42"/>
    <p:sldId id="858" r:id="rId43"/>
    <p:sldId id="859" r:id="rId44"/>
    <p:sldId id="837" r:id="rId45"/>
    <p:sldId id="860" r:id="rId46"/>
    <p:sldId id="861" r:id="rId47"/>
    <p:sldId id="840" r:id="rId48"/>
    <p:sldId id="841" r:id="rId49"/>
    <p:sldId id="852" r:id="rId50"/>
    <p:sldId id="844" r:id="rId51"/>
    <p:sldId id="845" r:id="rId52"/>
    <p:sldId id="846" r:id="rId53"/>
    <p:sldId id="848" r:id="rId54"/>
    <p:sldId id="850" r:id="rId55"/>
    <p:sldId id="701" r:id="rId56"/>
    <p:sldId id="820" r:id="rId57"/>
    <p:sldId id="663" r:id="rId58"/>
    <p:sldId id="607" r:id="rId59"/>
    <p:sldId id="619" r:id="rId60"/>
    <p:sldId id="618" r:id="rId61"/>
    <p:sldId id="819" r:id="rId62"/>
    <p:sldId id="806" r:id="rId63"/>
    <p:sldId id="862" r:id="rId64"/>
  </p:sldIdLst>
  <p:sldSz cx="9144000" cy="6858000" type="screen4x3"/>
  <p:notesSz cx="6889750" cy="10018713"/>
  <p:defaultTextStyle>
    <a:defPPr>
      <a:defRPr lang="ja-JP"/>
    </a:defPPr>
    <a:lvl1pPr algn="ctr" rtl="0" fontAlgn="base">
      <a:spcBef>
        <a:spcPct val="0"/>
      </a:spcBef>
      <a:spcAft>
        <a:spcPct val="0"/>
      </a:spcAft>
      <a:defRPr kumimoji="1" sz="1400" kern="1200">
        <a:solidFill>
          <a:schemeClr val="tx1"/>
        </a:solidFill>
        <a:latin typeface="Times New Roman" pitchFamily="18" charset="0"/>
        <a:ea typeface="標楷體" pitchFamily="65" charset="-120"/>
        <a:cs typeface="+mn-cs"/>
      </a:defRPr>
    </a:lvl1pPr>
    <a:lvl2pPr marL="457200" algn="ctr" rtl="0" fontAlgn="base">
      <a:spcBef>
        <a:spcPct val="0"/>
      </a:spcBef>
      <a:spcAft>
        <a:spcPct val="0"/>
      </a:spcAft>
      <a:defRPr kumimoji="1" sz="1400" kern="1200">
        <a:solidFill>
          <a:schemeClr val="tx1"/>
        </a:solidFill>
        <a:latin typeface="Times New Roman" pitchFamily="18" charset="0"/>
        <a:ea typeface="標楷體" pitchFamily="65" charset="-120"/>
        <a:cs typeface="+mn-cs"/>
      </a:defRPr>
    </a:lvl2pPr>
    <a:lvl3pPr marL="914400" algn="ctr" rtl="0" fontAlgn="base">
      <a:spcBef>
        <a:spcPct val="0"/>
      </a:spcBef>
      <a:spcAft>
        <a:spcPct val="0"/>
      </a:spcAft>
      <a:defRPr kumimoji="1" sz="1400" kern="1200">
        <a:solidFill>
          <a:schemeClr val="tx1"/>
        </a:solidFill>
        <a:latin typeface="Times New Roman" pitchFamily="18" charset="0"/>
        <a:ea typeface="標楷體" pitchFamily="65" charset="-120"/>
        <a:cs typeface="+mn-cs"/>
      </a:defRPr>
    </a:lvl3pPr>
    <a:lvl4pPr marL="1371600" algn="ctr" rtl="0" fontAlgn="base">
      <a:spcBef>
        <a:spcPct val="0"/>
      </a:spcBef>
      <a:spcAft>
        <a:spcPct val="0"/>
      </a:spcAft>
      <a:defRPr kumimoji="1" sz="1400" kern="1200">
        <a:solidFill>
          <a:schemeClr val="tx1"/>
        </a:solidFill>
        <a:latin typeface="Times New Roman" pitchFamily="18" charset="0"/>
        <a:ea typeface="標楷體" pitchFamily="65" charset="-120"/>
        <a:cs typeface="+mn-cs"/>
      </a:defRPr>
    </a:lvl4pPr>
    <a:lvl5pPr marL="1828800" algn="ctr" rtl="0" fontAlgn="base">
      <a:spcBef>
        <a:spcPct val="0"/>
      </a:spcBef>
      <a:spcAft>
        <a:spcPct val="0"/>
      </a:spcAft>
      <a:defRPr kumimoji="1" sz="1400" kern="1200">
        <a:solidFill>
          <a:schemeClr val="tx1"/>
        </a:solidFill>
        <a:latin typeface="Times New Roman" pitchFamily="18" charset="0"/>
        <a:ea typeface="標楷體" pitchFamily="65" charset="-120"/>
        <a:cs typeface="+mn-cs"/>
      </a:defRPr>
    </a:lvl5pPr>
    <a:lvl6pPr marL="2286000" algn="l" defTabSz="914400" rtl="0" eaLnBrk="1" latinLnBrk="0" hangingPunct="1">
      <a:defRPr kumimoji="1" sz="1400" kern="1200">
        <a:solidFill>
          <a:schemeClr val="tx1"/>
        </a:solidFill>
        <a:latin typeface="Times New Roman" pitchFamily="18" charset="0"/>
        <a:ea typeface="標楷體" pitchFamily="65" charset="-120"/>
        <a:cs typeface="+mn-cs"/>
      </a:defRPr>
    </a:lvl6pPr>
    <a:lvl7pPr marL="2743200" algn="l" defTabSz="914400" rtl="0" eaLnBrk="1" latinLnBrk="0" hangingPunct="1">
      <a:defRPr kumimoji="1" sz="1400" kern="1200">
        <a:solidFill>
          <a:schemeClr val="tx1"/>
        </a:solidFill>
        <a:latin typeface="Times New Roman" pitchFamily="18" charset="0"/>
        <a:ea typeface="標楷體" pitchFamily="65" charset="-120"/>
        <a:cs typeface="+mn-cs"/>
      </a:defRPr>
    </a:lvl7pPr>
    <a:lvl8pPr marL="3200400" algn="l" defTabSz="914400" rtl="0" eaLnBrk="1" latinLnBrk="0" hangingPunct="1">
      <a:defRPr kumimoji="1" sz="1400" kern="1200">
        <a:solidFill>
          <a:schemeClr val="tx1"/>
        </a:solidFill>
        <a:latin typeface="Times New Roman" pitchFamily="18" charset="0"/>
        <a:ea typeface="標楷體" pitchFamily="65" charset="-120"/>
        <a:cs typeface="+mn-cs"/>
      </a:defRPr>
    </a:lvl8pPr>
    <a:lvl9pPr marL="3657600" algn="l" defTabSz="914400" rtl="0" eaLnBrk="1" latinLnBrk="0" hangingPunct="1">
      <a:defRPr kumimoji="1" sz="1400" kern="1200">
        <a:solidFill>
          <a:schemeClr val="tx1"/>
        </a:solidFill>
        <a:latin typeface="Times New Roman" pitchFamily="18" charset="0"/>
        <a:ea typeface="標楷體" pitchFamily="65" charset="-120"/>
        <a:cs typeface="+mn-cs"/>
      </a:defRPr>
    </a:lvl9pPr>
  </p:defaultTextStyle>
  <p:extLst>
    <p:ext uri="{EFAFB233-063F-42B5-8137-9DF3F51BA10A}">
      <p15:sldGuideLst xmlns:p15="http://schemas.microsoft.com/office/powerpoint/2012/main">
        <p15:guide id="1" orient="horz" pos="488">
          <p15:clr>
            <a:srgbClr val="A4A3A4"/>
          </p15:clr>
        </p15:guide>
        <p15:guide id="2" pos="44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00"/>
    <a:srgbClr val="00FF00"/>
    <a:srgbClr val="33CC33"/>
    <a:srgbClr val="99CCFF"/>
    <a:srgbClr val="CCCCFF"/>
    <a:srgbClr val="CCFFCC"/>
    <a:srgbClr val="CCECFF"/>
    <a:srgbClr val="FF99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85" autoAdjust="0"/>
    <p:restoredTop sz="94727" autoAdjust="0"/>
  </p:normalViewPr>
  <p:slideViewPr>
    <p:cSldViewPr snapToGrid="0">
      <p:cViewPr varScale="1">
        <p:scale>
          <a:sx n="85" d="100"/>
          <a:sy n="85" d="100"/>
        </p:scale>
        <p:origin x="1411" y="48"/>
      </p:cViewPr>
      <p:guideLst>
        <p:guide orient="horz" pos="488"/>
        <p:guide pos="4424"/>
      </p:guideLst>
    </p:cSldViewPr>
  </p:slideViewPr>
  <p:outlineViewPr>
    <p:cViewPr>
      <p:scale>
        <a:sx n="66" d="100"/>
        <a:sy n="66" d="100"/>
      </p:scale>
      <p:origin x="0" y="0"/>
    </p:cViewPr>
  </p:outlineViewPr>
  <p:notesTextViewPr>
    <p:cViewPr>
      <p:scale>
        <a:sx n="100" d="100"/>
        <a:sy n="100" d="100"/>
      </p:scale>
      <p:origin x="0" y="0"/>
    </p:cViewPr>
  </p:notesTextViewPr>
  <p:sorterViewPr>
    <p:cViewPr>
      <p:scale>
        <a:sx n="50" d="100"/>
        <a:sy n="50" d="100"/>
      </p:scale>
      <p:origin x="0" y="67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ustomXml" Target="../customXml/item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image" Target="../media/image5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2985764" cy="501947"/>
          </a:xfrm>
          <a:prstGeom prst="rect">
            <a:avLst/>
          </a:prstGeom>
          <a:noFill/>
          <a:ln>
            <a:noFill/>
          </a:ln>
          <a:effectLst/>
          <a:extLst/>
        </p:spPr>
        <p:txBody>
          <a:bodyPr vert="horz" wrap="square" lIns="92384" tIns="46191" rIns="92384" bIns="46191" numCol="1" anchor="t" anchorCtr="0" compatLnSpc="1">
            <a:prstTxWarp prst="textNoShape">
              <a:avLst/>
            </a:prstTxWarp>
          </a:bodyPr>
          <a:lstStyle>
            <a:lvl1pPr algn="l" defTabSz="924075">
              <a:defRPr sz="1300">
                <a:ea typeface="MS PGothic" pitchFamily="34" charset="-128"/>
              </a:defRPr>
            </a:lvl1pPr>
          </a:lstStyle>
          <a:p>
            <a:pPr>
              <a:defRPr/>
            </a:pPr>
            <a:endParaRPr lang="en-US" altLang="zh-TW"/>
          </a:p>
        </p:txBody>
      </p:sp>
      <p:sp>
        <p:nvSpPr>
          <p:cNvPr id="14339" name="Rectangle 3"/>
          <p:cNvSpPr>
            <a:spLocks noGrp="1" noChangeArrowheads="1"/>
          </p:cNvSpPr>
          <p:nvPr>
            <p:ph type="dt" sz="quarter" idx="1"/>
          </p:nvPr>
        </p:nvSpPr>
        <p:spPr bwMode="auto">
          <a:xfrm>
            <a:off x="3903987" y="0"/>
            <a:ext cx="2985764" cy="501947"/>
          </a:xfrm>
          <a:prstGeom prst="rect">
            <a:avLst/>
          </a:prstGeom>
          <a:noFill/>
          <a:ln>
            <a:noFill/>
          </a:ln>
          <a:effectLst/>
          <a:extLst/>
        </p:spPr>
        <p:txBody>
          <a:bodyPr vert="horz" wrap="square" lIns="92384" tIns="46191" rIns="92384" bIns="46191" numCol="1" anchor="t" anchorCtr="0" compatLnSpc="1">
            <a:prstTxWarp prst="textNoShape">
              <a:avLst/>
            </a:prstTxWarp>
          </a:bodyPr>
          <a:lstStyle>
            <a:lvl1pPr algn="r" defTabSz="924075">
              <a:defRPr sz="1300">
                <a:ea typeface="新細明體" pitchFamily="18" charset="-120"/>
              </a:defRPr>
            </a:lvl1pPr>
          </a:lstStyle>
          <a:p>
            <a:pPr>
              <a:defRPr/>
            </a:pPr>
            <a:r>
              <a:rPr lang="en-US" altLang="zh-TW"/>
              <a:t>2014.05.08</a:t>
            </a:r>
          </a:p>
        </p:txBody>
      </p:sp>
      <p:sp>
        <p:nvSpPr>
          <p:cNvPr id="14340" name="Rectangle 4"/>
          <p:cNvSpPr>
            <a:spLocks noGrp="1" noChangeArrowheads="1"/>
          </p:cNvSpPr>
          <p:nvPr>
            <p:ph type="ftr" sz="quarter" idx="2"/>
          </p:nvPr>
        </p:nvSpPr>
        <p:spPr bwMode="auto">
          <a:xfrm>
            <a:off x="0" y="9516768"/>
            <a:ext cx="2985764" cy="501947"/>
          </a:xfrm>
          <a:prstGeom prst="rect">
            <a:avLst/>
          </a:prstGeom>
          <a:noFill/>
          <a:ln>
            <a:noFill/>
          </a:ln>
          <a:effectLst/>
          <a:extLst/>
        </p:spPr>
        <p:txBody>
          <a:bodyPr vert="horz" wrap="square" lIns="92384" tIns="46191" rIns="92384" bIns="46191" numCol="1" anchor="b" anchorCtr="0" compatLnSpc="1">
            <a:prstTxWarp prst="textNoShape">
              <a:avLst/>
            </a:prstTxWarp>
          </a:bodyPr>
          <a:lstStyle>
            <a:lvl1pPr algn="l" defTabSz="924075">
              <a:defRPr sz="1300">
                <a:ea typeface="MS PGothic" pitchFamily="34" charset="-128"/>
              </a:defRPr>
            </a:lvl1pPr>
          </a:lstStyle>
          <a:p>
            <a:pPr>
              <a:defRPr/>
            </a:pPr>
            <a:endParaRPr lang="en-US" altLang="zh-TW"/>
          </a:p>
        </p:txBody>
      </p:sp>
      <p:sp>
        <p:nvSpPr>
          <p:cNvPr id="14341" name="Rectangle 5"/>
          <p:cNvSpPr>
            <a:spLocks noGrp="1" noChangeArrowheads="1"/>
          </p:cNvSpPr>
          <p:nvPr>
            <p:ph type="sldNum" sz="quarter" idx="3"/>
          </p:nvPr>
        </p:nvSpPr>
        <p:spPr bwMode="auto">
          <a:xfrm>
            <a:off x="3903987" y="9516768"/>
            <a:ext cx="2985764" cy="501947"/>
          </a:xfrm>
          <a:prstGeom prst="rect">
            <a:avLst/>
          </a:prstGeom>
          <a:noFill/>
          <a:ln>
            <a:noFill/>
          </a:ln>
          <a:effectLst/>
          <a:extLst/>
        </p:spPr>
        <p:txBody>
          <a:bodyPr vert="horz" wrap="square" lIns="92384" tIns="46191" rIns="92384" bIns="46191" numCol="1" anchor="b" anchorCtr="0" compatLnSpc="1">
            <a:prstTxWarp prst="textNoShape">
              <a:avLst/>
            </a:prstTxWarp>
          </a:bodyPr>
          <a:lstStyle>
            <a:lvl1pPr algn="r" defTabSz="924075">
              <a:defRPr sz="1300">
                <a:ea typeface="MS PGothic" pitchFamily="34" charset="-128"/>
              </a:defRPr>
            </a:lvl1pPr>
          </a:lstStyle>
          <a:p>
            <a:pPr>
              <a:defRPr/>
            </a:pPr>
            <a:fld id="{EEAB4EB1-63CF-48BD-B163-F7A42316B0FA}" type="slidenum">
              <a:rPr lang="zh-TW" altLang="en-US"/>
              <a:pPr>
                <a:defRPr/>
              </a:pPr>
              <a:t>‹#›</a:t>
            </a:fld>
            <a:endParaRPr lang="en-US" altLang="zh-TW"/>
          </a:p>
        </p:txBody>
      </p:sp>
    </p:spTree>
    <p:extLst>
      <p:ext uri="{BB962C8B-B14F-4D97-AF65-F5344CB8AC3E}">
        <p14:creationId xmlns:p14="http://schemas.microsoft.com/office/powerpoint/2010/main" val="1089095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3522" name="Rectangle 2"/>
          <p:cNvSpPr>
            <a:spLocks noGrp="1" noChangeArrowheads="1"/>
          </p:cNvSpPr>
          <p:nvPr>
            <p:ph type="hdr" sz="quarter"/>
          </p:nvPr>
        </p:nvSpPr>
        <p:spPr bwMode="auto">
          <a:xfrm>
            <a:off x="0" y="0"/>
            <a:ext cx="2985764" cy="501947"/>
          </a:xfrm>
          <a:prstGeom prst="rect">
            <a:avLst/>
          </a:prstGeom>
          <a:noFill/>
          <a:ln>
            <a:noFill/>
          </a:ln>
          <a:effectLst/>
          <a:extLst/>
        </p:spPr>
        <p:txBody>
          <a:bodyPr vert="horz" wrap="square" lIns="93061" tIns="46532" rIns="93061" bIns="46532" numCol="1" anchor="t" anchorCtr="0" compatLnSpc="1">
            <a:prstTxWarp prst="textNoShape">
              <a:avLst/>
            </a:prstTxWarp>
          </a:bodyPr>
          <a:lstStyle>
            <a:lvl1pPr algn="l" defTabSz="930266">
              <a:defRPr sz="1300">
                <a:ea typeface="MS PGothic" pitchFamily="34" charset="-128"/>
              </a:defRPr>
            </a:lvl1pPr>
          </a:lstStyle>
          <a:p>
            <a:pPr>
              <a:defRPr/>
            </a:pPr>
            <a:endParaRPr lang="en-US" altLang="zh-TW"/>
          </a:p>
        </p:txBody>
      </p:sp>
      <p:sp>
        <p:nvSpPr>
          <p:cNvPr id="363523" name="Rectangle 3"/>
          <p:cNvSpPr>
            <a:spLocks noGrp="1" noChangeArrowheads="1"/>
          </p:cNvSpPr>
          <p:nvPr>
            <p:ph type="dt" idx="1"/>
          </p:nvPr>
        </p:nvSpPr>
        <p:spPr bwMode="auto">
          <a:xfrm>
            <a:off x="3903986" y="0"/>
            <a:ext cx="2984223" cy="501947"/>
          </a:xfrm>
          <a:prstGeom prst="rect">
            <a:avLst/>
          </a:prstGeom>
          <a:noFill/>
          <a:ln>
            <a:noFill/>
          </a:ln>
          <a:effectLst/>
          <a:extLst/>
        </p:spPr>
        <p:txBody>
          <a:bodyPr vert="horz" wrap="square" lIns="93061" tIns="46532" rIns="93061" bIns="46532" numCol="1" anchor="t" anchorCtr="0" compatLnSpc="1">
            <a:prstTxWarp prst="textNoShape">
              <a:avLst/>
            </a:prstTxWarp>
          </a:bodyPr>
          <a:lstStyle>
            <a:lvl1pPr algn="r" defTabSz="930266">
              <a:defRPr sz="1300">
                <a:ea typeface="新細明體" pitchFamily="18" charset="-120"/>
              </a:defRPr>
            </a:lvl1pPr>
          </a:lstStyle>
          <a:p>
            <a:pPr>
              <a:defRPr/>
            </a:pPr>
            <a:r>
              <a:rPr lang="en-US" altLang="zh-TW"/>
              <a:t>2014.05.08</a:t>
            </a:r>
          </a:p>
        </p:txBody>
      </p:sp>
      <p:sp>
        <p:nvSpPr>
          <p:cNvPr id="77828" name="Rectangle 4"/>
          <p:cNvSpPr>
            <a:spLocks noGrp="1" noRot="1" noChangeAspect="1" noChangeArrowheads="1" noTextEdit="1"/>
          </p:cNvSpPr>
          <p:nvPr>
            <p:ph type="sldImg" idx="2"/>
          </p:nvPr>
        </p:nvSpPr>
        <p:spPr bwMode="auto">
          <a:xfrm>
            <a:off x="938213" y="750888"/>
            <a:ext cx="5013325" cy="3759200"/>
          </a:xfrm>
          <a:prstGeom prst="rect">
            <a:avLst/>
          </a:prstGeom>
          <a:noFill/>
          <a:ln w="9525">
            <a:solidFill>
              <a:srgbClr val="000000"/>
            </a:solidFill>
            <a:miter lim="800000"/>
            <a:headEnd/>
            <a:tailEnd/>
          </a:ln>
        </p:spPr>
      </p:sp>
      <p:sp>
        <p:nvSpPr>
          <p:cNvPr id="363525" name="Rectangle 5"/>
          <p:cNvSpPr>
            <a:spLocks noGrp="1" noChangeArrowheads="1"/>
          </p:cNvSpPr>
          <p:nvPr>
            <p:ph type="body" sz="quarter" idx="3"/>
          </p:nvPr>
        </p:nvSpPr>
        <p:spPr bwMode="auto">
          <a:xfrm>
            <a:off x="688668" y="4758384"/>
            <a:ext cx="5512416" cy="4509742"/>
          </a:xfrm>
          <a:prstGeom prst="rect">
            <a:avLst/>
          </a:prstGeom>
          <a:noFill/>
          <a:ln>
            <a:noFill/>
          </a:ln>
          <a:effectLst/>
          <a:extLst/>
        </p:spPr>
        <p:txBody>
          <a:bodyPr vert="horz" wrap="square" lIns="93061" tIns="46532" rIns="93061" bIns="46532" numCol="1" anchor="t" anchorCtr="0" compatLnSpc="1">
            <a:prstTxWarp prst="textNoShape">
              <a:avLst/>
            </a:prstTxWarp>
          </a:bodyPr>
          <a:lstStyle/>
          <a:p>
            <a:pPr lvl="0"/>
            <a:r>
              <a:rPr lang="zh-TW" altLang="en-US" noProof="0" smtClean="0"/>
              <a:t>按一下以編輯母片</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363526" name="Rectangle 6"/>
          <p:cNvSpPr>
            <a:spLocks noGrp="1" noChangeArrowheads="1"/>
          </p:cNvSpPr>
          <p:nvPr>
            <p:ph type="ftr" sz="quarter" idx="4"/>
          </p:nvPr>
        </p:nvSpPr>
        <p:spPr bwMode="auto">
          <a:xfrm>
            <a:off x="0" y="9515213"/>
            <a:ext cx="2985764" cy="501946"/>
          </a:xfrm>
          <a:prstGeom prst="rect">
            <a:avLst/>
          </a:prstGeom>
          <a:noFill/>
          <a:ln>
            <a:noFill/>
          </a:ln>
          <a:effectLst/>
          <a:extLst/>
        </p:spPr>
        <p:txBody>
          <a:bodyPr vert="horz" wrap="square" lIns="93061" tIns="46532" rIns="93061" bIns="46532" numCol="1" anchor="b" anchorCtr="0" compatLnSpc="1">
            <a:prstTxWarp prst="textNoShape">
              <a:avLst/>
            </a:prstTxWarp>
          </a:bodyPr>
          <a:lstStyle>
            <a:lvl1pPr algn="l" defTabSz="930266">
              <a:defRPr sz="1300">
                <a:ea typeface="MS PGothic" pitchFamily="34" charset="-128"/>
              </a:defRPr>
            </a:lvl1pPr>
          </a:lstStyle>
          <a:p>
            <a:pPr>
              <a:defRPr/>
            </a:pPr>
            <a:endParaRPr lang="en-US" altLang="zh-TW"/>
          </a:p>
        </p:txBody>
      </p:sp>
      <p:sp>
        <p:nvSpPr>
          <p:cNvPr id="363527" name="Rectangle 7"/>
          <p:cNvSpPr>
            <a:spLocks noGrp="1" noChangeArrowheads="1"/>
          </p:cNvSpPr>
          <p:nvPr>
            <p:ph type="sldNum" sz="quarter" idx="5"/>
          </p:nvPr>
        </p:nvSpPr>
        <p:spPr bwMode="auto">
          <a:xfrm>
            <a:off x="3903986" y="9515213"/>
            <a:ext cx="2984223" cy="501946"/>
          </a:xfrm>
          <a:prstGeom prst="rect">
            <a:avLst/>
          </a:prstGeom>
          <a:noFill/>
          <a:ln>
            <a:noFill/>
          </a:ln>
          <a:effectLst/>
          <a:extLst/>
        </p:spPr>
        <p:txBody>
          <a:bodyPr vert="horz" wrap="square" lIns="93061" tIns="46532" rIns="93061" bIns="46532" numCol="1" anchor="b" anchorCtr="0" compatLnSpc="1">
            <a:prstTxWarp prst="textNoShape">
              <a:avLst/>
            </a:prstTxWarp>
          </a:bodyPr>
          <a:lstStyle>
            <a:lvl1pPr algn="r" defTabSz="930266">
              <a:defRPr sz="1300">
                <a:ea typeface="MS PGothic" pitchFamily="34" charset="-128"/>
              </a:defRPr>
            </a:lvl1pPr>
          </a:lstStyle>
          <a:p>
            <a:pPr>
              <a:defRPr/>
            </a:pPr>
            <a:fld id="{6F85DDAE-C780-4896-95E8-06153EB66620}" type="slidenum">
              <a:rPr lang="zh-TW" altLang="en-US"/>
              <a:pPr>
                <a:defRPr/>
              </a:pPr>
              <a:t>‹#›</a:t>
            </a:fld>
            <a:endParaRPr lang="en-US" altLang="zh-TW"/>
          </a:p>
        </p:txBody>
      </p:sp>
    </p:spTree>
    <p:extLst>
      <p:ext uri="{BB962C8B-B14F-4D97-AF65-F5344CB8AC3E}">
        <p14:creationId xmlns:p14="http://schemas.microsoft.com/office/powerpoint/2010/main" val="34914098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S PMincho"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S PMincho"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S PMincho"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S PMincho"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S PMincho"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miter lim="800000"/>
            <a:headEnd/>
            <a:tailEnd/>
          </a:ln>
        </p:spPr>
        <p:txBody>
          <a:bodyPr/>
          <a:lstStyle/>
          <a:p>
            <a:pPr defTabSz="890373"/>
            <a:fld id="{515E94E7-BD10-462F-8EE3-7C64687850E3}" type="slidenum">
              <a:rPr lang="zh-TW" altLang="en-US" sz="1100"/>
              <a:pPr defTabSz="890373"/>
              <a:t>1</a:t>
            </a:fld>
            <a:endParaRPr lang="en-US" altLang="zh-TW" sz="1100" dirty="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p:spPr>
        <p:txBody>
          <a:bodyPr/>
          <a:lstStyle/>
          <a:p>
            <a:endParaRPr lang="zh-TW" altLang="en-US" smtClean="0"/>
          </a:p>
        </p:txBody>
      </p:sp>
    </p:spTree>
    <p:extLst>
      <p:ext uri="{BB962C8B-B14F-4D97-AF65-F5344CB8AC3E}">
        <p14:creationId xmlns:p14="http://schemas.microsoft.com/office/powerpoint/2010/main" val="209177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C0333CF9-B96C-4CC5-811B-3EA814783D76}" type="slidenum">
              <a:rPr lang="zh-TW" altLang="en-US">
                <a:latin typeface="Times New Roman" pitchFamily="18" charset="0"/>
                <a:ea typeface="MS PGothic" pitchFamily="34" charset="-128"/>
              </a:rPr>
              <a:pPr/>
              <a:t>5</a:t>
            </a:fld>
            <a:endParaRPr lang="en-US" altLang="zh-TW" dirty="0">
              <a:latin typeface="Times New Roman" pitchFamily="18" charset="0"/>
              <a:ea typeface="MS PGothic" pitchFamily="34" charset="-128"/>
            </a:endParaRPr>
          </a:p>
        </p:txBody>
      </p:sp>
      <p:sp>
        <p:nvSpPr>
          <p:cNvPr id="61443" name="Rectangle 2"/>
          <p:cNvSpPr>
            <a:spLocks noGrp="1" noRot="1" noChangeAspect="1" noChangeArrowheads="1" noTextEdit="1"/>
          </p:cNvSpPr>
          <p:nvPr>
            <p:ph type="sldImg"/>
          </p:nvPr>
        </p:nvSpPr>
        <p:spPr>
          <a:xfrm>
            <a:off x="939800" y="752475"/>
            <a:ext cx="5011738" cy="3757613"/>
          </a:xfrm>
          <a:ln/>
        </p:spPr>
      </p:sp>
      <p:sp>
        <p:nvSpPr>
          <p:cNvPr id="61444" name="Rectangle 3"/>
          <p:cNvSpPr>
            <a:spLocks noGrp="1" noChangeArrowheads="1"/>
          </p:cNvSpPr>
          <p:nvPr>
            <p:ph type="body" idx="1"/>
          </p:nvPr>
        </p:nvSpPr>
        <p:spPr>
          <a:xfrm>
            <a:off x="919764" y="4761492"/>
            <a:ext cx="5050223" cy="4505080"/>
          </a:xfrm>
        </p:spPr>
        <p:txBody>
          <a:bodyPr/>
          <a:lstStyle/>
          <a:p>
            <a:pPr eaLnBrk="1" hangingPunct="1"/>
            <a:endParaRPr lang="zh-TW" altLang="en-US" smtClean="0"/>
          </a:p>
        </p:txBody>
      </p:sp>
    </p:spTree>
    <p:extLst>
      <p:ext uri="{BB962C8B-B14F-4D97-AF65-F5344CB8AC3E}">
        <p14:creationId xmlns:p14="http://schemas.microsoft.com/office/powerpoint/2010/main" val="2135506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4D049F7C-A00F-44B0-BDDC-0EE563EF4FA2}" type="slidenum">
              <a:rPr lang="zh-TW" altLang="en-US">
                <a:latin typeface="Times New Roman" pitchFamily="18" charset="0"/>
                <a:ea typeface="MS PGothic" pitchFamily="34" charset="-128"/>
              </a:rPr>
              <a:pPr/>
              <a:t>6</a:t>
            </a:fld>
            <a:endParaRPr lang="en-US" altLang="zh-TW" dirty="0">
              <a:latin typeface="Times New Roman" pitchFamily="18" charset="0"/>
              <a:ea typeface="MS PGothic" pitchFamily="34" charset="-128"/>
            </a:endParaRPr>
          </a:p>
        </p:txBody>
      </p:sp>
      <p:sp>
        <p:nvSpPr>
          <p:cNvPr id="62467" name="Rectangle 2"/>
          <p:cNvSpPr>
            <a:spLocks noGrp="1" noRot="1" noChangeAspect="1" noChangeArrowheads="1" noTextEdit="1"/>
          </p:cNvSpPr>
          <p:nvPr>
            <p:ph type="sldImg"/>
          </p:nvPr>
        </p:nvSpPr>
        <p:spPr>
          <a:xfrm>
            <a:off x="939800" y="752475"/>
            <a:ext cx="5011738" cy="3757613"/>
          </a:xfrm>
          <a:ln/>
        </p:spPr>
      </p:sp>
      <p:sp>
        <p:nvSpPr>
          <p:cNvPr id="62468" name="Rectangle 3"/>
          <p:cNvSpPr>
            <a:spLocks noGrp="1" noChangeArrowheads="1"/>
          </p:cNvSpPr>
          <p:nvPr>
            <p:ph type="body" idx="1"/>
          </p:nvPr>
        </p:nvSpPr>
        <p:spPr>
          <a:xfrm>
            <a:off x="919764" y="4761492"/>
            <a:ext cx="5050223" cy="4505080"/>
          </a:xfrm>
        </p:spPr>
        <p:txBody>
          <a:bodyPr/>
          <a:lstStyle/>
          <a:p>
            <a:pPr eaLnBrk="1" hangingPunct="1"/>
            <a:endParaRPr lang="zh-TW" altLang="en-US" smtClean="0"/>
          </a:p>
        </p:txBody>
      </p:sp>
    </p:spTree>
    <p:extLst>
      <p:ext uri="{BB962C8B-B14F-4D97-AF65-F5344CB8AC3E}">
        <p14:creationId xmlns:p14="http://schemas.microsoft.com/office/powerpoint/2010/main" val="2587173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2466" name="投影片圖像版面配置區 1"/>
          <p:cNvSpPr>
            <a:spLocks noGrp="1" noRot="1" noChangeAspect="1" noTextEdit="1"/>
          </p:cNvSpPr>
          <p:nvPr>
            <p:ph type="sldImg"/>
          </p:nvPr>
        </p:nvSpPr>
        <p:spPr>
          <a:xfrm>
            <a:off x="939800" y="752475"/>
            <a:ext cx="5008563" cy="3756025"/>
          </a:xfrm>
          <a:ln/>
        </p:spPr>
      </p:sp>
      <p:sp>
        <p:nvSpPr>
          <p:cNvPr id="1342467" name="備忘稿版面配置區 2"/>
          <p:cNvSpPr>
            <a:spLocks noGrp="1"/>
          </p:cNvSpPr>
          <p:nvPr>
            <p:ph type="body" idx="1"/>
          </p:nvPr>
        </p:nvSpPr>
        <p:spPr>
          <a:xfrm>
            <a:off x="687127" y="4758383"/>
            <a:ext cx="5515497" cy="4508189"/>
          </a:xfrm>
          <a:noFill/>
          <a:ln/>
        </p:spPr>
        <p:txBody>
          <a:bodyPr lIns="96598" tIns="48298" rIns="96598" bIns="48298"/>
          <a:lstStyle/>
          <a:p>
            <a:endParaRPr lang="zh-TW" altLang="en-US" smtClean="0"/>
          </a:p>
        </p:txBody>
      </p:sp>
      <p:sp>
        <p:nvSpPr>
          <p:cNvPr id="1342468" name="投影片編號版面配置區 3"/>
          <p:cNvSpPr txBox="1">
            <a:spLocks noGrp="1"/>
          </p:cNvSpPr>
          <p:nvPr/>
        </p:nvSpPr>
        <p:spPr bwMode="auto">
          <a:xfrm>
            <a:off x="3902446" y="9515213"/>
            <a:ext cx="2985764" cy="501946"/>
          </a:xfrm>
          <a:prstGeom prst="rect">
            <a:avLst/>
          </a:prstGeom>
          <a:noFill/>
          <a:ln w="9525">
            <a:noFill/>
            <a:miter lim="800000"/>
            <a:headEnd/>
            <a:tailEnd/>
          </a:ln>
        </p:spPr>
        <p:txBody>
          <a:bodyPr lIns="96598" tIns="48298" rIns="96598" bIns="48298" anchor="b"/>
          <a:lstStyle/>
          <a:p>
            <a:pPr algn="r" defTabSz="964701"/>
            <a:fld id="{34782221-16CD-47BE-A9BE-431EC558A389}" type="slidenum">
              <a:rPr lang="en-US" altLang="zh-TW">
                <a:latin typeface="Arial" pitchFamily="34" charset="0"/>
                <a:ea typeface="新細明體" pitchFamily="18" charset="-120"/>
              </a:rPr>
              <a:pPr algn="r" defTabSz="964701"/>
              <a:t>27</a:t>
            </a:fld>
            <a:endParaRPr lang="en-US" altLang="zh-TW" dirty="0">
              <a:latin typeface="Arial" pitchFamily="34" charset="0"/>
              <a:ea typeface="新細明體" pitchFamily="18" charset="-120"/>
            </a:endParaRPr>
          </a:p>
        </p:txBody>
      </p:sp>
    </p:spTree>
    <p:extLst>
      <p:ext uri="{BB962C8B-B14F-4D97-AF65-F5344CB8AC3E}">
        <p14:creationId xmlns:p14="http://schemas.microsoft.com/office/powerpoint/2010/main" val="4122883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2"/>
          <p:cNvSpPr>
            <a:spLocks noGrp="1" noRot="1" noChangeAspect="1" noChangeArrowheads="1" noTextEdit="1"/>
          </p:cNvSpPr>
          <p:nvPr>
            <p:ph type="sldImg"/>
          </p:nvPr>
        </p:nvSpPr>
        <p:spPr>
          <a:xfrm>
            <a:off x="939800" y="750888"/>
            <a:ext cx="5013325" cy="3759200"/>
          </a:xfrm>
          <a:ln/>
        </p:spPr>
      </p:sp>
      <p:sp>
        <p:nvSpPr>
          <p:cNvPr id="739331" name="Rectangle 3"/>
          <p:cNvSpPr>
            <a:spLocks noGrp="1" noChangeArrowheads="1"/>
          </p:cNvSpPr>
          <p:nvPr>
            <p:ph type="body" idx="1"/>
          </p:nvPr>
        </p:nvSpPr>
        <p:spPr>
          <a:xfrm>
            <a:off x="919764" y="4759939"/>
            <a:ext cx="5050223" cy="4508187"/>
          </a:xfrm>
          <a:noFill/>
          <a:ln/>
        </p:spPr>
        <p:txBody>
          <a:bodyPr/>
          <a:lstStyle/>
          <a:p>
            <a:endParaRPr lang="zh-TW" altLang="en-US" smtClean="0"/>
          </a:p>
        </p:txBody>
      </p:sp>
    </p:spTree>
    <p:extLst>
      <p:ext uri="{BB962C8B-B14F-4D97-AF65-F5344CB8AC3E}">
        <p14:creationId xmlns:p14="http://schemas.microsoft.com/office/powerpoint/2010/main" val="3403552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7657FC4-0341-4323-B0E1-42D268CA041C}" type="slidenum">
              <a:rPr lang="zh-TW" altLang="en-US" smtClean="0"/>
              <a:t>48</a:t>
            </a:fld>
            <a:endParaRPr lang="zh-TW" altLang="en-US" dirty="0"/>
          </a:p>
        </p:txBody>
      </p:sp>
    </p:spTree>
    <p:extLst>
      <p:ext uri="{BB962C8B-B14F-4D97-AF65-F5344CB8AC3E}">
        <p14:creationId xmlns:p14="http://schemas.microsoft.com/office/powerpoint/2010/main" val="2479271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miter lim="800000"/>
            <a:headEnd/>
            <a:tailEnd/>
          </a:ln>
        </p:spPr>
        <p:txBody>
          <a:bodyPr/>
          <a:lstStyle/>
          <a:p>
            <a:pPr defTabSz="890373"/>
            <a:fld id="{413838EE-1396-477C-BB56-02168A796A39}" type="slidenum">
              <a:rPr lang="zh-TW" altLang="en-US" sz="1100"/>
              <a:pPr defTabSz="890373"/>
              <a:t>60</a:t>
            </a:fld>
            <a:endParaRPr lang="en-US" altLang="zh-TW" sz="1100" dirty="0"/>
          </a:p>
        </p:txBody>
      </p:sp>
      <p:sp>
        <p:nvSpPr>
          <p:cNvPr id="90115" name="Rectangle 2"/>
          <p:cNvSpPr>
            <a:spLocks noGrp="1" noRot="1" noChangeAspect="1" noChangeArrowheads="1" noTextEdit="1"/>
          </p:cNvSpPr>
          <p:nvPr>
            <p:ph type="sldImg"/>
          </p:nvPr>
        </p:nvSpPr>
        <p:spPr>
          <a:xfrm>
            <a:off x="942975" y="750888"/>
            <a:ext cx="5011738" cy="3759200"/>
          </a:xfrm>
          <a:ln/>
        </p:spPr>
      </p:sp>
      <p:sp>
        <p:nvSpPr>
          <p:cNvPr id="90116" name="Rectangle 3"/>
          <p:cNvSpPr>
            <a:spLocks noGrp="1" noChangeArrowheads="1"/>
          </p:cNvSpPr>
          <p:nvPr>
            <p:ph type="body" idx="1"/>
          </p:nvPr>
        </p:nvSpPr>
        <p:spPr>
          <a:xfrm>
            <a:off x="919764" y="4758384"/>
            <a:ext cx="5050223" cy="4509742"/>
          </a:xfrm>
          <a:noFill/>
        </p:spPr>
        <p:txBody>
          <a:bodyPr/>
          <a:lstStyle/>
          <a:p>
            <a:endParaRPr lang="zh-TW" altLang="en-US" smtClean="0"/>
          </a:p>
        </p:txBody>
      </p:sp>
    </p:spTree>
    <p:extLst>
      <p:ext uri="{BB962C8B-B14F-4D97-AF65-F5344CB8AC3E}">
        <p14:creationId xmlns:p14="http://schemas.microsoft.com/office/powerpoint/2010/main" val="1880913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頁尾版面配置區 2"/>
          <p:cNvSpPr>
            <a:spLocks noGrp="1"/>
          </p:cNvSpPr>
          <p:nvPr>
            <p:ph type="ftr" sz="quarter" idx="10"/>
          </p:nvPr>
        </p:nvSpPr>
        <p:spPr/>
        <p:txBody>
          <a:bodyPr/>
          <a:lstStyle>
            <a:lvl1pPr>
              <a:defRPr/>
            </a:lvl1pPr>
          </a:lstStyle>
          <a:p>
            <a:pPr>
              <a:defRPr/>
            </a:pPr>
            <a:endParaRPr lang="en-US" altLang="ja-JP"/>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標題及表格">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a:prstGeom prst="rect">
            <a:avLst/>
          </a:prstGeo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只有標題">
    <p:spTree>
      <p:nvGrpSpPr>
        <p:cNvPr id="1" name=""/>
        <p:cNvGrpSpPr/>
        <p:nvPr/>
      </p:nvGrpSpPr>
      <p:grpSpPr>
        <a:xfrm>
          <a:off x="0" y="0"/>
          <a:ext cx="0" cy="0"/>
          <a:chOff x="0" y="0"/>
          <a:chExt cx="0" cy="0"/>
        </a:xfrm>
      </p:grpSpPr>
      <p:sp>
        <p:nvSpPr>
          <p:cNvPr id="2" name="Rectangle 47"/>
          <p:cNvSpPr>
            <a:spLocks noGrp="1" noChangeArrowheads="1"/>
          </p:cNvSpPr>
          <p:nvPr>
            <p:ph type="dt" sz="half" idx="10"/>
          </p:nvPr>
        </p:nvSpPr>
        <p:spPr>
          <a:xfrm>
            <a:off x="-50800" y="6553200"/>
            <a:ext cx="1968500" cy="241300"/>
          </a:xfrm>
          <a:prstGeom prst="rect">
            <a:avLst/>
          </a:prstGeom>
          <a:ln/>
        </p:spPr>
        <p:txBody>
          <a:bodyPr/>
          <a:lstStyle>
            <a:lvl1pPr>
              <a:defRPr/>
            </a:lvl1pPr>
          </a:lstStyle>
          <a:p>
            <a:pPr>
              <a:defRPr/>
            </a:pPr>
            <a:r>
              <a:rPr lang="en-US" altLang="zh-TW"/>
              <a:t>2018.05.28.</a:t>
            </a:r>
          </a:p>
        </p:txBody>
      </p:sp>
      <p:sp>
        <p:nvSpPr>
          <p:cNvPr id="3" name="Rectangle 48"/>
          <p:cNvSpPr>
            <a:spLocks noGrp="1" noChangeArrowheads="1"/>
          </p:cNvSpPr>
          <p:nvPr>
            <p:ph type="ftr" sz="quarter" idx="11"/>
          </p:nvPr>
        </p:nvSpPr>
        <p:spPr>
          <a:ln/>
        </p:spPr>
        <p:txBody>
          <a:bodyPr/>
          <a:lstStyle>
            <a:lvl1pPr>
              <a:defRPr/>
            </a:lvl1pPr>
          </a:lstStyle>
          <a:p>
            <a:pPr>
              <a:defRPr/>
            </a:pPr>
            <a:endParaRPr lang="en-US" altLang="ja-JP"/>
          </a:p>
        </p:txBody>
      </p:sp>
      <p:sp>
        <p:nvSpPr>
          <p:cNvPr id="4" name="Rectangle 54"/>
          <p:cNvSpPr>
            <a:spLocks noGrp="1" noChangeArrowheads="1"/>
          </p:cNvSpPr>
          <p:nvPr>
            <p:ph type="sldNum" sz="quarter" idx="12"/>
          </p:nvPr>
        </p:nvSpPr>
        <p:spPr>
          <a:xfrm>
            <a:off x="7289800" y="6604000"/>
            <a:ext cx="762000" cy="419100"/>
          </a:xfrm>
          <a:prstGeom prst="rect">
            <a:avLst/>
          </a:prstGeom>
          <a:ln/>
        </p:spPr>
        <p:txBody>
          <a:bodyPr/>
          <a:lstStyle>
            <a:lvl1pPr>
              <a:defRPr/>
            </a:lvl1pPr>
          </a:lstStyle>
          <a:p>
            <a:pPr>
              <a:defRPr/>
            </a:pPr>
            <a:fld id="{341CE47B-2891-419B-B3F8-8EF5B640914D}" type="slidenum">
              <a:rPr lang="en-US" altLang="zh-TW"/>
              <a:pPr>
                <a:defRPr/>
              </a:pPr>
              <a:t>‹#›</a:t>
            </a:fld>
            <a:endParaRPr lang="en-US" altLang="ja-JP"/>
          </a:p>
        </p:txBody>
      </p:sp>
    </p:spTree>
    <p:extLst>
      <p:ext uri="{BB962C8B-B14F-4D97-AF65-F5344CB8AC3E}">
        <p14:creationId xmlns:p14="http://schemas.microsoft.com/office/powerpoint/2010/main" val="4167250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自訂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1835696" y="202630"/>
            <a:ext cx="6912768" cy="922114"/>
          </a:xfrm>
          <a:prstGeom prst="rect">
            <a:avLst/>
          </a:prstGeom>
        </p:spPr>
        <p:txBody>
          <a:bodyPr/>
          <a:lstStyle/>
          <a:p>
            <a:r>
              <a:rPr lang="zh-TW" altLang="en-US"/>
              <a:t>按一下以編輯母片標題樣式</a:t>
            </a:r>
          </a:p>
        </p:txBody>
      </p:sp>
      <p:sp>
        <p:nvSpPr>
          <p:cNvPr id="4" name="內容版面配置區 3"/>
          <p:cNvSpPr>
            <a:spLocks noGrp="1"/>
          </p:cNvSpPr>
          <p:nvPr>
            <p:ph sz="quarter" idx="10"/>
          </p:nvPr>
        </p:nvSpPr>
        <p:spPr>
          <a:xfrm>
            <a:off x="467544" y="1268760"/>
            <a:ext cx="8280920" cy="5112568"/>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977986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835697" y="202630"/>
            <a:ext cx="6963862" cy="922114"/>
          </a:xfrm>
          <a:prstGeom prst="rect">
            <a:avLst/>
          </a:prstGeom>
        </p:spPr>
        <p:txBody>
          <a:bodyPr/>
          <a:lstStyle>
            <a:lvl1pPr>
              <a:defRPr>
                <a:latin typeface="+mj-lt"/>
              </a:defRPr>
            </a:lvl1pPr>
          </a:lstStyle>
          <a:p>
            <a:r>
              <a:rPr lang="en-US" noProof="0" dirty="0"/>
              <a:t>Insert page title</a:t>
            </a:r>
            <a:endParaRPr lang="de-DE" dirty="0"/>
          </a:p>
        </p:txBody>
      </p:sp>
    </p:spTree>
    <p:extLst>
      <p:ext uri="{BB962C8B-B14F-4D97-AF65-F5344CB8AC3E}">
        <p14:creationId xmlns:p14="http://schemas.microsoft.com/office/powerpoint/2010/main" val="262544675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cSld name="1_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a:t>按一下以編輯母片標題樣式</a:t>
            </a:r>
          </a:p>
        </p:txBody>
      </p:sp>
      <p:sp>
        <p:nvSpPr>
          <p:cNvPr id="3" name="Rectangle 10"/>
          <p:cNvSpPr>
            <a:spLocks noGrp="1" noChangeArrowheads="1"/>
          </p:cNvSpPr>
          <p:nvPr>
            <p:ph type="dt" sz="half" idx="10"/>
          </p:nvPr>
        </p:nvSpPr>
        <p:spPr>
          <a:xfrm>
            <a:off x="457200" y="6245225"/>
            <a:ext cx="2133600" cy="476250"/>
          </a:xfrm>
          <a:prstGeom prst="rect">
            <a:avLst/>
          </a:prstGeom>
        </p:spPr>
        <p:txBody>
          <a:bodyPr/>
          <a:lstStyle>
            <a:lvl1pPr>
              <a:defRPr/>
            </a:lvl1pPr>
          </a:lstStyle>
          <a:p>
            <a:pPr>
              <a:defRPr/>
            </a:pPr>
            <a:fld id="{7B0CFA4D-0B6B-416B-A43C-E3DD5E5F255F}" type="datetimeFigureOut">
              <a:rPr lang="zh-TW" altLang="en-US"/>
              <a:pPr>
                <a:defRPr/>
              </a:pPr>
              <a:t>2020/4/29</a:t>
            </a:fld>
            <a:endParaRPr lang="en-US" altLang="zh-TW"/>
          </a:p>
        </p:txBody>
      </p:sp>
      <p:sp>
        <p:nvSpPr>
          <p:cNvPr id="4" name="Rectangle 11"/>
          <p:cNvSpPr>
            <a:spLocks noGrp="1" noChangeArrowheads="1"/>
          </p:cNvSpPr>
          <p:nvPr>
            <p:ph type="ftr" sz="quarter" idx="11"/>
          </p:nvPr>
        </p:nvSpPr>
        <p:spPr>
          <a:xfrm>
            <a:off x="3124200" y="6245225"/>
            <a:ext cx="2895600" cy="476250"/>
          </a:xfrm>
          <a:prstGeom prst="rect">
            <a:avLst/>
          </a:prstGeom>
        </p:spPr>
        <p:txBody>
          <a:bodyPr/>
          <a:lstStyle>
            <a:lvl1pPr>
              <a:defRPr/>
            </a:lvl1pPr>
          </a:lstStyle>
          <a:p>
            <a:pPr>
              <a:defRPr/>
            </a:pPr>
            <a:endParaRPr lang="en-US" altLang="zh-TW"/>
          </a:p>
        </p:txBody>
      </p:sp>
      <p:sp>
        <p:nvSpPr>
          <p:cNvPr id="5" name="Rectangle 12"/>
          <p:cNvSpPr>
            <a:spLocks noGrp="1" noChangeArrowheads="1"/>
          </p:cNvSpPr>
          <p:nvPr>
            <p:ph type="sldNum" sz="quarter" idx="12"/>
          </p:nvPr>
        </p:nvSpPr>
        <p:spPr>
          <a:xfrm>
            <a:off x="6553200" y="6245225"/>
            <a:ext cx="2133600" cy="476250"/>
          </a:xfrm>
          <a:prstGeom prst="rect">
            <a:avLst/>
          </a:prstGeom>
        </p:spPr>
        <p:txBody>
          <a:bodyPr/>
          <a:lstStyle>
            <a:lvl1pPr>
              <a:defRPr/>
            </a:lvl1pPr>
          </a:lstStyle>
          <a:p>
            <a:fld id="{7FE71042-0C87-4CBA-A345-822E2B590BFC}" type="slidenum">
              <a:rPr lang="zh-TW" altLang="en-US"/>
              <a:pPr/>
              <a:t>‹#›</a:t>
            </a:fld>
            <a:endParaRPr lang="en-US" altLang="zh-TW"/>
          </a:p>
        </p:txBody>
      </p:sp>
    </p:spTree>
    <p:extLst>
      <p:ext uri="{BB962C8B-B14F-4D97-AF65-F5344CB8AC3E}">
        <p14:creationId xmlns:p14="http://schemas.microsoft.com/office/powerpoint/2010/main" val="54043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userDrawn="1"/>
        </p:nvSpPr>
        <p:spPr bwMode="auto">
          <a:xfrm>
            <a:off x="723900" y="619125"/>
            <a:ext cx="8037513" cy="0"/>
          </a:xfrm>
          <a:prstGeom prst="line">
            <a:avLst/>
          </a:prstGeom>
          <a:noFill/>
          <a:ln w="9525">
            <a:solidFill>
              <a:srgbClr val="CC6600"/>
            </a:solidFill>
            <a:round/>
            <a:headEnd/>
            <a:tailEnd/>
          </a:ln>
          <a:effectLst/>
        </p:spPr>
        <p:txBody>
          <a:bodyPr/>
          <a:lstStyle/>
          <a:p>
            <a:pPr>
              <a:defRPr/>
            </a:pPr>
            <a:endParaRPr lang="zh-TW" altLang="en-US"/>
          </a:p>
        </p:txBody>
      </p:sp>
      <p:sp>
        <p:nvSpPr>
          <p:cNvPr id="1027" name="Line 3"/>
          <p:cNvSpPr>
            <a:spLocks noChangeShapeType="1"/>
          </p:cNvSpPr>
          <p:nvPr userDrawn="1"/>
        </p:nvSpPr>
        <p:spPr bwMode="auto">
          <a:xfrm>
            <a:off x="914400" y="6667500"/>
            <a:ext cx="7083425" cy="0"/>
          </a:xfrm>
          <a:prstGeom prst="line">
            <a:avLst/>
          </a:prstGeom>
          <a:noFill/>
          <a:ln w="22225">
            <a:solidFill>
              <a:srgbClr val="CC6600"/>
            </a:solidFill>
            <a:round/>
            <a:headEnd/>
            <a:tailEnd/>
          </a:ln>
          <a:effectLst/>
        </p:spPr>
        <p:txBody>
          <a:bodyPr/>
          <a:lstStyle/>
          <a:p>
            <a:pPr>
              <a:defRPr/>
            </a:pPr>
            <a:endParaRPr lang="zh-TW" altLang="en-US"/>
          </a:p>
        </p:txBody>
      </p:sp>
      <p:sp>
        <p:nvSpPr>
          <p:cNvPr id="1028" name="Line 4"/>
          <p:cNvSpPr>
            <a:spLocks noChangeShapeType="1"/>
          </p:cNvSpPr>
          <p:nvPr userDrawn="1"/>
        </p:nvSpPr>
        <p:spPr bwMode="auto">
          <a:xfrm>
            <a:off x="1689100" y="6502400"/>
            <a:ext cx="6305550" cy="12700"/>
          </a:xfrm>
          <a:prstGeom prst="line">
            <a:avLst/>
          </a:prstGeom>
          <a:noFill/>
          <a:ln w="12700">
            <a:solidFill>
              <a:srgbClr val="CC6600"/>
            </a:solidFill>
            <a:round/>
            <a:headEnd/>
            <a:tailEnd/>
          </a:ln>
          <a:effectLst/>
        </p:spPr>
        <p:txBody>
          <a:bodyPr/>
          <a:lstStyle/>
          <a:p>
            <a:pPr>
              <a:defRPr/>
            </a:pPr>
            <a:endParaRPr lang="zh-TW" altLang="en-US"/>
          </a:p>
        </p:txBody>
      </p:sp>
      <p:sp>
        <p:nvSpPr>
          <p:cNvPr id="1029" name="Line 5"/>
          <p:cNvSpPr>
            <a:spLocks noChangeShapeType="1"/>
          </p:cNvSpPr>
          <p:nvPr userDrawn="1"/>
        </p:nvSpPr>
        <p:spPr bwMode="auto">
          <a:xfrm flipV="1">
            <a:off x="9525" y="6819900"/>
            <a:ext cx="7991475" cy="0"/>
          </a:xfrm>
          <a:prstGeom prst="line">
            <a:avLst/>
          </a:prstGeom>
          <a:noFill/>
          <a:ln w="31750">
            <a:solidFill>
              <a:srgbClr val="CC6600"/>
            </a:solidFill>
            <a:round/>
            <a:headEnd/>
            <a:tailEnd/>
          </a:ln>
          <a:effectLst/>
        </p:spPr>
        <p:txBody>
          <a:bodyPr/>
          <a:lstStyle/>
          <a:p>
            <a:pPr>
              <a:defRPr/>
            </a:pPr>
            <a:endParaRPr lang="zh-TW" altLang="en-US"/>
          </a:p>
        </p:txBody>
      </p:sp>
      <p:pic>
        <p:nvPicPr>
          <p:cNvPr id="11270" name="Picture 8" descr="logo"/>
          <p:cNvPicPr>
            <a:picLocks noChangeAspect="1" noChangeArrowheads="1"/>
          </p:cNvPicPr>
          <p:nvPr userDrawn="1"/>
        </p:nvPicPr>
        <p:blipFill>
          <a:blip r:embed="rId9" cstate="email">
            <a:extLst>
              <a:ext uri="{28A0092B-C50C-407E-A947-70E740481C1C}">
                <a14:useLocalDpi xmlns:a14="http://schemas.microsoft.com/office/drawing/2010/main"/>
              </a:ext>
            </a:extLst>
          </a:blip>
          <a:srcRect/>
          <a:stretch>
            <a:fillRect/>
          </a:stretch>
        </p:blipFill>
        <p:spPr bwMode="auto">
          <a:xfrm>
            <a:off x="8166100" y="6400800"/>
            <a:ext cx="873125" cy="457200"/>
          </a:xfrm>
          <a:prstGeom prst="rect">
            <a:avLst/>
          </a:prstGeom>
          <a:noFill/>
          <a:ln w="9525">
            <a:noFill/>
            <a:miter lim="800000"/>
            <a:headEnd/>
            <a:tailEnd/>
          </a:ln>
        </p:spPr>
      </p:pic>
      <p:sp>
        <p:nvSpPr>
          <p:cNvPr id="99335" name="Rectangle 9"/>
          <p:cNvSpPr>
            <a:spLocks noChangeArrowheads="1"/>
          </p:cNvSpPr>
          <p:nvPr userDrawn="1"/>
        </p:nvSpPr>
        <p:spPr bwMode="auto">
          <a:xfrm>
            <a:off x="2324100" y="6477000"/>
            <a:ext cx="4597400" cy="381000"/>
          </a:xfrm>
          <a:prstGeom prst="rect">
            <a:avLst/>
          </a:prstGeom>
          <a:gradFill rotWithShape="0">
            <a:gsLst>
              <a:gs pos="0">
                <a:srgbClr val="00CC99"/>
              </a:gs>
              <a:gs pos="100000">
                <a:srgbClr val="0000CC"/>
              </a:gs>
            </a:gsLst>
            <a:lin ang="5400000" scaled="1"/>
          </a:gradFill>
          <a:ln>
            <a:noFill/>
          </a:ln>
          <a:effectLst/>
          <a:extLst/>
        </p:spPr>
        <p:txBody>
          <a:bodyPr wrap="none" anchor="ctr"/>
          <a:lstStyle>
            <a:lvl1pPr eaLnBrk="0" hangingPunct="0">
              <a:defRPr kumimoji="1" sz="1400">
                <a:solidFill>
                  <a:schemeClr val="tx1"/>
                </a:solidFill>
                <a:latin typeface="Times New Roman" pitchFamily="18" charset="0"/>
                <a:ea typeface="MS PGothic" pitchFamily="34" charset="-128"/>
              </a:defRPr>
            </a:lvl1pPr>
            <a:lvl2pPr marL="742950" indent="-285750" eaLnBrk="0" hangingPunct="0">
              <a:defRPr kumimoji="1" sz="1400">
                <a:solidFill>
                  <a:schemeClr val="tx1"/>
                </a:solidFill>
                <a:latin typeface="Times New Roman" pitchFamily="18" charset="0"/>
                <a:ea typeface="MS PGothic" pitchFamily="34" charset="-128"/>
              </a:defRPr>
            </a:lvl2pPr>
            <a:lvl3pPr marL="1143000" indent="-228600" eaLnBrk="0" hangingPunct="0">
              <a:defRPr kumimoji="1" sz="1400">
                <a:solidFill>
                  <a:schemeClr val="tx1"/>
                </a:solidFill>
                <a:latin typeface="Times New Roman" pitchFamily="18" charset="0"/>
                <a:ea typeface="MS PGothic" pitchFamily="34" charset="-128"/>
              </a:defRPr>
            </a:lvl3pPr>
            <a:lvl4pPr marL="1600200" indent="-228600" eaLnBrk="0" hangingPunct="0">
              <a:defRPr kumimoji="1" sz="1400">
                <a:solidFill>
                  <a:schemeClr val="tx1"/>
                </a:solidFill>
                <a:latin typeface="Times New Roman" pitchFamily="18" charset="0"/>
                <a:ea typeface="MS PGothic" pitchFamily="34" charset="-128"/>
              </a:defRPr>
            </a:lvl4pPr>
            <a:lvl5pPr marL="2057400" indent="-228600" eaLnBrk="0" hangingPunct="0">
              <a:defRPr kumimoji="1" sz="1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kumimoji="1" sz="1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kumimoji="1" sz="1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kumimoji="1" sz="1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kumimoji="1" sz="1400">
                <a:solidFill>
                  <a:schemeClr val="tx1"/>
                </a:solidFill>
                <a:latin typeface="Times New Roman" pitchFamily="18" charset="0"/>
                <a:ea typeface="MS PGothic" pitchFamily="34" charset="-128"/>
              </a:defRPr>
            </a:lvl9pPr>
          </a:lstStyle>
          <a:p>
            <a:pPr>
              <a:defRPr/>
            </a:pPr>
            <a:r>
              <a:rPr lang="zh-TW" altLang="en-US" sz="2000" smtClean="0">
                <a:solidFill>
                  <a:schemeClr val="bg1"/>
                </a:solidFill>
                <a:ea typeface="超研澤細圓" pitchFamily="49" charset="-120"/>
              </a:rPr>
              <a:t>聯    盟    並    立           共    同    成    長</a:t>
            </a:r>
          </a:p>
        </p:txBody>
      </p:sp>
      <p:sp>
        <p:nvSpPr>
          <p:cNvPr id="15" name="頁尾版面配置區 2"/>
          <p:cNvSpPr>
            <a:spLocks noGrp="1"/>
          </p:cNvSpPr>
          <p:nvPr>
            <p:ph type="ftr" sz="quarter" idx="3"/>
          </p:nvPr>
        </p:nvSpPr>
        <p:spPr bwMode="auto">
          <a:xfrm>
            <a:off x="3124200" y="6172200"/>
            <a:ext cx="2895600" cy="254000"/>
          </a:xfrm>
          <a:prstGeom prst="rect">
            <a:avLst/>
          </a:prstGeom>
          <a:extLst/>
        </p:spPr>
        <p:txBody>
          <a:bodyPr vert="horz" wrap="square" lIns="91440" tIns="45720" rIns="91440" bIns="45720" numCol="1" anchor="t" anchorCtr="0" compatLnSpc="1">
            <a:prstTxWarp prst="textNoShape">
              <a:avLst/>
            </a:prstTxWarp>
          </a:bodyPr>
          <a:lstStyle>
            <a:lvl1pPr>
              <a:defRPr>
                <a:ea typeface="MS PGothic" pitchFamily="34" charset="-128"/>
              </a:defRPr>
            </a:lvl1pPr>
          </a:lstStyle>
          <a:p>
            <a:pPr>
              <a:defRPr/>
            </a:pPr>
            <a:endParaRPr lang="en-US" altLang="ja-JP"/>
          </a:p>
        </p:txBody>
      </p:sp>
      <p:pic>
        <p:nvPicPr>
          <p:cNvPr id="11" name="Picture 2" descr="http://www.scantop.com.tw/images/logo.png"/>
          <p:cNvPicPr>
            <a:picLocks noChangeAspect="1" noChangeArrowheads="1"/>
          </p:cNvPicPr>
          <p:nvPr userDrawn="1"/>
        </p:nvPicPr>
        <p:blipFill>
          <a:blip r:embed="rId10" cstate="email">
            <a:extLst>
              <a:ext uri="{28A0092B-C50C-407E-A947-70E740481C1C}">
                <a14:useLocalDpi xmlns:a14="http://schemas.microsoft.com/office/drawing/2010/main"/>
              </a:ext>
            </a:extLst>
          </a:blip>
          <a:srcRect/>
          <a:stretch>
            <a:fillRect/>
          </a:stretch>
        </p:blipFill>
        <p:spPr bwMode="auto">
          <a:xfrm>
            <a:off x="9525" y="74612"/>
            <a:ext cx="1953707" cy="42068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807" r:id="rId1"/>
    <p:sldLayoutId id="2147483810" r:id="rId2"/>
    <p:sldLayoutId id="2147483811" r:id="rId3"/>
    <p:sldLayoutId id="2147483812" r:id="rId4"/>
    <p:sldLayoutId id="2147483813" r:id="rId5"/>
    <p:sldLayoutId id="2147483814" r:id="rId6"/>
    <p:sldLayoutId id="2147483815" r:id="rId7"/>
  </p:sldLayoutIdLst>
  <p:hf hdr="0" ftr="0"/>
  <p:txStyles>
    <p:titleStyle>
      <a:lvl1pPr algn="ctr" defTabSz="762000" rtl="0" eaLnBrk="0" fontAlgn="base" hangingPunct="0">
        <a:spcBef>
          <a:spcPct val="0"/>
        </a:spcBef>
        <a:spcAft>
          <a:spcPct val="0"/>
        </a:spcAft>
        <a:defRPr kumimoji="1" sz="4400">
          <a:solidFill>
            <a:schemeClr val="tx2"/>
          </a:solidFill>
          <a:latin typeface="+mj-lt"/>
          <a:ea typeface="+mj-ea"/>
          <a:cs typeface="+mj-cs"/>
        </a:defRPr>
      </a:lvl1pPr>
      <a:lvl2pPr algn="ctr" defTabSz="762000" rtl="0" eaLnBrk="0" fontAlgn="base" hangingPunct="0">
        <a:spcBef>
          <a:spcPct val="0"/>
        </a:spcBef>
        <a:spcAft>
          <a:spcPct val="0"/>
        </a:spcAft>
        <a:defRPr kumimoji="1" sz="4400">
          <a:solidFill>
            <a:schemeClr val="tx2"/>
          </a:solidFill>
          <a:latin typeface="細明體" pitchFamily="49" charset="-120"/>
          <a:ea typeface="新細明體" pitchFamily="18" charset="-120"/>
        </a:defRPr>
      </a:lvl2pPr>
      <a:lvl3pPr algn="ctr" defTabSz="762000" rtl="0" eaLnBrk="0" fontAlgn="base" hangingPunct="0">
        <a:spcBef>
          <a:spcPct val="0"/>
        </a:spcBef>
        <a:spcAft>
          <a:spcPct val="0"/>
        </a:spcAft>
        <a:defRPr kumimoji="1" sz="4400">
          <a:solidFill>
            <a:schemeClr val="tx2"/>
          </a:solidFill>
          <a:latin typeface="細明體" pitchFamily="49" charset="-120"/>
          <a:ea typeface="新細明體" pitchFamily="18" charset="-120"/>
        </a:defRPr>
      </a:lvl3pPr>
      <a:lvl4pPr algn="ctr" defTabSz="762000" rtl="0" eaLnBrk="0" fontAlgn="base" hangingPunct="0">
        <a:spcBef>
          <a:spcPct val="0"/>
        </a:spcBef>
        <a:spcAft>
          <a:spcPct val="0"/>
        </a:spcAft>
        <a:defRPr kumimoji="1" sz="4400">
          <a:solidFill>
            <a:schemeClr val="tx2"/>
          </a:solidFill>
          <a:latin typeface="細明體" pitchFamily="49" charset="-120"/>
          <a:ea typeface="新細明體" pitchFamily="18" charset="-120"/>
        </a:defRPr>
      </a:lvl4pPr>
      <a:lvl5pPr algn="ctr" defTabSz="762000" rtl="0" eaLnBrk="0" fontAlgn="base" hangingPunct="0">
        <a:spcBef>
          <a:spcPct val="0"/>
        </a:spcBef>
        <a:spcAft>
          <a:spcPct val="0"/>
        </a:spcAft>
        <a:defRPr kumimoji="1" sz="4400">
          <a:solidFill>
            <a:schemeClr val="tx2"/>
          </a:solidFill>
          <a:latin typeface="細明體" pitchFamily="49" charset="-120"/>
          <a:ea typeface="新細明體" pitchFamily="18" charset="-120"/>
        </a:defRPr>
      </a:lvl5pPr>
      <a:lvl6pPr marL="457200" algn="ctr" defTabSz="762000" rtl="0" fontAlgn="base">
        <a:spcBef>
          <a:spcPct val="0"/>
        </a:spcBef>
        <a:spcAft>
          <a:spcPct val="0"/>
        </a:spcAft>
        <a:defRPr kumimoji="1" sz="4400">
          <a:solidFill>
            <a:schemeClr val="tx2"/>
          </a:solidFill>
          <a:latin typeface="細明體" pitchFamily="49" charset="-120"/>
          <a:ea typeface="新細明體" pitchFamily="18" charset="-120"/>
        </a:defRPr>
      </a:lvl6pPr>
      <a:lvl7pPr marL="914400" algn="ctr" defTabSz="762000" rtl="0" fontAlgn="base">
        <a:spcBef>
          <a:spcPct val="0"/>
        </a:spcBef>
        <a:spcAft>
          <a:spcPct val="0"/>
        </a:spcAft>
        <a:defRPr kumimoji="1" sz="4400">
          <a:solidFill>
            <a:schemeClr val="tx2"/>
          </a:solidFill>
          <a:latin typeface="細明體" pitchFamily="49" charset="-120"/>
          <a:ea typeface="新細明體" pitchFamily="18" charset="-120"/>
        </a:defRPr>
      </a:lvl7pPr>
      <a:lvl8pPr marL="1371600" algn="ctr" defTabSz="762000" rtl="0" fontAlgn="base">
        <a:spcBef>
          <a:spcPct val="0"/>
        </a:spcBef>
        <a:spcAft>
          <a:spcPct val="0"/>
        </a:spcAft>
        <a:defRPr kumimoji="1" sz="4400">
          <a:solidFill>
            <a:schemeClr val="tx2"/>
          </a:solidFill>
          <a:latin typeface="細明體" pitchFamily="49" charset="-120"/>
          <a:ea typeface="新細明體" pitchFamily="18" charset="-120"/>
        </a:defRPr>
      </a:lvl8pPr>
      <a:lvl9pPr marL="1828800" algn="ctr" defTabSz="762000" rtl="0" fontAlgn="base">
        <a:spcBef>
          <a:spcPct val="0"/>
        </a:spcBef>
        <a:spcAft>
          <a:spcPct val="0"/>
        </a:spcAft>
        <a:defRPr kumimoji="1" sz="4400">
          <a:solidFill>
            <a:schemeClr val="tx2"/>
          </a:solidFill>
          <a:latin typeface="細明體" pitchFamily="49" charset="-120"/>
          <a:ea typeface="新細明體" pitchFamily="18" charset="-120"/>
        </a:defRPr>
      </a:lvl9pPr>
    </p:titleStyle>
    <p:bodyStyle>
      <a:lvl1pPr marL="342900" indent="-342900" algn="l" defTabSz="762000" rtl="0" eaLnBrk="0" fontAlgn="base" hangingPunct="0">
        <a:spcBef>
          <a:spcPct val="20000"/>
        </a:spcBef>
        <a:spcAft>
          <a:spcPct val="0"/>
        </a:spcAft>
        <a:buFont typeface="Arial" charset="0"/>
        <a:buChar char="•"/>
        <a:defRPr kumimoji="1" sz="3200">
          <a:solidFill>
            <a:schemeClr val="tx1"/>
          </a:solidFill>
          <a:latin typeface="+mn-lt"/>
          <a:ea typeface="+mn-ea"/>
          <a:cs typeface="+mn-cs"/>
        </a:defRPr>
      </a:lvl1pPr>
      <a:lvl2pPr marL="742950" indent="-285750" algn="l" defTabSz="762000" rtl="0" eaLnBrk="0" fontAlgn="base" hangingPunct="0">
        <a:spcBef>
          <a:spcPct val="20000"/>
        </a:spcBef>
        <a:spcAft>
          <a:spcPct val="0"/>
        </a:spcAft>
        <a:buFont typeface="Arial" charset="0"/>
        <a:buChar char="–"/>
        <a:defRPr kumimoji="1" sz="2800">
          <a:solidFill>
            <a:schemeClr val="tx1"/>
          </a:solidFill>
          <a:latin typeface="+mn-lt"/>
          <a:ea typeface="+mn-ea"/>
        </a:defRPr>
      </a:lvl2pPr>
      <a:lvl3pPr marL="1143000" indent="-228600" algn="l" defTabSz="762000" rtl="0" eaLnBrk="0" fontAlgn="base" hangingPunct="0">
        <a:spcBef>
          <a:spcPct val="20000"/>
        </a:spcBef>
        <a:spcAft>
          <a:spcPct val="0"/>
        </a:spcAft>
        <a:buFont typeface="Arial" charset="0"/>
        <a:buChar char="•"/>
        <a:defRPr kumimoji="1" sz="2400">
          <a:solidFill>
            <a:schemeClr val="tx1"/>
          </a:solidFill>
          <a:latin typeface="+mn-lt"/>
          <a:ea typeface="+mn-ea"/>
        </a:defRPr>
      </a:lvl3pPr>
      <a:lvl4pPr marL="1600200" indent="-228600" algn="l" defTabSz="762000" rtl="0" eaLnBrk="0" fontAlgn="base" hangingPunct="0">
        <a:spcBef>
          <a:spcPct val="20000"/>
        </a:spcBef>
        <a:spcAft>
          <a:spcPct val="0"/>
        </a:spcAft>
        <a:buFont typeface="Arial" charset="0"/>
        <a:buChar char="–"/>
        <a:defRPr kumimoji="1" sz="2000">
          <a:solidFill>
            <a:schemeClr val="tx1"/>
          </a:solidFill>
          <a:latin typeface="+mn-lt"/>
          <a:ea typeface="+mn-ea"/>
        </a:defRPr>
      </a:lvl4pPr>
      <a:lvl5pPr marL="2057400" indent="-228600" algn="l" defTabSz="762000" rtl="0" eaLnBrk="0" fontAlgn="base" hangingPunct="0">
        <a:spcBef>
          <a:spcPct val="20000"/>
        </a:spcBef>
        <a:spcAft>
          <a:spcPct val="0"/>
        </a:spcAft>
        <a:buFont typeface="Arial" charset="0"/>
        <a:buChar char="•"/>
        <a:defRPr kumimoji="1" sz="2000">
          <a:solidFill>
            <a:schemeClr val="tx1"/>
          </a:solidFill>
          <a:latin typeface="+mn-lt"/>
          <a:ea typeface="+mn-ea"/>
        </a:defRPr>
      </a:lvl5pPr>
      <a:lvl6pPr marL="2514600" indent="-228600" algn="l" defTabSz="762000" rtl="0" fontAlgn="base">
        <a:spcBef>
          <a:spcPct val="20000"/>
        </a:spcBef>
        <a:spcAft>
          <a:spcPct val="0"/>
        </a:spcAft>
        <a:buFont typeface="Arial" charset="0"/>
        <a:buChar char="•"/>
        <a:defRPr kumimoji="1" sz="2000">
          <a:solidFill>
            <a:schemeClr val="tx1"/>
          </a:solidFill>
          <a:latin typeface="+mn-lt"/>
          <a:ea typeface="+mn-ea"/>
        </a:defRPr>
      </a:lvl6pPr>
      <a:lvl7pPr marL="2971800" indent="-228600" algn="l" defTabSz="762000" rtl="0" fontAlgn="base">
        <a:spcBef>
          <a:spcPct val="20000"/>
        </a:spcBef>
        <a:spcAft>
          <a:spcPct val="0"/>
        </a:spcAft>
        <a:buFont typeface="Arial" charset="0"/>
        <a:buChar char="•"/>
        <a:defRPr kumimoji="1" sz="2000">
          <a:solidFill>
            <a:schemeClr val="tx1"/>
          </a:solidFill>
          <a:latin typeface="+mn-lt"/>
          <a:ea typeface="+mn-ea"/>
        </a:defRPr>
      </a:lvl7pPr>
      <a:lvl8pPr marL="3429000" indent="-228600" algn="l" defTabSz="762000" rtl="0" fontAlgn="base">
        <a:spcBef>
          <a:spcPct val="20000"/>
        </a:spcBef>
        <a:spcAft>
          <a:spcPct val="0"/>
        </a:spcAft>
        <a:buFont typeface="Arial" charset="0"/>
        <a:buChar char="•"/>
        <a:defRPr kumimoji="1" sz="2000">
          <a:solidFill>
            <a:schemeClr val="tx1"/>
          </a:solidFill>
          <a:latin typeface="+mn-lt"/>
          <a:ea typeface="+mn-ea"/>
        </a:defRPr>
      </a:lvl8pPr>
      <a:lvl9pPr marL="3886200" indent="-228600" algn="l" defTabSz="762000" rtl="0" fontAlgn="base">
        <a:spcBef>
          <a:spcPct val="20000"/>
        </a:spcBef>
        <a:spcAft>
          <a:spcPct val="0"/>
        </a:spcAft>
        <a:buFont typeface="Arial" charset="0"/>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26.wmf"/><Relationship Id="rId5" Type="http://schemas.openxmlformats.org/officeDocument/2006/relationships/oleObject" Target="../embeddings/oleObject4.bin"/><Relationship Id="rId4" Type="http://schemas.openxmlformats.org/officeDocument/2006/relationships/image" Target="../media/image25.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29.emf"/><Relationship Id="rId4" Type="http://schemas.openxmlformats.org/officeDocument/2006/relationships/oleObject" Target="../embeddings/Microsoft_Excel_97-2003____1.xls"/></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5.xml"/><Relationship Id="rId1" Type="http://schemas.openxmlformats.org/officeDocument/2006/relationships/vmlDrawing" Target="../drawings/vmlDrawing4.vml"/><Relationship Id="rId4" Type="http://schemas.openxmlformats.org/officeDocument/2006/relationships/image" Target="../media/image3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jpeg"/></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5.xml"/><Relationship Id="rId5" Type="http://schemas.openxmlformats.org/officeDocument/2006/relationships/image" Target="../media/image47.jpeg"/><Relationship Id="rId4" Type="http://schemas.openxmlformats.org/officeDocument/2006/relationships/image" Target="../media/image46.jpeg"/></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5.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57.png"/><Relationship Id="rId7" Type="http://schemas.openxmlformats.org/officeDocument/2006/relationships/image" Target="../media/image55.emf"/><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image" Target="../media/image54.emf"/><Relationship Id="rId10" Type="http://schemas.openxmlformats.org/officeDocument/2006/relationships/image" Target="../media/image58.png"/><Relationship Id="rId4" Type="http://schemas.openxmlformats.org/officeDocument/2006/relationships/oleObject" Target="../embeddings/oleObject7.bin"/><Relationship Id="rId9" Type="http://schemas.openxmlformats.org/officeDocument/2006/relationships/image" Target="../media/image56.emf"/></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emf"/><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2740025" y="2165350"/>
            <a:ext cx="3863975" cy="2527300"/>
          </a:xfrm>
          <a:prstGeom prst="rect">
            <a:avLst/>
          </a:prstGeom>
          <a:noFill/>
          <a:ln w="9525">
            <a:noFill/>
            <a:miter lim="800000"/>
            <a:headEnd/>
            <a:tailEnd/>
          </a:ln>
        </p:spPr>
        <p:txBody>
          <a:bodyPr>
            <a:spAutoFit/>
          </a:bodyPr>
          <a:lstStyle/>
          <a:p>
            <a:endParaRPr lang="zh-TW" altLang="en-US">
              <a:ea typeface="MS PGothic" pitchFamily="34" charset="-128"/>
            </a:endParaRPr>
          </a:p>
        </p:txBody>
      </p:sp>
      <p:sp>
        <p:nvSpPr>
          <p:cNvPr id="15363" name="Rectangle 3"/>
          <p:cNvSpPr>
            <a:spLocks noChangeArrowheads="1"/>
          </p:cNvSpPr>
          <p:nvPr/>
        </p:nvSpPr>
        <p:spPr bwMode="auto">
          <a:xfrm>
            <a:off x="1057275" y="2133146"/>
            <a:ext cx="6972300" cy="2527300"/>
          </a:xfrm>
          <a:prstGeom prst="rect">
            <a:avLst/>
          </a:prstGeom>
          <a:noFill/>
          <a:ln w="9525">
            <a:noFill/>
            <a:miter lim="800000"/>
            <a:headEnd/>
            <a:tailEnd/>
          </a:ln>
        </p:spPr>
        <p:txBody>
          <a:bodyPr>
            <a:spAutoFit/>
          </a:bodyPr>
          <a:lstStyle/>
          <a:p>
            <a:endParaRPr lang="zh-TW" altLang="en-US">
              <a:ea typeface="MS PGothic" pitchFamily="34" charset="-128"/>
            </a:endParaRPr>
          </a:p>
        </p:txBody>
      </p:sp>
      <p:sp>
        <p:nvSpPr>
          <p:cNvPr id="15364" name="Rectangle 4"/>
          <p:cNvSpPr>
            <a:spLocks noChangeArrowheads="1"/>
          </p:cNvSpPr>
          <p:nvPr/>
        </p:nvSpPr>
        <p:spPr bwMode="auto">
          <a:xfrm>
            <a:off x="1085850" y="2165350"/>
            <a:ext cx="6972300" cy="2527300"/>
          </a:xfrm>
          <a:prstGeom prst="rect">
            <a:avLst/>
          </a:prstGeom>
          <a:noFill/>
          <a:ln w="9525">
            <a:noFill/>
            <a:miter lim="800000"/>
            <a:headEnd/>
            <a:tailEnd/>
          </a:ln>
        </p:spPr>
        <p:txBody>
          <a:bodyPr>
            <a:spAutoFit/>
          </a:bodyPr>
          <a:lstStyle/>
          <a:p>
            <a:endParaRPr lang="zh-TW" altLang="en-US">
              <a:ea typeface="MS PGothic" pitchFamily="34" charset="-128"/>
            </a:endParaRPr>
          </a:p>
        </p:txBody>
      </p:sp>
      <p:sp>
        <p:nvSpPr>
          <p:cNvPr id="15365" name="Rectangle 5"/>
          <p:cNvSpPr>
            <a:spLocks noChangeArrowheads="1"/>
          </p:cNvSpPr>
          <p:nvPr/>
        </p:nvSpPr>
        <p:spPr bwMode="auto">
          <a:xfrm>
            <a:off x="2640013" y="2165350"/>
            <a:ext cx="3863975" cy="2527300"/>
          </a:xfrm>
          <a:prstGeom prst="rect">
            <a:avLst/>
          </a:prstGeom>
          <a:noFill/>
          <a:ln w="9525">
            <a:noFill/>
            <a:miter lim="800000"/>
            <a:headEnd/>
            <a:tailEnd/>
          </a:ln>
        </p:spPr>
        <p:txBody>
          <a:bodyPr>
            <a:spAutoFit/>
          </a:bodyPr>
          <a:lstStyle/>
          <a:p>
            <a:pPr algn="l"/>
            <a:r>
              <a:rPr lang="zh-TW" altLang="en-US" dirty="0">
                <a:ea typeface="MS PGothic" pitchFamily="34" charset="-128"/>
              </a:rPr>
              <a:t> </a:t>
            </a:r>
          </a:p>
        </p:txBody>
      </p:sp>
      <p:grpSp>
        <p:nvGrpSpPr>
          <p:cNvPr id="15366" name="Group 6"/>
          <p:cNvGrpSpPr>
            <a:grpSpLocks/>
          </p:cNvGrpSpPr>
          <p:nvPr/>
        </p:nvGrpSpPr>
        <p:grpSpPr bwMode="auto">
          <a:xfrm>
            <a:off x="228600" y="2165350"/>
            <a:ext cx="8686800" cy="2527300"/>
            <a:chOff x="0" y="1592"/>
            <a:chExt cx="5472" cy="1592"/>
          </a:xfrm>
        </p:grpSpPr>
        <p:sp>
          <p:nvSpPr>
            <p:cNvPr id="15380" name="Rectangle 7"/>
            <p:cNvSpPr>
              <a:spLocks noChangeArrowheads="1"/>
            </p:cNvSpPr>
            <p:nvPr/>
          </p:nvSpPr>
          <p:spPr bwMode="auto">
            <a:xfrm>
              <a:off x="0" y="1592"/>
              <a:ext cx="2430" cy="1592"/>
            </a:xfrm>
            <a:prstGeom prst="rect">
              <a:avLst/>
            </a:prstGeom>
            <a:noFill/>
            <a:ln w="9525">
              <a:noFill/>
              <a:miter lim="800000"/>
              <a:headEnd/>
              <a:tailEnd/>
            </a:ln>
          </p:spPr>
          <p:txBody>
            <a:bodyPr>
              <a:spAutoFit/>
            </a:bodyPr>
            <a:lstStyle/>
            <a:p>
              <a:endParaRPr lang="zh-TW" altLang="en-US">
                <a:ea typeface="MS PGothic" pitchFamily="34" charset="-128"/>
              </a:endParaRPr>
            </a:p>
          </p:txBody>
        </p:sp>
        <p:sp>
          <p:nvSpPr>
            <p:cNvPr id="15381" name="Rectangle 8"/>
            <p:cNvSpPr>
              <a:spLocks noChangeArrowheads="1"/>
            </p:cNvSpPr>
            <p:nvPr/>
          </p:nvSpPr>
          <p:spPr bwMode="auto">
            <a:xfrm>
              <a:off x="0" y="1592"/>
              <a:ext cx="5472" cy="0"/>
            </a:xfrm>
            <a:prstGeom prst="rect">
              <a:avLst/>
            </a:prstGeom>
            <a:noFill/>
            <a:ln w="9525">
              <a:noFill/>
              <a:miter lim="800000"/>
              <a:headEnd/>
              <a:tailEnd/>
            </a:ln>
          </p:spPr>
          <p:txBody>
            <a:bodyPr>
              <a:spAutoFit/>
            </a:bodyPr>
            <a:lstStyle/>
            <a:p>
              <a:endParaRPr lang="zh-TW" altLang="en-US">
                <a:ea typeface="MS PGothic" pitchFamily="34" charset="-128"/>
              </a:endParaRPr>
            </a:p>
          </p:txBody>
        </p:sp>
      </p:grpSp>
      <p:grpSp>
        <p:nvGrpSpPr>
          <p:cNvPr id="15367" name="Group 9"/>
          <p:cNvGrpSpPr>
            <a:grpSpLocks/>
          </p:cNvGrpSpPr>
          <p:nvPr/>
        </p:nvGrpSpPr>
        <p:grpSpPr bwMode="auto">
          <a:xfrm>
            <a:off x="228600" y="2165350"/>
            <a:ext cx="8686800" cy="2527300"/>
            <a:chOff x="0" y="1592"/>
            <a:chExt cx="5472" cy="1592"/>
          </a:xfrm>
        </p:grpSpPr>
        <p:sp>
          <p:nvSpPr>
            <p:cNvPr id="15378" name="Rectangle 10"/>
            <p:cNvSpPr>
              <a:spLocks noChangeArrowheads="1"/>
            </p:cNvSpPr>
            <p:nvPr/>
          </p:nvSpPr>
          <p:spPr bwMode="auto">
            <a:xfrm>
              <a:off x="0" y="1592"/>
              <a:ext cx="2430" cy="1592"/>
            </a:xfrm>
            <a:prstGeom prst="rect">
              <a:avLst/>
            </a:prstGeom>
            <a:noFill/>
            <a:ln w="9525">
              <a:noFill/>
              <a:miter lim="800000"/>
              <a:headEnd/>
              <a:tailEnd/>
            </a:ln>
          </p:spPr>
          <p:txBody>
            <a:bodyPr>
              <a:spAutoFit/>
            </a:bodyPr>
            <a:lstStyle/>
            <a:p>
              <a:endParaRPr lang="zh-TW" altLang="en-US">
                <a:ea typeface="MS PGothic" pitchFamily="34" charset="-128"/>
              </a:endParaRPr>
            </a:p>
          </p:txBody>
        </p:sp>
        <p:sp>
          <p:nvSpPr>
            <p:cNvPr id="15379" name="Rectangle 11"/>
            <p:cNvSpPr>
              <a:spLocks noChangeArrowheads="1"/>
            </p:cNvSpPr>
            <p:nvPr/>
          </p:nvSpPr>
          <p:spPr bwMode="auto">
            <a:xfrm>
              <a:off x="0" y="1592"/>
              <a:ext cx="5472" cy="0"/>
            </a:xfrm>
            <a:prstGeom prst="rect">
              <a:avLst/>
            </a:prstGeom>
            <a:noFill/>
            <a:ln w="9525">
              <a:noFill/>
              <a:miter lim="800000"/>
              <a:headEnd/>
              <a:tailEnd/>
            </a:ln>
          </p:spPr>
          <p:txBody>
            <a:bodyPr>
              <a:spAutoFit/>
            </a:bodyPr>
            <a:lstStyle/>
            <a:p>
              <a:endParaRPr lang="zh-TW" altLang="en-US">
                <a:ea typeface="MS PGothic" pitchFamily="34" charset="-128"/>
              </a:endParaRPr>
            </a:p>
          </p:txBody>
        </p:sp>
      </p:grpSp>
      <p:grpSp>
        <p:nvGrpSpPr>
          <p:cNvPr id="15368" name="Group 12"/>
          <p:cNvGrpSpPr>
            <a:grpSpLocks/>
          </p:cNvGrpSpPr>
          <p:nvPr/>
        </p:nvGrpSpPr>
        <p:grpSpPr bwMode="auto">
          <a:xfrm>
            <a:off x="228600" y="2165350"/>
            <a:ext cx="8686800" cy="2527300"/>
            <a:chOff x="0" y="1592"/>
            <a:chExt cx="5472" cy="1592"/>
          </a:xfrm>
        </p:grpSpPr>
        <p:sp>
          <p:nvSpPr>
            <p:cNvPr id="15376" name="Rectangle 13"/>
            <p:cNvSpPr>
              <a:spLocks noChangeArrowheads="1"/>
            </p:cNvSpPr>
            <p:nvPr/>
          </p:nvSpPr>
          <p:spPr bwMode="auto">
            <a:xfrm>
              <a:off x="0" y="1592"/>
              <a:ext cx="2430" cy="1592"/>
            </a:xfrm>
            <a:prstGeom prst="rect">
              <a:avLst/>
            </a:prstGeom>
            <a:noFill/>
            <a:ln w="9525">
              <a:noFill/>
              <a:miter lim="800000"/>
              <a:headEnd/>
              <a:tailEnd/>
            </a:ln>
          </p:spPr>
          <p:txBody>
            <a:bodyPr>
              <a:spAutoFit/>
            </a:bodyPr>
            <a:lstStyle/>
            <a:p>
              <a:endParaRPr lang="zh-TW" altLang="en-US">
                <a:ea typeface="MS PGothic" pitchFamily="34" charset="-128"/>
              </a:endParaRPr>
            </a:p>
          </p:txBody>
        </p:sp>
        <p:sp>
          <p:nvSpPr>
            <p:cNvPr id="15377" name="Rectangle 14"/>
            <p:cNvSpPr>
              <a:spLocks noChangeArrowheads="1"/>
            </p:cNvSpPr>
            <p:nvPr/>
          </p:nvSpPr>
          <p:spPr bwMode="auto">
            <a:xfrm>
              <a:off x="0" y="1592"/>
              <a:ext cx="5472" cy="0"/>
            </a:xfrm>
            <a:prstGeom prst="rect">
              <a:avLst/>
            </a:prstGeom>
            <a:noFill/>
            <a:ln w="9525">
              <a:noFill/>
              <a:miter lim="800000"/>
              <a:headEnd/>
              <a:tailEnd/>
            </a:ln>
          </p:spPr>
          <p:txBody>
            <a:bodyPr>
              <a:spAutoFit/>
            </a:bodyPr>
            <a:lstStyle/>
            <a:p>
              <a:endParaRPr lang="zh-TW" altLang="en-US">
                <a:ea typeface="MS PGothic" pitchFamily="34" charset="-128"/>
              </a:endParaRPr>
            </a:p>
          </p:txBody>
        </p:sp>
      </p:grpSp>
      <p:sp>
        <p:nvSpPr>
          <p:cNvPr id="15369" name="Rectangle 15"/>
          <p:cNvSpPr>
            <a:spLocks noChangeArrowheads="1"/>
          </p:cNvSpPr>
          <p:nvPr/>
        </p:nvSpPr>
        <p:spPr bwMode="auto">
          <a:xfrm>
            <a:off x="1085850" y="2165350"/>
            <a:ext cx="6972300" cy="2527300"/>
          </a:xfrm>
          <a:prstGeom prst="rect">
            <a:avLst/>
          </a:prstGeom>
          <a:noFill/>
          <a:ln w="9525">
            <a:noFill/>
            <a:miter lim="800000"/>
            <a:headEnd/>
            <a:tailEnd/>
          </a:ln>
        </p:spPr>
        <p:txBody>
          <a:bodyPr>
            <a:spAutoFit/>
          </a:bodyPr>
          <a:lstStyle/>
          <a:p>
            <a:endParaRPr lang="zh-TW" altLang="en-US">
              <a:ea typeface="MS PGothic" pitchFamily="34" charset="-128"/>
            </a:endParaRPr>
          </a:p>
        </p:txBody>
      </p:sp>
      <p:sp>
        <p:nvSpPr>
          <p:cNvPr id="15370" name="Rectangle 16"/>
          <p:cNvSpPr>
            <a:spLocks noChangeArrowheads="1"/>
          </p:cNvSpPr>
          <p:nvPr/>
        </p:nvSpPr>
        <p:spPr bwMode="auto">
          <a:xfrm>
            <a:off x="0" y="2994025"/>
            <a:ext cx="9144000" cy="0"/>
          </a:xfrm>
          <a:prstGeom prst="rect">
            <a:avLst/>
          </a:prstGeom>
          <a:noFill/>
          <a:ln w="9525">
            <a:noFill/>
            <a:miter lim="800000"/>
            <a:headEnd/>
            <a:tailEnd/>
          </a:ln>
        </p:spPr>
        <p:txBody>
          <a:bodyPr>
            <a:spAutoFit/>
          </a:bodyPr>
          <a:lstStyle/>
          <a:p>
            <a:endParaRPr lang="zh-TW" altLang="en-US">
              <a:ea typeface="MS PGothic" pitchFamily="34" charset="-128"/>
            </a:endParaRPr>
          </a:p>
        </p:txBody>
      </p:sp>
      <p:sp>
        <p:nvSpPr>
          <p:cNvPr id="15372" name="Text Box 22"/>
          <p:cNvSpPr txBox="1">
            <a:spLocks noChangeArrowheads="1"/>
          </p:cNvSpPr>
          <p:nvPr/>
        </p:nvSpPr>
        <p:spPr bwMode="auto">
          <a:xfrm>
            <a:off x="2354580" y="63500"/>
            <a:ext cx="4249420" cy="466725"/>
          </a:xfrm>
          <a:prstGeom prst="rect">
            <a:avLst/>
          </a:prstGeom>
          <a:solidFill>
            <a:srgbClr val="FFCC99"/>
          </a:solidFill>
          <a:ln w="9525" algn="ctr">
            <a:solidFill>
              <a:schemeClr val="tx1"/>
            </a:solidFill>
            <a:miter lim="800000"/>
            <a:headEnd/>
            <a:tailEnd/>
          </a:ln>
        </p:spPr>
        <p:txBody>
          <a:bodyPr wrap="square" anchor="ctr" anchorCtr="1">
            <a:spAutoFit/>
          </a:bodyPr>
          <a:lstStyle/>
          <a:p>
            <a:pPr algn="l"/>
            <a:r>
              <a:rPr kumimoji="0" lang="zh-TW" altLang="en-US" sz="2400" b="1" dirty="0">
                <a:latin typeface="標楷體" pitchFamily="65" charset="-120"/>
              </a:rPr>
              <a:t> </a:t>
            </a:r>
            <a:r>
              <a:rPr lang="zh-TW" altLang="en-US" sz="2400" b="1" dirty="0">
                <a:solidFill>
                  <a:srgbClr val="0000FF"/>
                </a:solidFill>
                <a:latin typeface="標楷體" pitchFamily="65" charset="-120"/>
              </a:rPr>
              <a:t>金頂</a:t>
            </a:r>
            <a:r>
              <a:rPr lang="en-US" altLang="zh-TW" sz="2400" b="1" dirty="0" smtClean="0">
                <a:solidFill>
                  <a:srgbClr val="0000FF"/>
                </a:solidFill>
                <a:latin typeface="標楷體" pitchFamily="65" charset="-120"/>
              </a:rPr>
              <a:t>AS/RS</a:t>
            </a:r>
            <a:r>
              <a:rPr lang="en-US" altLang="zh-TW" sz="1200" b="1" dirty="0" smtClean="0">
                <a:solidFill>
                  <a:srgbClr val="0000FF"/>
                </a:solidFill>
                <a:latin typeface="標楷體" pitchFamily="65" charset="-120"/>
              </a:rPr>
              <a:t> </a:t>
            </a:r>
            <a:r>
              <a:rPr lang="zh-TW" altLang="en-US" sz="2400" b="1" dirty="0" smtClean="0">
                <a:solidFill>
                  <a:srgbClr val="0000FF"/>
                </a:solidFill>
                <a:latin typeface="標楷體" pitchFamily="65" charset="-120"/>
              </a:rPr>
              <a:t>規劃書</a:t>
            </a:r>
            <a:endParaRPr lang="zh-CN" altLang="en-US" sz="2400" b="1" dirty="0">
              <a:solidFill>
                <a:srgbClr val="0000FF"/>
              </a:solidFill>
              <a:latin typeface="標楷體" pitchFamily="65" charset="-120"/>
            </a:endParaRPr>
          </a:p>
        </p:txBody>
      </p:sp>
      <p:sp>
        <p:nvSpPr>
          <p:cNvPr id="15374" name="Rectangle 24"/>
          <p:cNvSpPr>
            <a:spLocks noChangeArrowheads="1"/>
          </p:cNvSpPr>
          <p:nvPr/>
        </p:nvSpPr>
        <p:spPr bwMode="auto">
          <a:xfrm>
            <a:off x="6343650" y="5551488"/>
            <a:ext cx="2693988" cy="830997"/>
          </a:xfrm>
          <a:prstGeom prst="rect">
            <a:avLst/>
          </a:prstGeom>
          <a:noFill/>
          <a:ln w="9525">
            <a:noFill/>
            <a:miter lim="800000"/>
            <a:headEnd/>
            <a:tailEnd/>
          </a:ln>
        </p:spPr>
        <p:txBody>
          <a:bodyPr wrap="square">
            <a:spAutoFit/>
          </a:bodyPr>
          <a:lstStyle/>
          <a:p>
            <a:pPr algn="l"/>
            <a:r>
              <a:rPr lang="zh-TW" altLang="en-US" sz="1600" dirty="0" smtClean="0">
                <a:latin typeface="標楷體" pitchFamily="65" charset="-120"/>
              </a:rPr>
              <a:t>製作人：張文州</a:t>
            </a:r>
            <a:endParaRPr lang="en-US" altLang="zh-TW" sz="1600" dirty="0" smtClean="0">
              <a:latin typeface="標楷體" pitchFamily="65" charset="-120"/>
            </a:endParaRPr>
          </a:p>
          <a:p>
            <a:pPr algn="l"/>
            <a:r>
              <a:rPr lang="zh-TW" altLang="en-US" sz="1600" dirty="0" smtClean="0">
                <a:latin typeface="標楷體" pitchFamily="65" charset="-120"/>
              </a:rPr>
              <a:t>製作日期：</a:t>
            </a:r>
            <a:r>
              <a:rPr lang="en-US" altLang="zh-TW" sz="1600" dirty="0" smtClean="0">
                <a:latin typeface="標楷體" pitchFamily="65" charset="-120"/>
              </a:rPr>
              <a:t>2020/04/28</a:t>
            </a:r>
          </a:p>
          <a:p>
            <a:pPr algn="l"/>
            <a:r>
              <a:rPr lang="zh-TW" altLang="en-US" sz="1600" dirty="0" smtClean="0">
                <a:latin typeface="標楷體" pitchFamily="65" charset="-120"/>
              </a:rPr>
              <a:t>版次</a:t>
            </a:r>
            <a:r>
              <a:rPr lang="en-US" altLang="zh-TW" sz="1600" dirty="0">
                <a:latin typeface="標楷體" pitchFamily="65" charset="-120"/>
              </a:rPr>
              <a:t>:</a:t>
            </a:r>
            <a:r>
              <a:rPr lang="en-US" altLang="zh-TW" sz="1600" dirty="0" smtClean="0">
                <a:latin typeface="標楷體" pitchFamily="65" charset="-120"/>
              </a:rPr>
              <a:t>P2785-v5</a:t>
            </a:r>
            <a:endParaRPr lang="en-US" altLang="zh-TW" sz="1600" dirty="0">
              <a:latin typeface="標楷體" pitchFamily="65" charset="-120"/>
            </a:endParaRPr>
          </a:p>
        </p:txBody>
      </p:sp>
      <p:pic>
        <p:nvPicPr>
          <p:cNvPr id="2" name="圖片 1"/>
          <p:cNvPicPr>
            <a:picLocks noChangeAspect="1"/>
          </p:cNvPicPr>
          <p:nvPr/>
        </p:nvPicPr>
        <p:blipFill>
          <a:blip r:embed="rId3"/>
          <a:stretch>
            <a:fillRect/>
          </a:stretch>
        </p:blipFill>
        <p:spPr>
          <a:xfrm>
            <a:off x="0" y="1989290"/>
            <a:ext cx="9144000" cy="281501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6"/>
          <p:cNvSpPr txBox="1">
            <a:spLocks noChangeArrowheads="1"/>
          </p:cNvSpPr>
          <p:nvPr/>
        </p:nvSpPr>
        <p:spPr bwMode="auto">
          <a:xfrm>
            <a:off x="3115164" y="82550"/>
            <a:ext cx="3057247" cy="523220"/>
          </a:xfrm>
          <a:prstGeom prst="rect">
            <a:avLst/>
          </a:prstGeom>
          <a:noFill/>
          <a:ln w="9525" algn="ctr">
            <a:noFill/>
            <a:miter lim="800000"/>
            <a:headEnd/>
            <a:tailEnd/>
          </a:ln>
        </p:spPr>
        <p:txBody>
          <a:bodyPr wrap="none">
            <a:spAutoFit/>
          </a:bodyPr>
          <a:lstStyle/>
          <a:p>
            <a:r>
              <a:rPr lang="en-US" altLang="zh-TW" sz="2800" b="1" dirty="0" smtClean="0">
                <a:solidFill>
                  <a:srgbClr val="0000FF"/>
                </a:solidFill>
                <a:latin typeface="標楷體" pitchFamily="65" charset="-120"/>
              </a:rPr>
              <a:t>Layout</a:t>
            </a:r>
            <a:r>
              <a:rPr lang="zh-TW" altLang="en-US" sz="2800" b="1" dirty="0">
                <a:solidFill>
                  <a:srgbClr val="0000FF"/>
                </a:solidFill>
                <a:latin typeface="標楷體" pitchFamily="65" charset="-120"/>
              </a:rPr>
              <a:t>圖</a:t>
            </a:r>
            <a:r>
              <a:rPr lang="en-US" altLang="zh-TW" sz="2800" b="1" dirty="0" smtClean="0">
                <a:solidFill>
                  <a:srgbClr val="0000FF"/>
                </a:solidFill>
                <a:latin typeface="標楷體" pitchFamily="65" charset="-120"/>
              </a:rPr>
              <a:t>(1712</a:t>
            </a:r>
            <a:r>
              <a:rPr lang="zh-TW" altLang="en-US" sz="2800" b="1" dirty="0" smtClean="0">
                <a:solidFill>
                  <a:srgbClr val="0000FF"/>
                </a:solidFill>
                <a:latin typeface="標楷體" pitchFamily="65" charset="-120"/>
              </a:rPr>
              <a:t>格</a:t>
            </a:r>
            <a:r>
              <a:rPr lang="en-US" altLang="zh-TW" sz="2800" b="1" dirty="0">
                <a:solidFill>
                  <a:srgbClr val="0000FF"/>
                </a:solidFill>
                <a:latin typeface="標楷體" pitchFamily="65" charset="-120"/>
              </a:rPr>
              <a:t>)</a:t>
            </a:r>
          </a:p>
        </p:txBody>
      </p:sp>
      <p:sp>
        <p:nvSpPr>
          <p:cNvPr id="30724" name="投影片編號版面配置區 1"/>
          <p:cNvSpPr txBox="1">
            <a:spLocks noGrp="1"/>
          </p:cNvSpPr>
          <p:nvPr/>
        </p:nvSpPr>
        <p:spPr bwMode="auto">
          <a:xfrm>
            <a:off x="7581900" y="6610350"/>
            <a:ext cx="469900" cy="2032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algn="r"/>
            <a:fld id="{690E84A0-DA56-4E6C-99AF-64F40B3DC682}" type="slidenum">
              <a:rPr lang="en-US" altLang="zh-TW" sz="1200">
                <a:solidFill>
                  <a:srgbClr val="0000FF"/>
                </a:solidFill>
                <a:latin typeface="標楷體" pitchFamily="65" charset="-120"/>
              </a:rPr>
              <a:pPr algn="r"/>
              <a:t>10</a:t>
            </a:fld>
            <a:endParaRPr lang="en-US" altLang="ja-JP" sz="1200" dirty="0">
              <a:solidFill>
                <a:srgbClr val="0000FF"/>
              </a:solidFill>
              <a:latin typeface="標楷體" pitchFamily="65" charset="-120"/>
            </a:endParaRPr>
          </a:p>
        </p:txBody>
      </p:sp>
      <p:pic>
        <p:nvPicPr>
          <p:cNvPr id="148482"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31184" y="1215342"/>
            <a:ext cx="8454001"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8483"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932972" y="5011838"/>
            <a:ext cx="6030410" cy="75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6"/>
          <p:cNvSpPr txBox="1">
            <a:spLocks noChangeArrowheads="1"/>
          </p:cNvSpPr>
          <p:nvPr/>
        </p:nvSpPr>
        <p:spPr bwMode="auto">
          <a:xfrm>
            <a:off x="2852056" y="82549"/>
            <a:ext cx="4507593" cy="523220"/>
          </a:xfrm>
          <a:prstGeom prst="rect">
            <a:avLst/>
          </a:prstGeom>
          <a:noFill/>
          <a:ln w="9525" algn="ctr">
            <a:noFill/>
            <a:miter lim="800000"/>
            <a:headEnd/>
            <a:tailEnd/>
          </a:ln>
        </p:spPr>
        <p:txBody>
          <a:bodyPr wrap="square">
            <a:spAutoFit/>
          </a:bodyPr>
          <a:lstStyle/>
          <a:p>
            <a:r>
              <a:rPr lang="en-US" altLang="zh-TW" sz="2800" b="1" dirty="0" smtClean="0">
                <a:solidFill>
                  <a:srgbClr val="0000FF"/>
                </a:solidFill>
                <a:latin typeface="標楷體" pitchFamily="65" charset="-120"/>
              </a:rPr>
              <a:t>2FL~4FL</a:t>
            </a:r>
            <a:r>
              <a:rPr lang="zh-TW" altLang="en-US" sz="2800" b="1" dirty="0" smtClean="0">
                <a:solidFill>
                  <a:srgbClr val="0000FF"/>
                </a:solidFill>
                <a:latin typeface="標楷體" pitchFamily="65" charset="-120"/>
              </a:rPr>
              <a:t>平面圖</a:t>
            </a:r>
            <a:endParaRPr lang="en-US" altLang="zh-TW" sz="2800" b="1" dirty="0">
              <a:solidFill>
                <a:srgbClr val="0000FF"/>
              </a:solidFill>
              <a:latin typeface="標楷體" pitchFamily="65" charset="-120"/>
            </a:endParaRPr>
          </a:p>
        </p:txBody>
      </p:sp>
      <p:sp>
        <p:nvSpPr>
          <p:cNvPr id="30724" name="投影片編號版面配置區 1"/>
          <p:cNvSpPr txBox="1">
            <a:spLocks noGrp="1"/>
          </p:cNvSpPr>
          <p:nvPr/>
        </p:nvSpPr>
        <p:spPr bwMode="auto">
          <a:xfrm>
            <a:off x="7581900" y="6610350"/>
            <a:ext cx="469900" cy="2032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algn="r"/>
            <a:fld id="{690E84A0-DA56-4E6C-99AF-64F40B3DC682}" type="slidenum">
              <a:rPr lang="en-US" altLang="zh-TW" sz="1200">
                <a:solidFill>
                  <a:srgbClr val="0000FF"/>
                </a:solidFill>
                <a:latin typeface="標楷體" pitchFamily="65" charset="-120"/>
              </a:rPr>
              <a:pPr algn="r"/>
              <a:t>11</a:t>
            </a:fld>
            <a:endParaRPr lang="en-US" altLang="ja-JP" sz="1200" dirty="0">
              <a:solidFill>
                <a:srgbClr val="0000FF"/>
              </a:solidFill>
              <a:latin typeface="標楷體" pitchFamily="65" charset="-120"/>
            </a:endParaRPr>
          </a:p>
        </p:txBody>
      </p:sp>
      <p:pic>
        <p:nvPicPr>
          <p:cNvPr id="14950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17690" y="1413640"/>
            <a:ext cx="8743921" cy="3310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6"/>
          <p:cNvSpPr txBox="1">
            <a:spLocks noChangeArrowheads="1"/>
          </p:cNvSpPr>
          <p:nvPr/>
        </p:nvSpPr>
        <p:spPr bwMode="auto">
          <a:xfrm>
            <a:off x="3878076" y="71438"/>
            <a:ext cx="1646423" cy="523220"/>
          </a:xfrm>
          <a:prstGeom prst="rect">
            <a:avLst/>
          </a:prstGeom>
          <a:noFill/>
          <a:ln w="9525" algn="ctr">
            <a:noFill/>
            <a:miter lim="800000"/>
            <a:headEnd/>
            <a:tailEnd/>
          </a:ln>
        </p:spPr>
        <p:txBody>
          <a:bodyPr wrap="square">
            <a:spAutoFit/>
          </a:bodyPr>
          <a:lstStyle/>
          <a:p>
            <a:r>
              <a:rPr lang="zh-TW" altLang="en-US" sz="2800" b="1" dirty="0" smtClean="0">
                <a:solidFill>
                  <a:srgbClr val="0000FF"/>
                </a:solidFill>
                <a:latin typeface="標楷體" pitchFamily="65" charset="-120"/>
              </a:rPr>
              <a:t>立面圖</a:t>
            </a:r>
            <a:endParaRPr lang="en-US" altLang="zh-TW" sz="2800" b="1" dirty="0">
              <a:solidFill>
                <a:srgbClr val="0000FF"/>
              </a:solidFill>
              <a:latin typeface="標楷體" pitchFamily="65" charset="-120"/>
            </a:endParaRPr>
          </a:p>
        </p:txBody>
      </p:sp>
      <p:sp>
        <p:nvSpPr>
          <p:cNvPr id="32771" name="投影片編號版面配置區 1"/>
          <p:cNvSpPr txBox="1">
            <a:spLocks noGrp="1"/>
          </p:cNvSpPr>
          <p:nvPr/>
        </p:nvSpPr>
        <p:spPr bwMode="auto">
          <a:xfrm>
            <a:off x="7639050" y="6604000"/>
            <a:ext cx="412750" cy="254000"/>
          </a:xfrm>
          <a:prstGeom prst="rect">
            <a:avLst/>
          </a:prstGeom>
          <a:noFill/>
          <a:ln w="9525" algn="ctr">
            <a:noFill/>
            <a:miter lim="800000"/>
            <a:headEnd/>
            <a:tailEnd/>
          </a:ln>
        </p:spPr>
        <p:txBody>
          <a:bodyPr/>
          <a:lstStyle/>
          <a:p>
            <a:pPr algn="r"/>
            <a:fld id="{C3BE9B45-8419-459E-BCA9-9EC9B747EECF}" type="slidenum">
              <a:rPr lang="en-US" altLang="zh-TW" sz="1200">
                <a:solidFill>
                  <a:srgbClr val="0000FF"/>
                </a:solidFill>
                <a:latin typeface="標楷體" pitchFamily="65" charset="-120"/>
              </a:rPr>
              <a:pPr algn="r"/>
              <a:t>12</a:t>
            </a:fld>
            <a:endParaRPr lang="en-US" altLang="ja-JP" sz="1200" dirty="0">
              <a:solidFill>
                <a:srgbClr val="0000FF"/>
              </a:solidFill>
              <a:latin typeface="標楷體" pitchFamily="65" charset="-120"/>
            </a:endParaRPr>
          </a:p>
        </p:txBody>
      </p:sp>
      <p:pic>
        <p:nvPicPr>
          <p:cNvPr id="150530"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27321" y="1678329"/>
            <a:ext cx="8866208" cy="3113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6"/>
          <p:cNvSpPr txBox="1">
            <a:spLocks noChangeArrowheads="1"/>
          </p:cNvSpPr>
          <p:nvPr/>
        </p:nvSpPr>
        <p:spPr bwMode="auto">
          <a:xfrm>
            <a:off x="3868551" y="71438"/>
            <a:ext cx="1646423" cy="523220"/>
          </a:xfrm>
          <a:prstGeom prst="rect">
            <a:avLst/>
          </a:prstGeom>
          <a:noFill/>
          <a:ln w="9525" algn="ctr">
            <a:noFill/>
            <a:miter lim="800000"/>
            <a:headEnd/>
            <a:tailEnd/>
          </a:ln>
        </p:spPr>
        <p:txBody>
          <a:bodyPr wrap="square">
            <a:spAutoFit/>
          </a:bodyPr>
          <a:lstStyle/>
          <a:p>
            <a:r>
              <a:rPr lang="zh-TW" altLang="en-US" sz="2800" b="1" dirty="0" smtClean="0">
                <a:solidFill>
                  <a:srgbClr val="0000FF"/>
                </a:solidFill>
                <a:latin typeface="標楷體" pitchFamily="65" charset="-120"/>
              </a:rPr>
              <a:t>側視圖</a:t>
            </a:r>
            <a:endParaRPr lang="en-US" altLang="zh-TW" sz="2800" b="1" dirty="0">
              <a:solidFill>
                <a:srgbClr val="0000FF"/>
              </a:solidFill>
              <a:latin typeface="標楷體" pitchFamily="65" charset="-120"/>
            </a:endParaRPr>
          </a:p>
        </p:txBody>
      </p:sp>
      <p:sp>
        <p:nvSpPr>
          <p:cNvPr id="32771" name="投影片編號版面配置區 1"/>
          <p:cNvSpPr txBox="1">
            <a:spLocks noGrp="1"/>
          </p:cNvSpPr>
          <p:nvPr/>
        </p:nvSpPr>
        <p:spPr bwMode="auto">
          <a:xfrm>
            <a:off x="7639050" y="6604000"/>
            <a:ext cx="412750" cy="254000"/>
          </a:xfrm>
          <a:prstGeom prst="rect">
            <a:avLst/>
          </a:prstGeom>
          <a:noFill/>
          <a:ln w="9525" algn="ctr">
            <a:noFill/>
            <a:miter lim="800000"/>
            <a:headEnd/>
            <a:tailEnd/>
          </a:ln>
        </p:spPr>
        <p:txBody>
          <a:bodyPr/>
          <a:lstStyle/>
          <a:p>
            <a:pPr algn="r"/>
            <a:fld id="{C3BE9B45-8419-459E-BCA9-9EC9B747EECF}" type="slidenum">
              <a:rPr lang="en-US" altLang="zh-TW" sz="1200">
                <a:solidFill>
                  <a:srgbClr val="0000FF"/>
                </a:solidFill>
                <a:latin typeface="標楷體" pitchFamily="65" charset="-120"/>
              </a:rPr>
              <a:pPr algn="r"/>
              <a:t>13</a:t>
            </a:fld>
            <a:endParaRPr lang="en-US" altLang="ja-JP" sz="1200" dirty="0">
              <a:solidFill>
                <a:srgbClr val="0000FF"/>
              </a:solidFill>
              <a:latin typeface="標楷體" pitchFamily="65" charset="-120"/>
            </a:endParaRPr>
          </a:p>
        </p:txBody>
      </p:sp>
      <p:pic>
        <p:nvPicPr>
          <p:cNvPr id="147460" name="Picture 4"/>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51947" y="902825"/>
            <a:ext cx="5509551" cy="5332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6"/>
          <p:cNvSpPr txBox="1">
            <a:spLocks noChangeArrowheads="1"/>
          </p:cNvSpPr>
          <p:nvPr/>
        </p:nvSpPr>
        <p:spPr bwMode="auto">
          <a:xfrm>
            <a:off x="2624470" y="118404"/>
            <a:ext cx="5220955" cy="523220"/>
          </a:xfrm>
          <a:prstGeom prst="rect">
            <a:avLst/>
          </a:prstGeom>
          <a:noFill/>
          <a:ln w="9525" algn="ctr">
            <a:noFill/>
            <a:miter lim="800000"/>
            <a:headEnd/>
            <a:tailEnd/>
          </a:ln>
        </p:spPr>
        <p:txBody>
          <a:bodyPr wrap="square">
            <a:spAutoFit/>
          </a:bodyPr>
          <a:lstStyle/>
          <a:p>
            <a:r>
              <a:rPr lang="en-US" altLang="zh-TW" sz="2800" b="1" dirty="0" smtClean="0">
                <a:solidFill>
                  <a:srgbClr val="0000FF"/>
                </a:solidFill>
                <a:latin typeface="標楷體" pitchFamily="65" charset="-120"/>
              </a:rPr>
              <a:t>2~4FL</a:t>
            </a:r>
            <a:r>
              <a:rPr lang="zh-TW" altLang="en-US" sz="2800" b="1" dirty="0" smtClean="0">
                <a:solidFill>
                  <a:srgbClr val="0000FF"/>
                </a:solidFill>
                <a:latin typeface="標楷體" pitchFamily="65" charset="-120"/>
              </a:rPr>
              <a:t>出入庫周邊設備側視圖</a:t>
            </a:r>
            <a:endParaRPr lang="en-US" altLang="zh-TW" sz="2800" b="1" dirty="0">
              <a:solidFill>
                <a:srgbClr val="0000FF"/>
              </a:solidFill>
              <a:latin typeface="標楷體" pitchFamily="65" charset="-120"/>
            </a:endParaRPr>
          </a:p>
        </p:txBody>
      </p:sp>
      <p:sp>
        <p:nvSpPr>
          <p:cNvPr id="32771" name="投影片編號版面配置區 1"/>
          <p:cNvSpPr txBox="1">
            <a:spLocks noGrp="1"/>
          </p:cNvSpPr>
          <p:nvPr/>
        </p:nvSpPr>
        <p:spPr bwMode="auto">
          <a:xfrm>
            <a:off x="7639050" y="6604000"/>
            <a:ext cx="412750" cy="254000"/>
          </a:xfrm>
          <a:prstGeom prst="rect">
            <a:avLst/>
          </a:prstGeom>
          <a:noFill/>
          <a:ln w="9525" algn="ctr">
            <a:noFill/>
            <a:miter lim="800000"/>
            <a:headEnd/>
            <a:tailEnd/>
          </a:ln>
        </p:spPr>
        <p:txBody>
          <a:bodyPr/>
          <a:lstStyle/>
          <a:p>
            <a:pPr algn="r"/>
            <a:fld id="{C3BE9B45-8419-459E-BCA9-9EC9B747EECF}" type="slidenum">
              <a:rPr lang="en-US" altLang="zh-TW" sz="1200">
                <a:solidFill>
                  <a:srgbClr val="0000FF"/>
                </a:solidFill>
                <a:latin typeface="標楷體" pitchFamily="65" charset="-120"/>
              </a:rPr>
              <a:pPr algn="r"/>
              <a:t>14</a:t>
            </a:fld>
            <a:endParaRPr lang="en-US" altLang="ja-JP" sz="1200" dirty="0">
              <a:solidFill>
                <a:srgbClr val="0000FF"/>
              </a:solidFill>
              <a:latin typeface="標楷體" pitchFamily="65" charset="-120"/>
            </a:endParaRPr>
          </a:p>
        </p:txBody>
      </p:sp>
      <p:pic>
        <p:nvPicPr>
          <p:cNvPr id="151554"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832815" y="729204"/>
            <a:ext cx="5717894" cy="5639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004150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6"/>
          <p:cNvSpPr txBox="1">
            <a:spLocks noChangeArrowheads="1"/>
          </p:cNvSpPr>
          <p:nvPr/>
        </p:nvSpPr>
        <p:spPr bwMode="auto">
          <a:xfrm>
            <a:off x="2960911" y="82324"/>
            <a:ext cx="3363686" cy="523220"/>
          </a:xfrm>
          <a:prstGeom prst="rect">
            <a:avLst/>
          </a:prstGeom>
          <a:noFill/>
          <a:ln w="9525" algn="ctr">
            <a:noFill/>
            <a:miter lim="800000"/>
            <a:headEnd/>
            <a:tailEnd/>
          </a:ln>
        </p:spPr>
        <p:txBody>
          <a:bodyPr wrap="square">
            <a:spAutoFit/>
          </a:bodyPr>
          <a:lstStyle/>
          <a:p>
            <a:r>
              <a:rPr lang="zh-TW" altLang="en-US" sz="2800" b="1" dirty="0" smtClean="0">
                <a:solidFill>
                  <a:srgbClr val="0000FF"/>
                </a:solidFill>
                <a:latin typeface="標楷體" pitchFamily="65" charset="-120"/>
              </a:rPr>
              <a:t>週邊輸送設備</a:t>
            </a:r>
            <a:r>
              <a:rPr lang="en-US" altLang="zh-TW" sz="2800" b="1" dirty="0" smtClean="0">
                <a:solidFill>
                  <a:srgbClr val="0000FF"/>
                </a:solidFill>
                <a:latin typeface="標楷體" pitchFamily="65" charset="-120"/>
              </a:rPr>
              <a:t>-1FL</a:t>
            </a:r>
            <a:endParaRPr lang="en-US" altLang="zh-TW" sz="2800" b="1" dirty="0">
              <a:solidFill>
                <a:srgbClr val="0000FF"/>
              </a:solidFill>
              <a:latin typeface="標楷體" pitchFamily="65" charset="-120"/>
            </a:endParaRPr>
          </a:p>
        </p:txBody>
      </p:sp>
      <p:sp>
        <p:nvSpPr>
          <p:cNvPr id="32771" name="投影片編號版面配置區 1"/>
          <p:cNvSpPr txBox="1">
            <a:spLocks noGrp="1"/>
          </p:cNvSpPr>
          <p:nvPr/>
        </p:nvSpPr>
        <p:spPr bwMode="auto">
          <a:xfrm>
            <a:off x="7639050" y="6604000"/>
            <a:ext cx="412750" cy="254000"/>
          </a:xfrm>
          <a:prstGeom prst="rect">
            <a:avLst/>
          </a:prstGeom>
          <a:noFill/>
          <a:ln w="9525" algn="ctr">
            <a:noFill/>
            <a:miter lim="800000"/>
            <a:headEnd/>
            <a:tailEnd/>
          </a:ln>
        </p:spPr>
        <p:txBody>
          <a:bodyPr/>
          <a:lstStyle/>
          <a:p>
            <a:pPr algn="r"/>
            <a:fld id="{C3BE9B45-8419-459E-BCA9-9EC9B747EECF}" type="slidenum">
              <a:rPr lang="en-US" altLang="zh-TW" sz="1200">
                <a:solidFill>
                  <a:srgbClr val="0000FF"/>
                </a:solidFill>
                <a:latin typeface="標楷體" pitchFamily="65" charset="-120"/>
              </a:rPr>
              <a:pPr algn="r"/>
              <a:t>15</a:t>
            </a:fld>
            <a:endParaRPr lang="en-US" altLang="ja-JP" sz="1200" dirty="0">
              <a:solidFill>
                <a:srgbClr val="0000FF"/>
              </a:solidFill>
              <a:latin typeface="標楷體" pitchFamily="65" charset="-120"/>
            </a:endParaRPr>
          </a:p>
        </p:txBody>
      </p:sp>
      <p:sp>
        <p:nvSpPr>
          <p:cNvPr id="14" name="文字方塊 13"/>
          <p:cNvSpPr txBox="1"/>
          <p:nvPr/>
        </p:nvSpPr>
        <p:spPr>
          <a:xfrm>
            <a:off x="3728868" y="3801391"/>
            <a:ext cx="5311139" cy="2708434"/>
          </a:xfrm>
          <a:prstGeom prst="rect">
            <a:avLst/>
          </a:prstGeom>
          <a:noFill/>
          <a:ln>
            <a:solidFill>
              <a:srgbClr val="FF0000"/>
            </a:solidFill>
          </a:ln>
        </p:spPr>
        <p:txBody>
          <a:bodyPr wrap="square" rtlCol="0">
            <a:spAutoFit/>
          </a:bodyPr>
          <a:lstStyle/>
          <a:p>
            <a:pPr algn="l"/>
            <a:r>
              <a:rPr lang="zh-TW" altLang="en-US" dirty="0" smtClean="0">
                <a:latin typeface="標楷體" pitchFamily="65" charset="-120"/>
              </a:rPr>
              <a:t>作業模式：</a:t>
            </a:r>
            <a:endParaRPr lang="en-US" altLang="zh-TW" dirty="0" smtClean="0">
              <a:latin typeface="標楷體" pitchFamily="65" charset="-120"/>
            </a:endParaRPr>
          </a:p>
          <a:p>
            <a:pPr marL="180975" indent="-180975" algn="l"/>
            <a:r>
              <a:rPr lang="en-US" altLang="zh-TW" dirty="0" smtClean="0">
                <a:latin typeface="標楷體" pitchFamily="65" charset="-120"/>
              </a:rPr>
              <a:t>1.</a:t>
            </a:r>
            <a:r>
              <a:rPr lang="zh-TW" altLang="en-US" dirty="0">
                <a:latin typeface="標楷體" pitchFamily="65" charset="-120"/>
              </a:rPr>
              <a:t>出</a:t>
            </a:r>
            <a:r>
              <a:rPr lang="zh-TW" altLang="en-US" dirty="0" smtClean="0">
                <a:latin typeface="標楷體" pitchFamily="65" charset="-120"/>
              </a:rPr>
              <a:t>庫</a:t>
            </a:r>
            <a:r>
              <a:rPr lang="zh-TW" altLang="en-US" dirty="0">
                <a:latin typeface="標楷體" pitchFamily="65" charset="-120"/>
              </a:rPr>
              <a:t>時</a:t>
            </a:r>
            <a:r>
              <a:rPr lang="zh-TW" altLang="en-US" dirty="0" smtClean="0">
                <a:latin typeface="標楷體" pitchFamily="65" charset="-120"/>
              </a:rPr>
              <a:t>：有兩作業模式：</a:t>
            </a:r>
            <a:endParaRPr lang="en-US" altLang="zh-TW" dirty="0" smtClean="0">
              <a:latin typeface="標楷體" pitchFamily="65" charset="-120"/>
            </a:endParaRPr>
          </a:p>
          <a:p>
            <a:pPr marL="1341438" indent="-1341438" algn="l"/>
            <a:r>
              <a:rPr lang="zh-TW" altLang="en-US" dirty="0" smtClean="0">
                <a:latin typeface="標楷體" pitchFamily="65" charset="-120"/>
              </a:rPr>
              <a:t>  </a:t>
            </a:r>
            <a:r>
              <a:rPr lang="en-US" altLang="zh-TW" dirty="0" smtClean="0">
                <a:latin typeface="標楷體" pitchFamily="65" charset="-120"/>
              </a:rPr>
              <a:t>a.</a:t>
            </a:r>
            <a:r>
              <a:rPr lang="zh-TW" altLang="en-US" dirty="0">
                <a:latin typeface="標楷體" pitchFamily="65" charset="-120"/>
              </a:rPr>
              <a:t>整板出</a:t>
            </a:r>
            <a:r>
              <a:rPr lang="zh-TW" altLang="en-US" dirty="0" smtClean="0">
                <a:latin typeface="標楷體" pitchFamily="65" charset="-120"/>
              </a:rPr>
              <a:t>庫：</a:t>
            </a:r>
            <a:r>
              <a:rPr lang="en-US" altLang="zh-TW" dirty="0" smtClean="0">
                <a:latin typeface="標楷體" pitchFamily="65" charset="-120"/>
              </a:rPr>
              <a:t>	</a:t>
            </a:r>
          </a:p>
          <a:p>
            <a:pPr marL="1341438" indent="-1341438" algn="l"/>
            <a:r>
              <a:rPr lang="en-US" altLang="zh-TW" dirty="0">
                <a:latin typeface="標楷體" pitchFamily="65" charset="-120"/>
              </a:rPr>
              <a:t>	</a:t>
            </a:r>
            <a:r>
              <a:rPr lang="zh-TW" altLang="en-US" dirty="0" smtClean="0">
                <a:latin typeface="標楷體" pitchFamily="65" charset="-120"/>
              </a:rPr>
              <a:t>堆</a:t>
            </a:r>
            <a:r>
              <a:rPr lang="zh-TW" altLang="en-US" dirty="0">
                <a:latin typeface="標楷體" pitchFamily="65" charset="-120"/>
              </a:rPr>
              <a:t>高</a:t>
            </a:r>
            <a:r>
              <a:rPr lang="zh-TW" altLang="en-US" dirty="0" smtClean="0">
                <a:latin typeface="標楷體" pitchFamily="65" charset="-120"/>
              </a:rPr>
              <a:t>機只叉取子棧板整板出庫</a:t>
            </a:r>
            <a:r>
              <a:rPr lang="en-US" altLang="zh-TW" dirty="0" smtClean="0">
                <a:latin typeface="標楷體" pitchFamily="65" charset="-120"/>
              </a:rPr>
              <a:t>(</a:t>
            </a:r>
            <a:r>
              <a:rPr lang="zh-TW" altLang="en-US" dirty="0" smtClean="0">
                <a:latin typeface="標楷體" pitchFamily="65" charset="-120"/>
              </a:rPr>
              <a:t>母</a:t>
            </a:r>
            <a:r>
              <a:rPr lang="zh-TW" altLang="en-US" dirty="0">
                <a:latin typeface="標楷體" pitchFamily="65" charset="-120"/>
              </a:rPr>
              <a:t>棧板不出庫</a:t>
            </a:r>
            <a:r>
              <a:rPr lang="en-US" altLang="zh-TW" dirty="0" smtClean="0">
                <a:latin typeface="標楷體" pitchFamily="65" charset="-120"/>
              </a:rPr>
              <a:t>)</a:t>
            </a:r>
            <a:r>
              <a:rPr lang="zh-TW" altLang="en-US" dirty="0" smtClean="0">
                <a:latin typeface="標楷體" pitchFamily="65" charset="-120"/>
              </a:rPr>
              <a:t>，空母棧板經由母棧板拆疊棧機自動回收</a:t>
            </a:r>
            <a:r>
              <a:rPr lang="zh-TW" altLang="en-US" dirty="0">
                <a:latin typeface="標楷體" pitchFamily="65" charset="-120"/>
              </a:rPr>
              <a:t>疊</a:t>
            </a:r>
            <a:r>
              <a:rPr lang="zh-TW" altLang="en-US" dirty="0" smtClean="0">
                <a:latin typeface="標楷體" pitchFamily="65" charset="-120"/>
              </a:rPr>
              <a:t>棧。</a:t>
            </a:r>
            <a:endParaRPr lang="en-US" altLang="zh-TW" dirty="0" smtClean="0">
              <a:latin typeface="標楷體" pitchFamily="65" charset="-120"/>
            </a:endParaRPr>
          </a:p>
          <a:p>
            <a:pPr marL="1341438" indent="-1341438" algn="l"/>
            <a:r>
              <a:rPr lang="zh-TW" altLang="en-US" dirty="0" smtClean="0">
                <a:latin typeface="標楷體" pitchFamily="65" charset="-120"/>
              </a:rPr>
              <a:t>  </a:t>
            </a:r>
            <a:r>
              <a:rPr lang="en-US" altLang="zh-TW" dirty="0" smtClean="0">
                <a:latin typeface="標楷體" pitchFamily="65" charset="-120"/>
              </a:rPr>
              <a:t>b.</a:t>
            </a:r>
            <a:r>
              <a:rPr lang="zh-TW" altLang="en-US" dirty="0" smtClean="0">
                <a:latin typeface="標楷體" pitchFamily="65" charset="-120"/>
              </a:rPr>
              <a:t>揀料</a:t>
            </a:r>
            <a:r>
              <a:rPr lang="en-US" altLang="zh-TW" dirty="0" smtClean="0">
                <a:latin typeface="標楷體" pitchFamily="65" charset="-120"/>
              </a:rPr>
              <a:t>/</a:t>
            </a:r>
            <a:r>
              <a:rPr lang="zh-TW" altLang="en-US" dirty="0" smtClean="0">
                <a:latin typeface="標楷體" pitchFamily="65" charset="-120"/>
              </a:rPr>
              <a:t>補料出庫：</a:t>
            </a:r>
            <a:endParaRPr lang="en-US" altLang="zh-TW" dirty="0" smtClean="0">
              <a:latin typeface="標楷體" pitchFamily="65" charset="-120"/>
            </a:endParaRPr>
          </a:p>
          <a:p>
            <a:pPr marL="1341438" indent="-1341438" algn="l"/>
            <a:r>
              <a:rPr lang="en-US" altLang="zh-TW" dirty="0">
                <a:latin typeface="標楷體" pitchFamily="65" charset="-120"/>
              </a:rPr>
              <a:t>	</a:t>
            </a:r>
            <a:r>
              <a:rPr lang="zh-TW" altLang="en-US" dirty="0" smtClean="0">
                <a:latin typeface="標楷體" pitchFamily="65" charset="-120"/>
              </a:rPr>
              <a:t>貨物出庫至出庫站作業區時進行</a:t>
            </a:r>
            <a:r>
              <a:rPr lang="zh-TW" altLang="en-US" dirty="0">
                <a:latin typeface="標楷體" pitchFamily="65" charset="-120"/>
              </a:rPr>
              <a:t>揀料</a:t>
            </a:r>
            <a:r>
              <a:rPr lang="en-US" altLang="zh-TW" dirty="0">
                <a:latin typeface="標楷體" pitchFamily="65" charset="-120"/>
              </a:rPr>
              <a:t>/</a:t>
            </a:r>
            <a:r>
              <a:rPr lang="zh-TW" altLang="en-US" dirty="0">
                <a:latin typeface="標楷體" pitchFamily="65" charset="-120"/>
              </a:rPr>
              <a:t>補</a:t>
            </a:r>
            <a:r>
              <a:rPr lang="zh-TW" altLang="en-US" dirty="0" smtClean="0">
                <a:latin typeface="標楷體" pitchFamily="65" charset="-120"/>
              </a:rPr>
              <a:t>料</a:t>
            </a:r>
            <a:r>
              <a:rPr lang="zh-TW" altLang="en-US" dirty="0">
                <a:latin typeface="標楷體" pitchFamily="65" charset="-120"/>
              </a:rPr>
              <a:t>作業</a:t>
            </a:r>
            <a:r>
              <a:rPr lang="zh-TW" altLang="en-US" dirty="0" smtClean="0">
                <a:latin typeface="標楷體" pitchFamily="65" charset="-120"/>
              </a:rPr>
              <a:t>，作業完成後按</a:t>
            </a:r>
            <a:r>
              <a:rPr lang="zh-TW" altLang="en-US" dirty="0">
                <a:latin typeface="標楷體" pitchFamily="65" charset="-120"/>
              </a:rPr>
              <a:t>作業完了</a:t>
            </a:r>
            <a:r>
              <a:rPr lang="zh-TW" altLang="en-US" dirty="0" smtClean="0">
                <a:latin typeface="標楷體" pitchFamily="65" charset="-120"/>
              </a:rPr>
              <a:t>鍵再入庫</a:t>
            </a:r>
            <a:r>
              <a:rPr lang="zh-TW" altLang="en-US" dirty="0">
                <a:latin typeface="標楷體" pitchFamily="65" charset="-120"/>
              </a:rPr>
              <a:t>。</a:t>
            </a:r>
            <a:endParaRPr lang="en-US" altLang="zh-TW" dirty="0" smtClean="0">
              <a:latin typeface="標楷體" pitchFamily="65" charset="-120"/>
            </a:endParaRPr>
          </a:p>
          <a:p>
            <a:pPr marL="898525" indent="-898525" algn="l"/>
            <a:r>
              <a:rPr lang="en-US" altLang="zh-TW" dirty="0" smtClean="0">
                <a:latin typeface="標楷體" pitchFamily="65" charset="-120"/>
              </a:rPr>
              <a:t>2.</a:t>
            </a:r>
            <a:r>
              <a:rPr lang="zh-TW" altLang="en-US" dirty="0" smtClean="0">
                <a:latin typeface="標楷體" pitchFamily="65" charset="-120"/>
              </a:rPr>
              <a:t>入庫時：</a:t>
            </a:r>
            <a:r>
              <a:rPr lang="zh-TW" altLang="en-US" dirty="0">
                <a:latin typeface="標楷體" pitchFamily="65" charset="-120"/>
              </a:rPr>
              <a:t>拆疊棧機</a:t>
            </a:r>
            <a:r>
              <a:rPr lang="zh-TW" altLang="en-US" dirty="0" smtClean="0">
                <a:latin typeface="標楷體" pitchFamily="65" charset="-120"/>
              </a:rPr>
              <a:t>自動供應母</a:t>
            </a:r>
            <a:r>
              <a:rPr lang="zh-TW" altLang="en-US" dirty="0">
                <a:latin typeface="標楷體" pitchFamily="65" charset="-120"/>
              </a:rPr>
              <a:t>棧</a:t>
            </a:r>
            <a:r>
              <a:rPr lang="zh-TW" altLang="en-US" dirty="0" smtClean="0">
                <a:latin typeface="標楷體" pitchFamily="65" charset="-120"/>
              </a:rPr>
              <a:t>板至右側入庫作業站口，堆高機叉貨置放於母棧板上，對正後按作業完了鍵入</a:t>
            </a:r>
            <a:r>
              <a:rPr lang="zh-TW" altLang="en-US" dirty="0">
                <a:latin typeface="標楷體" pitchFamily="65" charset="-120"/>
              </a:rPr>
              <a:t>庫</a:t>
            </a:r>
            <a:r>
              <a:rPr lang="zh-TW" altLang="en-US" dirty="0" smtClean="0">
                <a:latin typeface="標楷體" pitchFamily="65" charset="-120"/>
              </a:rPr>
              <a:t>。</a:t>
            </a:r>
            <a:r>
              <a:rPr lang="en-US" altLang="zh-TW" dirty="0" smtClean="0">
                <a:solidFill>
                  <a:srgbClr val="FF0000"/>
                </a:solidFill>
                <a:latin typeface="標楷體" pitchFamily="65" charset="-120"/>
              </a:rPr>
              <a:t>(</a:t>
            </a:r>
            <a:r>
              <a:rPr lang="zh-TW" altLang="en-US" dirty="0" smtClean="0">
                <a:solidFill>
                  <a:srgbClr val="FF0000"/>
                </a:solidFill>
                <a:latin typeface="標楷體" pitchFamily="65" charset="-120"/>
              </a:rPr>
              <a:t>含裹膜機</a:t>
            </a:r>
            <a:r>
              <a:rPr lang="en-US" altLang="zh-TW" dirty="0" smtClean="0">
                <a:solidFill>
                  <a:srgbClr val="FF0000"/>
                </a:solidFill>
                <a:latin typeface="標楷體" pitchFamily="65" charset="-120"/>
              </a:rPr>
              <a:t>)</a:t>
            </a:r>
            <a:endParaRPr lang="zh-TW" altLang="en-US" dirty="0">
              <a:latin typeface="標楷體" pitchFamily="65" charset="-120"/>
            </a:endParaRPr>
          </a:p>
          <a:p>
            <a:pPr marL="180975" indent="-180975" algn="l"/>
            <a:endParaRPr lang="zh-TW" altLang="en-US" sz="1600" dirty="0" smtClean="0">
              <a:latin typeface="標楷體" pitchFamily="65" charset="-120"/>
            </a:endParaRPr>
          </a:p>
        </p:txBody>
      </p:sp>
      <p:pic>
        <p:nvPicPr>
          <p:cNvPr id="153602"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26774" y="4264666"/>
            <a:ext cx="3494459" cy="2222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03"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364715" y="787078"/>
            <a:ext cx="7352335" cy="2870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6"/>
          <p:cNvSpPr txBox="1">
            <a:spLocks noChangeArrowheads="1"/>
          </p:cNvSpPr>
          <p:nvPr/>
        </p:nvSpPr>
        <p:spPr bwMode="auto">
          <a:xfrm>
            <a:off x="2548161" y="19675"/>
            <a:ext cx="5090889" cy="523220"/>
          </a:xfrm>
          <a:prstGeom prst="rect">
            <a:avLst/>
          </a:prstGeom>
          <a:noFill/>
          <a:ln w="9525" algn="ctr">
            <a:noFill/>
            <a:miter lim="800000"/>
            <a:headEnd/>
            <a:tailEnd/>
          </a:ln>
        </p:spPr>
        <p:txBody>
          <a:bodyPr wrap="square">
            <a:spAutoFit/>
          </a:bodyPr>
          <a:lstStyle/>
          <a:p>
            <a:r>
              <a:rPr lang="zh-TW" altLang="en-US" sz="2800" b="1" dirty="0" smtClean="0">
                <a:solidFill>
                  <a:srgbClr val="0000FF"/>
                </a:solidFill>
                <a:latin typeface="標楷體" pitchFamily="65" charset="-120"/>
              </a:rPr>
              <a:t>週邊輸送設備</a:t>
            </a:r>
            <a:r>
              <a:rPr lang="en-US" altLang="zh-TW" sz="2800" b="1" dirty="0" smtClean="0">
                <a:solidFill>
                  <a:srgbClr val="0000FF"/>
                </a:solidFill>
                <a:latin typeface="標楷體" pitchFamily="65" charset="-120"/>
              </a:rPr>
              <a:t>-2FL~4FL</a:t>
            </a:r>
            <a:endParaRPr lang="en-US" altLang="zh-TW" sz="2800" b="1" dirty="0">
              <a:solidFill>
                <a:srgbClr val="0000FF"/>
              </a:solidFill>
              <a:latin typeface="標楷體" pitchFamily="65" charset="-120"/>
            </a:endParaRPr>
          </a:p>
        </p:txBody>
      </p:sp>
      <p:sp>
        <p:nvSpPr>
          <p:cNvPr id="32771" name="投影片編號版面配置區 1"/>
          <p:cNvSpPr txBox="1">
            <a:spLocks noGrp="1"/>
          </p:cNvSpPr>
          <p:nvPr/>
        </p:nvSpPr>
        <p:spPr bwMode="auto">
          <a:xfrm>
            <a:off x="7639050" y="6604000"/>
            <a:ext cx="412750" cy="254000"/>
          </a:xfrm>
          <a:prstGeom prst="rect">
            <a:avLst/>
          </a:prstGeom>
          <a:noFill/>
          <a:ln w="9525" algn="ctr">
            <a:noFill/>
            <a:miter lim="800000"/>
            <a:headEnd/>
            <a:tailEnd/>
          </a:ln>
        </p:spPr>
        <p:txBody>
          <a:bodyPr/>
          <a:lstStyle/>
          <a:p>
            <a:pPr algn="r"/>
            <a:fld id="{C3BE9B45-8419-459E-BCA9-9EC9B747EECF}" type="slidenum">
              <a:rPr lang="en-US" altLang="zh-TW" sz="1200">
                <a:solidFill>
                  <a:srgbClr val="0000FF"/>
                </a:solidFill>
                <a:latin typeface="標楷體" pitchFamily="65" charset="-120"/>
              </a:rPr>
              <a:pPr algn="r"/>
              <a:t>16</a:t>
            </a:fld>
            <a:endParaRPr lang="en-US" altLang="ja-JP" sz="1200" dirty="0">
              <a:solidFill>
                <a:srgbClr val="0000FF"/>
              </a:solidFill>
              <a:latin typeface="標楷體" pitchFamily="65" charset="-120"/>
            </a:endParaRPr>
          </a:p>
        </p:txBody>
      </p:sp>
      <p:sp>
        <p:nvSpPr>
          <p:cNvPr id="7" name="文字方塊 6"/>
          <p:cNvSpPr txBox="1"/>
          <p:nvPr/>
        </p:nvSpPr>
        <p:spPr>
          <a:xfrm>
            <a:off x="4170440" y="3633602"/>
            <a:ext cx="4838701" cy="2708434"/>
          </a:xfrm>
          <a:prstGeom prst="rect">
            <a:avLst/>
          </a:prstGeom>
          <a:noFill/>
          <a:ln>
            <a:solidFill>
              <a:srgbClr val="FF0000"/>
            </a:solidFill>
          </a:ln>
        </p:spPr>
        <p:txBody>
          <a:bodyPr wrap="square" rtlCol="0">
            <a:spAutoFit/>
          </a:bodyPr>
          <a:lstStyle/>
          <a:p>
            <a:pPr algn="l"/>
            <a:r>
              <a:rPr lang="zh-TW" altLang="en-US" dirty="0" smtClean="0">
                <a:latin typeface="標楷體" pitchFamily="65" charset="-120"/>
              </a:rPr>
              <a:t>作業模式：</a:t>
            </a:r>
            <a:endParaRPr lang="en-US" altLang="zh-TW" dirty="0" smtClean="0">
              <a:latin typeface="標楷體" pitchFamily="65" charset="-120"/>
            </a:endParaRPr>
          </a:p>
          <a:p>
            <a:pPr marL="180975" indent="-180975" algn="l"/>
            <a:r>
              <a:rPr lang="en-US" altLang="zh-TW" dirty="0" smtClean="0">
                <a:latin typeface="標楷體" pitchFamily="65" charset="-120"/>
              </a:rPr>
              <a:t>1.</a:t>
            </a:r>
            <a:r>
              <a:rPr lang="zh-TW" altLang="en-US" dirty="0">
                <a:latin typeface="標楷體" pitchFamily="65" charset="-120"/>
              </a:rPr>
              <a:t>出</a:t>
            </a:r>
            <a:r>
              <a:rPr lang="zh-TW" altLang="en-US" dirty="0" smtClean="0">
                <a:latin typeface="標楷體" pitchFamily="65" charset="-120"/>
              </a:rPr>
              <a:t>庫</a:t>
            </a:r>
            <a:r>
              <a:rPr lang="zh-TW" altLang="en-US" dirty="0">
                <a:latin typeface="標楷體" pitchFamily="65" charset="-120"/>
              </a:rPr>
              <a:t>時</a:t>
            </a:r>
            <a:r>
              <a:rPr lang="zh-TW" altLang="en-US" dirty="0" smtClean="0">
                <a:latin typeface="標楷體" pitchFamily="65" charset="-120"/>
              </a:rPr>
              <a:t>：有兩作業模式：</a:t>
            </a:r>
            <a:endParaRPr lang="en-US" altLang="zh-TW" dirty="0" smtClean="0">
              <a:latin typeface="標楷體" pitchFamily="65" charset="-120"/>
            </a:endParaRPr>
          </a:p>
          <a:p>
            <a:pPr marL="1341438" indent="-1341438" algn="l"/>
            <a:r>
              <a:rPr lang="zh-TW" altLang="en-US" dirty="0" smtClean="0">
                <a:latin typeface="標楷體" pitchFamily="65" charset="-120"/>
              </a:rPr>
              <a:t>  </a:t>
            </a:r>
            <a:r>
              <a:rPr lang="en-US" altLang="zh-TW" dirty="0" smtClean="0">
                <a:latin typeface="標楷體" pitchFamily="65" charset="-120"/>
              </a:rPr>
              <a:t>a.</a:t>
            </a:r>
            <a:r>
              <a:rPr lang="zh-TW" altLang="en-US" dirty="0">
                <a:latin typeface="標楷體" pitchFamily="65" charset="-120"/>
              </a:rPr>
              <a:t>整板出</a:t>
            </a:r>
            <a:r>
              <a:rPr lang="zh-TW" altLang="en-US" dirty="0" smtClean="0">
                <a:latin typeface="標楷體" pitchFamily="65" charset="-120"/>
              </a:rPr>
              <a:t>庫：油壓托板車直接叉取母棧板</a:t>
            </a:r>
            <a:r>
              <a:rPr lang="en-US" altLang="zh-TW" dirty="0" smtClean="0">
                <a:latin typeface="標楷體" pitchFamily="65" charset="-120"/>
              </a:rPr>
              <a:t>(</a:t>
            </a:r>
            <a:r>
              <a:rPr lang="zh-TW" altLang="en-US" dirty="0" smtClean="0">
                <a:latin typeface="標楷體" pitchFamily="65" charset="-120"/>
              </a:rPr>
              <a:t>含子棧板</a:t>
            </a:r>
            <a:r>
              <a:rPr lang="en-US" altLang="zh-TW" dirty="0" smtClean="0">
                <a:latin typeface="標楷體" pitchFamily="65" charset="-120"/>
              </a:rPr>
              <a:t>)</a:t>
            </a:r>
            <a:r>
              <a:rPr lang="zh-TW" altLang="en-US" dirty="0" smtClean="0">
                <a:latin typeface="標楷體" pitchFamily="65" charset="-120"/>
              </a:rPr>
              <a:t>整板出庫。</a:t>
            </a:r>
            <a:r>
              <a:rPr lang="en-US" altLang="zh-TW" dirty="0" smtClean="0">
                <a:solidFill>
                  <a:srgbClr val="FF0000"/>
                </a:solidFill>
                <a:latin typeface="標楷體" pitchFamily="65" charset="-120"/>
              </a:rPr>
              <a:t>(</a:t>
            </a:r>
            <a:r>
              <a:rPr lang="zh-TW" altLang="en-US" dirty="0" smtClean="0">
                <a:solidFill>
                  <a:srgbClr val="FF0000"/>
                </a:solidFill>
                <a:latin typeface="標楷體" pitchFamily="65" charset="-120"/>
              </a:rPr>
              <a:t>離線子母棧板人工分離</a:t>
            </a:r>
            <a:r>
              <a:rPr lang="en-US" altLang="zh-TW" dirty="0" smtClean="0">
                <a:solidFill>
                  <a:srgbClr val="FF0000"/>
                </a:solidFill>
                <a:latin typeface="標楷體" pitchFamily="65" charset="-120"/>
              </a:rPr>
              <a:t>)</a:t>
            </a:r>
          </a:p>
          <a:p>
            <a:pPr marL="1341438" indent="-1341438" algn="l"/>
            <a:r>
              <a:rPr lang="zh-TW" altLang="en-US" dirty="0" smtClean="0">
                <a:latin typeface="標楷體" pitchFamily="65" charset="-120"/>
              </a:rPr>
              <a:t>  </a:t>
            </a:r>
            <a:r>
              <a:rPr lang="en-US" altLang="zh-TW" dirty="0" smtClean="0">
                <a:latin typeface="標楷體" pitchFamily="65" charset="-120"/>
              </a:rPr>
              <a:t>b.</a:t>
            </a:r>
            <a:r>
              <a:rPr lang="zh-TW" altLang="en-US" dirty="0" smtClean="0">
                <a:latin typeface="標楷體" pitchFamily="65" charset="-120"/>
              </a:rPr>
              <a:t>揀料</a:t>
            </a:r>
            <a:r>
              <a:rPr lang="en-US" altLang="zh-TW" dirty="0" smtClean="0">
                <a:latin typeface="標楷體" pitchFamily="65" charset="-120"/>
              </a:rPr>
              <a:t>/</a:t>
            </a:r>
            <a:r>
              <a:rPr lang="zh-TW" altLang="en-US" dirty="0" smtClean="0">
                <a:latin typeface="標楷體" pitchFamily="65" charset="-120"/>
              </a:rPr>
              <a:t>補料出庫：貨物出庫至出庫站作業區時進行</a:t>
            </a:r>
            <a:r>
              <a:rPr lang="zh-TW" altLang="en-US" dirty="0">
                <a:latin typeface="標楷體" pitchFamily="65" charset="-120"/>
              </a:rPr>
              <a:t>揀料</a:t>
            </a:r>
            <a:r>
              <a:rPr lang="en-US" altLang="zh-TW" dirty="0">
                <a:latin typeface="標楷體" pitchFamily="65" charset="-120"/>
              </a:rPr>
              <a:t>/</a:t>
            </a:r>
            <a:r>
              <a:rPr lang="zh-TW" altLang="en-US" dirty="0">
                <a:latin typeface="標楷體" pitchFamily="65" charset="-120"/>
              </a:rPr>
              <a:t>補</a:t>
            </a:r>
            <a:r>
              <a:rPr lang="zh-TW" altLang="en-US" dirty="0" smtClean="0">
                <a:latin typeface="標楷體" pitchFamily="65" charset="-120"/>
              </a:rPr>
              <a:t>料</a:t>
            </a:r>
            <a:r>
              <a:rPr lang="zh-TW" altLang="en-US" dirty="0">
                <a:latin typeface="標楷體" pitchFamily="65" charset="-120"/>
              </a:rPr>
              <a:t>作業</a:t>
            </a:r>
            <a:r>
              <a:rPr lang="zh-TW" altLang="en-US" dirty="0" smtClean="0">
                <a:latin typeface="標楷體" pitchFamily="65" charset="-120"/>
              </a:rPr>
              <a:t>，作業完成後按</a:t>
            </a:r>
            <a:r>
              <a:rPr lang="zh-TW" altLang="en-US" dirty="0">
                <a:latin typeface="標楷體" pitchFamily="65" charset="-120"/>
              </a:rPr>
              <a:t>作業完了</a:t>
            </a:r>
            <a:r>
              <a:rPr lang="zh-TW" altLang="en-US" dirty="0" smtClean="0">
                <a:latin typeface="標楷體" pitchFamily="65" charset="-120"/>
              </a:rPr>
              <a:t>鍵再入庫</a:t>
            </a:r>
            <a:r>
              <a:rPr lang="zh-TW" altLang="en-US" dirty="0">
                <a:latin typeface="標楷體" pitchFamily="65" charset="-120"/>
              </a:rPr>
              <a:t>。</a:t>
            </a:r>
            <a:endParaRPr lang="en-US" altLang="zh-TW" dirty="0" smtClean="0">
              <a:latin typeface="標楷體" pitchFamily="65" charset="-120"/>
            </a:endParaRPr>
          </a:p>
          <a:p>
            <a:pPr marL="898525" indent="-898525" algn="l"/>
            <a:r>
              <a:rPr lang="en-US" altLang="zh-TW" dirty="0" smtClean="0">
                <a:latin typeface="標楷體" pitchFamily="65" charset="-120"/>
              </a:rPr>
              <a:t>2.</a:t>
            </a:r>
            <a:r>
              <a:rPr lang="zh-TW" altLang="en-US" dirty="0" smtClean="0">
                <a:latin typeface="標楷體" pitchFamily="65" charset="-120"/>
              </a:rPr>
              <a:t>入庫時</a:t>
            </a:r>
            <a:r>
              <a:rPr lang="zh-TW" altLang="en-US" dirty="0">
                <a:latin typeface="標楷體" pitchFamily="65" charset="-120"/>
              </a:rPr>
              <a:t>：油壓托板車直接叉取母棧板</a:t>
            </a:r>
            <a:r>
              <a:rPr lang="en-US" altLang="zh-TW" dirty="0">
                <a:latin typeface="標楷體" pitchFamily="65" charset="-120"/>
              </a:rPr>
              <a:t>(</a:t>
            </a:r>
            <a:r>
              <a:rPr lang="zh-TW" altLang="en-US" dirty="0">
                <a:latin typeface="標楷體" pitchFamily="65" charset="-120"/>
              </a:rPr>
              <a:t>含子棧板</a:t>
            </a:r>
            <a:r>
              <a:rPr lang="en-US" altLang="zh-TW" dirty="0">
                <a:latin typeface="標楷體" pitchFamily="65" charset="-120"/>
              </a:rPr>
              <a:t>)</a:t>
            </a:r>
            <a:r>
              <a:rPr lang="zh-TW" altLang="en-US" dirty="0">
                <a:latin typeface="標楷體" pitchFamily="65" charset="-120"/>
              </a:rPr>
              <a:t>整</a:t>
            </a:r>
            <a:r>
              <a:rPr lang="zh-TW" altLang="en-US" dirty="0" smtClean="0">
                <a:latin typeface="標楷體" pitchFamily="65" charset="-120"/>
              </a:rPr>
              <a:t>板入庫作業站口，對正後按作業完了鍵入</a:t>
            </a:r>
            <a:r>
              <a:rPr lang="zh-TW" altLang="en-US" dirty="0">
                <a:latin typeface="標楷體" pitchFamily="65" charset="-120"/>
              </a:rPr>
              <a:t>庫</a:t>
            </a:r>
            <a:r>
              <a:rPr lang="zh-TW" altLang="en-US" dirty="0" smtClean="0">
                <a:latin typeface="標楷體" pitchFamily="65" charset="-120"/>
              </a:rPr>
              <a:t>。</a:t>
            </a:r>
            <a:endParaRPr lang="en-US" altLang="zh-TW" dirty="0" smtClean="0">
              <a:latin typeface="標楷體" pitchFamily="65" charset="-120"/>
            </a:endParaRPr>
          </a:p>
          <a:p>
            <a:pPr marL="898525" indent="-898525" algn="l"/>
            <a:r>
              <a:rPr lang="en-US" altLang="zh-TW" dirty="0">
                <a:solidFill>
                  <a:srgbClr val="FF0000"/>
                </a:solidFill>
                <a:latin typeface="標楷體" pitchFamily="65" charset="-120"/>
              </a:rPr>
              <a:t>	</a:t>
            </a:r>
            <a:r>
              <a:rPr lang="en-US" altLang="zh-TW" dirty="0" smtClean="0">
                <a:solidFill>
                  <a:srgbClr val="FF0000"/>
                </a:solidFill>
                <a:latin typeface="標楷體" pitchFamily="65" charset="-120"/>
              </a:rPr>
              <a:t>(</a:t>
            </a:r>
            <a:r>
              <a:rPr lang="zh-TW" altLang="en-US" dirty="0">
                <a:solidFill>
                  <a:srgbClr val="FF0000"/>
                </a:solidFill>
                <a:latin typeface="標楷體" pitchFamily="65" charset="-120"/>
              </a:rPr>
              <a:t>離線子母棧板</a:t>
            </a:r>
            <a:r>
              <a:rPr lang="zh-TW" altLang="en-US" dirty="0" smtClean="0">
                <a:solidFill>
                  <a:srgbClr val="FF0000"/>
                </a:solidFill>
                <a:latin typeface="標楷體" pitchFamily="65" charset="-120"/>
              </a:rPr>
              <a:t>人工結合</a:t>
            </a:r>
            <a:r>
              <a:rPr lang="en-US" altLang="zh-TW" dirty="0" smtClean="0">
                <a:solidFill>
                  <a:srgbClr val="FF0000"/>
                </a:solidFill>
                <a:latin typeface="標楷體" pitchFamily="65" charset="-120"/>
              </a:rPr>
              <a:t>)</a:t>
            </a:r>
            <a:endParaRPr lang="en-US" altLang="zh-TW" dirty="0">
              <a:solidFill>
                <a:srgbClr val="FF0000"/>
              </a:solidFill>
              <a:latin typeface="標楷體" pitchFamily="65" charset="-120"/>
            </a:endParaRPr>
          </a:p>
          <a:p>
            <a:pPr marL="898525" indent="-898525" algn="l"/>
            <a:endParaRPr lang="zh-TW" altLang="en-US" dirty="0">
              <a:latin typeface="標楷體" pitchFamily="65" charset="-120"/>
            </a:endParaRPr>
          </a:p>
          <a:p>
            <a:pPr marL="180975" indent="-180975" algn="l"/>
            <a:endParaRPr lang="zh-TW" altLang="en-US" sz="1600" dirty="0" smtClean="0">
              <a:latin typeface="標楷體" pitchFamily="65" charset="-120"/>
            </a:endParaRPr>
          </a:p>
        </p:txBody>
      </p:sp>
      <p:pic>
        <p:nvPicPr>
          <p:cNvPr id="8"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51414" y="3633602"/>
            <a:ext cx="3356658" cy="267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4626"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402283" y="740777"/>
            <a:ext cx="7137907" cy="2639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539552" y="1832772"/>
            <a:ext cx="8424000" cy="1989040"/>
          </a:xfrm>
          <a:prstGeom prst="roundRect">
            <a:avLst/>
          </a:prstGeom>
          <a:solidFill>
            <a:srgbClr val="00CC00"/>
          </a:solidFill>
          <a:ln>
            <a:solidFill>
              <a:srgbClr val="00B0F0"/>
            </a:solidFill>
          </a:ln>
          <a:effectLst>
            <a:reflection blurRad="6350" stA="50000" endA="295" endPos="92000" dist="1016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sz="4000" b="1" dirty="0" smtClean="0">
                <a:latin typeface="標楷體" pitchFamily="65" charset="-120"/>
                <a:ea typeface="標楷體" pitchFamily="65" charset="-120"/>
              </a:rPr>
              <a:t>三、</a:t>
            </a:r>
            <a:r>
              <a:rPr lang="en-US" altLang="zh-TW" sz="4000" b="1" dirty="0" smtClean="0">
                <a:latin typeface="標楷體" pitchFamily="65" charset="-120"/>
                <a:ea typeface="標楷體" pitchFamily="65" charset="-120"/>
              </a:rPr>
              <a:t>Crane</a:t>
            </a:r>
            <a:r>
              <a:rPr lang="zh-TW" altLang="en-US" sz="4000" b="1" dirty="0" smtClean="0">
                <a:latin typeface="標楷體" pitchFamily="65" charset="-120"/>
                <a:ea typeface="標楷體" pitchFamily="65" charset="-120"/>
              </a:rPr>
              <a:t>主機、周邊</a:t>
            </a:r>
            <a:r>
              <a:rPr lang="en-US" altLang="zh-TW" sz="4000" b="1" dirty="0" smtClean="0">
                <a:latin typeface="標楷體" pitchFamily="65" charset="-120"/>
                <a:ea typeface="標楷體" pitchFamily="65" charset="-120"/>
              </a:rPr>
              <a:t>C/V</a:t>
            </a:r>
          </a:p>
          <a:p>
            <a:pPr algn="ctr">
              <a:defRPr/>
            </a:pPr>
            <a:r>
              <a:rPr lang="zh-TW" altLang="en-US" sz="4000" b="1" dirty="0" smtClean="0">
                <a:latin typeface="標楷體" pitchFamily="65" charset="-120"/>
                <a:ea typeface="標楷體" pitchFamily="65" charset="-120"/>
              </a:rPr>
              <a:t>規格說明 </a:t>
            </a:r>
            <a:r>
              <a:rPr lang="en-US" altLang="zh-TW" sz="4000" b="1" dirty="0" smtClean="0">
                <a:latin typeface="標楷體" pitchFamily="65" charset="-120"/>
                <a:ea typeface="標楷體" pitchFamily="65" charset="-120"/>
              </a:rPr>
              <a:t>&amp; </a:t>
            </a:r>
            <a:r>
              <a:rPr lang="zh-TW" altLang="en-US" sz="4000" b="1" dirty="0" smtClean="0">
                <a:latin typeface="標楷體" pitchFamily="65" charset="-120"/>
                <a:ea typeface="標楷體" pitchFamily="65" charset="-120"/>
              </a:rPr>
              <a:t>搬送能力分析</a:t>
            </a:r>
            <a:endParaRPr lang="en-US" altLang="zh-TW" sz="4000" b="1" dirty="0">
              <a:latin typeface="標楷體" pitchFamily="65" charset="-120"/>
              <a:ea typeface="標楷體" pitchFamily="65" charset="-120"/>
            </a:endParaRPr>
          </a:p>
        </p:txBody>
      </p:sp>
      <p:sp>
        <p:nvSpPr>
          <p:cNvPr id="23555" name="日期版面配置區 4"/>
          <p:cNvSpPr>
            <a:spLocks noGrp="1"/>
          </p:cNvSpPr>
          <p:nvPr>
            <p:ph type="dt" sz="quarter" idx="4294967295"/>
          </p:nvPr>
        </p:nvSpPr>
        <p:spPr bwMode="auto">
          <a:xfrm>
            <a:off x="-50800" y="6553200"/>
            <a:ext cx="1046163" cy="241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imes New Roman" pitchFamily="18" charset="0"/>
                <a:ea typeface="新細明體" pitchFamily="18" charset="-120"/>
              </a:defRPr>
            </a:lvl1pPr>
            <a:lvl2pPr marL="742950" indent="-285750" eaLnBrk="0" hangingPunct="0">
              <a:defRPr kumimoji="1" sz="2800">
                <a:solidFill>
                  <a:schemeClr val="tx1"/>
                </a:solidFill>
                <a:latin typeface="Times New Roman" pitchFamily="18" charset="0"/>
                <a:ea typeface="新細明體" pitchFamily="18" charset="-120"/>
              </a:defRPr>
            </a:lvl2pPr>
            <a:lvl3pPr marL="1143000" indent="-228600" eaLnBrk="0" hangingPunct="0">
              <a:defRPr kumimoji="1" sz="2800">
                <a:solidFill>
                  <a:schemeClr val="tx1"/>
                </a:solidFill>
                <a:latin typeface="Times New Roman" pitchFamily="18" charset="0"/>
                <a:ea typeface="新細明體" pitchFamily="18" charset="-120"/>
              </a:defRPr>
            </a:lvl3pPr>
            <a:lvl4pPr marL="1600200" indent="-228600" eaLnBrk="0" hangingPunct="0">
              <a:defRPr kumimoji="1" sz="2800">
                <a:solidFill>
                  <a:schemeClr val="tx1"/>
                </a:solidFill>
                <a:latin typeface="Times New Roman" pitchFamily="18" charset="0"/>
                <a:ea typeface="新細明體" pitchFamily="18" charset="-120"/>
              </a:defRPr>
            </a:lvl4pPr>
            <a:lvl5pPr marL="2057400" indent="-228600" eaLnBrk="0" hangingPunct="0">
              <a:defRPr kumimoji="1" sz="28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8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8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8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800">
                <a:solidFill>
                  <a:schemeClr val="tx1"/>
                </a:solidFill>
                <a:latin typeface="Times New Roman" pitchFamily="18" charset="0"/>
                <a:ea typeface="新細明體" pitchFamily="18" charset="-120"/>
              </a:defRPr>
            </a:lvl9pPr>
          </a:lstStyle>
          <a:p>
            <a:pPr eaLnBrk="1" hangingPunct="1"/>
            <a:r>
              <a:rPr lang="en-US" altLang="zh-TW" dirty="0"/>
              <a:t>2018.11.05.</a:t>
            </a:r>
          </a:p>
        </p:txBody>
      </p:sp>
      <p:sp>
        <p:nvSpPr>
          <p:cNvPr id="23556" name="投影片編號版面配置區 5"/>
          <p:cNvSpPr>
            <a:spLocks noGrp="1"/>
          </p:cNvSpPr>
          <p:nvPr>
            <p:ph type="sldNum" sz="quarter" idx="10"/>
          </p:nvPr>
        </p:nvSpPr>
        <p:spPr>
          <a:xfrm>
            <a:off x="7289800" y="6604000"/>
            <a:ext cx="762000" cy="254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imes New Roman" pitchFamily="18" charset="0"/>
                <a:ea typeface="新細明體" pitchFamily="18" charset="-120"/>
              </a:defRPr>
            </a:lvl1pPr>
            <a:lvl2pPr marL="742950" indent="-285750" eaLnBrk="0" hangingPunct="0">
              <a:defRPr kumimoji="1" sz="2800">
                <a:solidFill>
                  <a:schemeClr val="tx1"/>
                </a:solidFill>
                <a:latin typeface="Times New Roman" pitchFamily="18" charset="0"/>
                <a:ea typeface="新細明體" pitchFamily="18" charset="-120"/>
              </a:defRPr>
            </a:lvl2pPr>
            <a:lvl3pPr marL="1143000" indent="-228600" eaLnBrk="0" hangingPunct="0">
              <a:defRPr kumimoji="1" sz="2800">
                <a:solidFill>
                  <a:schemeClr val="tx1"/>
                </a:solidFill>
                <a:latin typeface="Times New Roman" pitchFamily="18" charset="0"/>
                <a:ea typeface="新細明體" pitchFamily="18" charset="-120"/>
              </a:defRPr>
            </a:lvl3pPr>
            <a:lvl4pPr marL="1600200" indent="-228600" eaLnBrk="0" hangingPunct="0">
              <a:defRPr kumimoji="1" sz="2800">
                <a:solidFill>
                  <a:schemeClr val="tx1"/>
                </a:solidFill>
                <a:latin typeface="Times New Roman" pitchFamily="18" charset="0"/>
                <a:ea typeface="新細明體" pitchFamily="18" charset="-120"/>
              </a:defRPr>
            </a:lvl4pPr>
            <a:lvl5pPr marL="2057400" indent="-228600" eaLnBrk="0" hangingPunct="0">
              <a:defRPr kumimoji="1" sz="28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8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8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8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800">
                <a:solidFill>
                  <a:schemeClr val="tx1"/>
                </a:solidFill>
                <a:latin typeface="Times New Roman" pitchFamily="18" charset="0"/>
                <a:ea typeface="新細明體" pitchFamily="18" charset="-120"/>
              </a:defRPr>
            </a:lvl9pPr>
          </a:lstStyle>
          <a:p>
            <a:pPr eaLnBrk="1" hangingPunct="1"/>
            <a:fld id="{7219C980-191B-4089-98AF-A8E8BBEE29DB}" type="slidenum">
              <a:rPr lang="en-US" altLang="zh-TW" sz="1400" smtClean="0"/>
              <a:pPr eaLnBrk="1" hangingPunct="1"/>
              <a:t>17</a:t>
            </a:fld>
            <a:endParaRPr lang="en-US" altLang="ja-JP" sz="1400" dirty="0" smtClean="0"/>
          </a:p>
        </p:txBody>
      </p:sp>
    </p:spTree>
    <p:extLst>
      <p:ext uri="{BB962C8B-B14F-4D97-AF65-F5344CB8AC3E}">
        <p14:creationId xmlns:p14="http://schemas.microsoft.com/office/powerpoint/2010/main" val="19209132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64" name="Group 60"/>
          <p:cNvGraphicFramePr>
            <a:graphicFrameLocks noGrp="1"/>
          </p:cNvGraphicFramePr>
          <p:nvPr>
            <p:extLst>
              <p:ext uri="{D42A27DB-BD31-4B8C-83A1-F6EECF244321}">
                <p14:modId xmlns:p14="http://schemas.microsoft.com/office/powerpoint/2010/main" val="2435270965"/>
              </p:ext>
            </p:extLst>
          </p:nvPr>
        </p:nvGraphicFramePr>
        <p:xfrm>
          <a:off x="3456424" y="717778"/>
          <a:ext cx="5252214" cy="5303670"/>
        </p:xfrm>
        <a:graphic>
          <a:graphicData uri="http://schemas.openxmlformats.org/drawingml/2006/table">
            <a:tbl>
              <a:tblPr/>
              <a:tblGrid>
                <a:gridCol w="447124"/>
                <a:gridCol w="1112445"/>
                <a:gridCol w="3692645"/>
              </a:tblGrid>
              <a:tr h="314707">
                <a:tc rowSpan="2" gridSpan="2">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zh-TW" altLang="en-US" sz="1800" b="1" i="0" u="none" strike="noStrike" cap="none" normalizeH="0" baseline="0" dirty="0" smtClean="0">
                          <a:ln>
                            <a:noFill/>
                          </a:ln>
                          <a:solidFill>
                            <a:srgbClr val="000000"/>
                          </a:solidFill>
                          <a:effectLst/>
                          <a:latin typeface="標楷體" pitchFamily="65" charset="-120"/>
                          <a:ea typeface="標楷體" pitchFamily="65" charset="-120"/>
                          <a:cs typeface="Times New Roman" pitchFamily="18" charset="0"/>
                        </a:rPr>
                        <a:t>項    目</a:t>
                      </a:r>
                      <a:endParaRPr kumimoji="1" lang="zh-TW" altLang="en-US" sz="24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endParaRPr>
                    </a:p>
                  </a:txBody>
                  <a:tcPr marL="91448" marR="91448" marT="45725" marB="45725" anchor="ctr" horzOverflow="overflow">
                    <a:lnL w="254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99FF"/>
                    </a:solidFill>
                  </a:tcPr>
                </a:tc>
                <a:tc rowSpan="2" hMerge="1">
                  <a:txBody>
                    <a:bodyPr/>
                    <a:lstStyle/>
                    <a:p>
                      <a:endParaRPr lang="zh-TW" altLang="en-US"/>
                    </a:p>
                  </a:txBody>
                  <a:tcPr/>
                </a:tc>
                <a:tc>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zh-TW" altLang="en-US" sz="1800" b="1" i="0" u="none" strike="noStrike" cap="none" normalizeH="0" baseline="0" dirty="0" smtClean="0">
                          <a:ln>
                            <a:noFill/>
                          </a:ln>
                          <a:solidFill>
                            <a:srgbClr val="000000"/>
                          </a:solidFill>
                          <a:effectLst/>
                          <a:latin typeface="標楷體" pitchFamily="65" charset="-120"/>
                          <a:ea typeface="標楷體" pitchFamily="65" charset="-120"/>
                          <a:cs typeface="Times New Roman" pitchFamily="18" charset="0"/>
                        </a:rPr>
                        <a:t>規            格</a:t>
                      </a:r>
                      <a:endParaRPr kumimoji="1" lang="zh-TW" altLang="en-US" sz="24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endParaRPr>
                    </a:p>
                  </a:txBody>
                  <a:tcPr marL="91448" marR="91448" marT="45725" marB="45725" anchor="ctr" horzOverflow="overflow">
                    <a:lnL w="12700" cap="flat" cmpd="sng" algn="ctr">
                      <a:solidFill>
                        <a:srgbClr val="000000"/>
                      </a:solidFill>
                      <a:prstDash val="solid"/>
                      <a:miter lim="800000"/>
                      <a:headEnd type="none" w="med" len="med"/>
                      <a:tailEnd type="none" w="med" len="med"/>
                    </a:lnL>
                    <a:lnR w="25400" cap="flat" cmpd="sng" algn="ctr">
                      <a:solidFill>
                        <a:srgbClr val="000000"/>
                      </a:solidFill>
                      <a:prstDash val="solid"/>
                      <a:miter lim="800000"/>
                      <a:headEnd type="none" w="med" len="med"/>
                      <a:tailEnd type="none" w="med" len="med"/>
                    </a:lnR>
                    <a:lnT w="254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99FF"/>
                    </a:solidFill>
                  </a:tcPr>
                </a:tc>
              </a:tr>
              <a:tr h="289749">
                <a:tc gridSpan="2" vMerge="1">
                  <a:txBody>
                    <a:bodyPr/>
                    <a:lstStyle/>
                    <a:p>
                      <a:endParaRPr lang="zh-TW" altLang="en-US"/>
                    </a:p>
                  </a:txBody>
                  <a:tcPr/>
                </a:tc>
                <a:tc hMerge="1" vMerge="1">
                  <a:txBody>
                    <a:bodyPr/>
                    <a:lstStyle/>
                    <a:p>
                      <a:endParaRPr lang="zh-TW" altLang="en-US"/>
                    </a:p>
                  </a:txBody>
                  <a:tcPr/>
                </a:tc>
                <a:tc>
                  <a:txBody>
                    <a:bodyPr/>
                    <a:lstStyle>
                      <a:lvl1pPr marL="342900" indent="-342900" algn="l">
                        <a:spcBef>
                          <a:spcPct val="20000"/>
                        </a:spcBef>
                        <a:defRPr kumimoji="1" sz="2800">
                          <a:solidFill>
                            <a:schemeClr val="tx1"/>
                          </a:solidFill>
                          <a:latin typeface="Arial" pitchFamily="34" charset="0"/>
                          <a:ea typeface="新細明體" pitchFamily="18" charset="-120"/>
                        </a:defRPr>
                      </a:lvl1pPr>
                      <a:lvl2pPr marL="742950" indent="-285750" algn="l">
                        <a:spcBef>
                          <a:spcPct val="20000"/>
                        </a:spcBef>
                        <a:defRPr kumimoji="1" sz="2400">
                          <a:solidFill>
                            <a:schemeClr val="tx1"/>
                          </a:solidFill>
                          <a:latin typeface="Arial" pitchFamily="34" charset="0"/>
                          <a:ea typeface="新細明體" pitchFamily="18" charset="-120"/>
                        </a:defRPr>
                      </a:lvl2pPr>
                      <a:lvl3pPr marL="1143000" indent="-228600" algn="l">
                        <a:spcBef>
                          <a:spcPct val="20000"/>
                        </a:spcBef>
                        <a:defRPr kumimoji="1" sz="2000">
                          <a:solidFill>
                            <a:schemeClr val="tx1"/>
                          </a:solidFill>
                          <a:latin typeface="Arial" pitchFamily="34" charset="0"/>
                          <a:ea typeface="新細明體" pitchFamily="18" charset="-120"/>
                        </a:defRPr>
                      </a:lvl3pPr>
                      <a:lvl4pPr marL="1600200" indent="-228600" algn="l">
                        <a:spcBef>
                          <a:spcPct val="20000"/>
                        </a:spcBef>
                        <a:defRPr kumimoji="1">
                          <a:solidFill>
                            <a:schemeClr val="tx1"/>
                          </a:solidFill>
                          <a:latin typeface="Arial" pitchFamily="34" charset="0"/>
                          <a:ea typeface="新細明體" pitchFamily="18" charset="-120"/>
                        </a:defRPr>
                      </a:lvl4pPr>
                      <a:lvl5pPr marL="2057400" indent="-228600" algn="l">
                        <a:spcBef>
                          <a:spcPct val="20000"/>
                        </a:spcBef>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defRPr kumimoji="1">
                          <a:solidFill>
                            <a:schemeClr val="tx1"/>
                          </a:solidFill>
                          <a:latin typeface="Arial" pitchFamily="34" charset="0"/>
                          <a:ea typeface="新細明體" pitchFamily="18" charset="-12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1" lang="en-US" altLang="zh-TW"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UNIT LOAD</a:t>
                      </a:r>
                    </a:p>
                  </a:txBody>
                  <a:tcPr marL="91448" marR="91448" marT="45725" marB="45725" anchor="ctr" horzOverflow="overflow">
                    <a:lnL w="12700" cap="flat" cmpd="sng" algn="ctr">
                      <a:solidFill>
                        <a:srgbClr val="000000"/>
                      </a:solidFill>
                      <a:prstDash val="solid"/>
                      <a:miter lim="800000"/>
                      <a:headEnd type="none" w="med" len="med"/>
                      <a:tailEnd type="none" w="med" len="med"/>
                    </a:lnL>
                    <a:lnR w="254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77508">
                <a:tc gridSpan="2">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dist"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zh-TW" altLang="en-US" sz="1600" b="1" i="0" u="none" strike="noStrike" cap="none" normalizeH="0" baseline="0" dirty="0" smtClean="0">
                          <a:ln>
                            <a:noFill/>
                          </a:ln>
                          <a:solidFill>
                            <a:srgbClr val="000000"/>
                          </a:solidFill>
                          <a:effectLst/>
                          <a:latin typeface="標楷體" pitchFamily="65" charset="-120"/>
                          <a:ea typeface="標楷體" pitchFamily="65" charset="-120"/>
                          <a:cs typeface="Times New Roman" pitchFamily="18" charset="0"/>
                        </a:rPr>
                        <a:t>機 台 型 式</a:t>
                      </a:r>
                      <a:endParaRPr kumimoji="1" lang="zh-TW" altLang="en-US"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endParaRPr>
                    </a:p>
                  </a:txBody>
                  <a:tcPr marL="91448" marR="91448" marT="45725" marB="45725" anchor="ctr" horzOverflow="overflow">
                    <a:lnL w="254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99FF"/>
                    </a:solidFill>
                  </a:tcPr>
                </a:tc>
                <a:tc hMerge="1">
                  <a:txBody>
                    <a:bodyPr/>
                    <a:lstStyle/>
                    <a:p>
                      <a:endParaRPr lang="zh-TW" altLang="en-US"/>
                    </a:p>
                  </a:txBody>
                  <a:tcPr/>
                </a:tc>
                <a:tc>
                  <a:txBody>
                    <a:bodyPr/>
                    <a:lstStyle>
                      <a:lvl1pPr marL="342900" indent="-342900" algn="l">
                        <a:spcBef>
                          <a:spcPct val="20000"/>
                        </a:spcBef>
                        <a:tabLst>
                          <a:tab pos="6096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3048000" algn="l"/>
                        </a:tabLst>
                        <a:defRPr kumimoji="1">
                          <a:solidFill>
                            <a:schemeClr val="tx1"/>
                          </a:solidFill>
                          <a:latin typeface="Arial" pitchFamily="34" charset="0"/>
                          <a:ea typeface="新細明體" pitchFamily="18" charset="-12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tab pos="609600" algn="l"/>
                          <a:tab pos="3048000" algn="l"/>
                        </a:tabLst>
                      </a:pPr>
                      <a:r>
                        <a:rPr kumimoji="1" lang="en-US" altLang="zh-TW"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MSUL24D-10W</a:t>
                      </a:r>
                    </a:p>
                  </a:txBody>
                  <a:tcPr marL="91448" marR="91448" marT="45725" marB="45725" anchor="ctr" horzOverflow="overflow">
                    <a:lnL w="12700" cap="flat" cmpd="sng" algn="ctr">
                      <a:solidFill>
                        <a:srgbClr val="000000"/>
                      </a:solidFill>
                      <a:prstDash val="solid"/>
                      <a:miter lim="800000"/>
                      <a:headEnd type="none" w="med" len="med"/>
                      <a:tailEnd type="none" w="med" len="med"/>
                    </a:lnL>
                    <a:lnR w="254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77508">
                <a:tc rowSpan="7">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zh-TW" altLang="en-US" sz="1600" b="1"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主</a:t>
                      </a:r>
                    </a:p>
                    <a:p>
                      <a:pPr marL="342900" marR="0" lvl="0" indent="-342900" algn="ctr" defTabSz="914400" rtl="0" eaLnBrk="1" fontAlgn="ctr" latinLnBrk="0" hangingPunct="1">
                        <a:lnSpc>
                          <a:spcPct val="100000"/>
                        </a:lnSpc>
                        <a:spcBef>
                          <a:spcPct val="0"/>
                        </a:spcBef>
                        <a:spcAft>
                          <a:spcPct val="0"/>
                        </a:spcAft>
                        <a:buClrTx/>
                        <a:buSzTx/>
                        <a:buFontTx/>
                        <a:buNone/>
                        <a:tabLst>
                          <a:tab pos="609600" algn="l"/>
                          <a:tab pos="838200" algn="l"/>
                          <a:tab pos="3048000" algn="l"/>
                        </a:tabLst>
                      </a:pPr>
                      <a:endParaRPr kumimoji="1" lang="zh-TW" altLang="en-US"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endParaRPr>
                    </a:p>
                    <a:p>
                      <a:pPr marL="342900" marR="0" lvl="0" indent="-342900" algn="ctr"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zh-TW" altLang="en-US" sz="1600" b="1"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要</a:t>
                      </a:r>
                    </a:p>
                    <a:p>
                      <a:pPr marL="342900" marR="0" lvl="0" indent="-342900" algn="ctr" defTabSz="914400" rtl="0" eaLnBrk="1" fontAlgn="ctr" latinLnBrk="0" hangingPunct="1">
                        <a:lnSpc>
                          <a:spcPct val="100000"/>
                        </a:lnSpc>
                        <a:spcBef>
                          <a:spcPct val="0"/>
                        </a:spcBef>
                        <a:spcAft>
                          <a:spcPct val="0"/>
                        </a:spcAft>
                        <a:buClrTx/>
                        <a:buSzTx/>
                        <a:buFontTx/>
                        <a:buNone/>
                        <a:tabLst>
                          <a:tab pos="609600" algn="l"/>
                          <a:tab pos="838200" algn="l"/>
                          <a:tab pos="3048000" algn="l"/>
                        </a:tabLst>
                      </a:pPr>
                      <a:endParaRPr kumimoji="1" lang="zh-TW" altLang="en-US"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endParaRPr>
                    </a:p>
                    <a:p>
                      <a:pPr marL="342900" marR="0" lvl="0" indent="-342900" algn="ctr"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zh-TW" altLang="en-US" sz="1600" b="1"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尺</a:t>
                      </a:r>
                    </a:p>
                    <a:p>
                      <a:pPr marL="342900" marR="0" lvl="0" indent="-342900" algn="ctr" defTabSz="914400" rtl="0" eaLnBrk="1" fontAlgn="ctr" latinLnBrk="0" hangingPunct="1">
                        <a:lnSpc>
                          <a:spcPct val="100000"/>
                        </a:lnSpc>
                        <a:spcBef>
                          <a:spcPct val="0"/>
                        </a:spcBef>
                        <a:spcAft>
                          <a:spcPct val="0"/>
                        </a:spcAft>
                        <a:buClrTx/>
                        <a:buSzTx/>
                        <a:buFontTx/>
                        <a:buNone/>
                        <a:tabLst>
                          <a:tab pos="609600" algn="l"/>
                          <a:tab pos="838200" algn="l"/>
                          <a:tab pos="3048000" algn="l"/>
                        </a:tabLst>
                      </a:pPr>
                      <a:endParaRPr kumimoji="1" lang="zh-TW" altLang="en-US"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endParaRPr>
                    </a:p>
                    <a:p>
                      <a:pPr marL="342900" marR="0" lvl="0" indent="-342900" algn="ctr"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zh-TW" altLang="en-US" sz="1600" b="1"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寸</a:t>
                      </a:r>
                      <a:endParaRPr kumimoji="1" lang="zh-TW" altLang="en-US"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endParaRPr>
                    </a:p>
                  </a:txBody>
                  <a:tcPr marL="91448" marR="91448" marT="45725" marB="45725" anchor="ctr" horzOverflow="overflow">
                    <a:lnL w="254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99FF"/>
                    </a:solidFill>
                  </a:tcPr>
                </a:tc>
                <a:tc>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dist"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zh-TW" altLang="en-US" sz="1600" b="1"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全    高</a:t>
                      </a:r>
                      <a:endParaRPr kumimoji="1" lang="zh-TW" altLang="en-US"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endParaRPr>
                    </a:p>
                  </a:txBody>
                  <a:tcPr marL="91448" marR="91448" marT="45725" marB="4572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99FF"/>
                    </a:solidFill>
                  </a:tcPr>
                </a:tc>
                <a:tc>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en-US" altLang="zh-TW"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22640 (mm)</a:t>
                      </a:r>
                    </a:p>
                  </a:txBody>
                  <a:tcPr marL="91448" marR="91448" marT="45725" marB="45725" anchor="ctr" horzOverflow="overflow">
                    <a:lnL w="12700" cap="flat" cmpd="sng" algn="ctr">
                      <a:solidFill>
                        <a:srgbClr val="000000"/>
                      </a:solidFill>
                      <a:prstDash val="solid"/>
                      <a:miter lim="800000"/>
                      <a:headEnd type="none" w="med" len="med"/>
                      <a:tailEnd type="none" w="med" len="med"/>
                    </a:lnL>
                    <a:lnR w="254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77508">
                <a:tc vMerge="1">
                  <a:txBody>
                    <a:bodyPr/>
                    <a:lstStyle/>
                    <a:p>
                      <a:endParaRPr lang="zh-TW" altLang="en-US"/>
                    </a:p>
                  </a:txBody>
                  <a:tcPr/>
                </a:tc>
                <a:tc>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dist"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zh-TW" altLang="en-US" sz="1600" b="1"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揚程</a:t>
                      </a:r>
                      <a:endParaRPr kumimoji="1" lang="zh-TW" altLang="en-US"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endParaRPr>
                    </a:p>
                  </a:txBody>
                  <a:tcPr marL="91448" marR="91448" marT="45725" marB="4572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99FF"/>
                    </a:solidFill>
                  </a:tcPr>
                </a:tc>
                <a:tc>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en-US" altLang="zh-TW"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19570 (mm)</a:t>
                      </a:r>
                    </a:p>
                  </a:txBody>
                  <a:tcPr marL="91448" marR="91448" marT="45725" marB="45725" anchor="ctr" horzOverflow="overflow">
                    <a:lnL w="12700" cap="flat" cmpd="sng" algn="ctr">
                      <a:solidFill>
                        <a:srgbClr val="000000"/>
                      </a:solidFill>
                      <a:prstDash val="solid"/>
                      <a:miter lim="800000"/>
                      <a:headEnd type="none" w="med" len="med"/>
                      <a:tailEnd type="none" w="med" len="med"/>
                    </a:lnL>
                    <a:lnR w="254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77508">
                <a:tc vMerge="1">
                  <a:txBody>
                    <a:bodyPr/>
                    <a:lstStyle/>
                    <a:p>
                      <a:endParaRPr lang="zh-TW" altLang="en-US"/>
                    </a:p>
                  </a:txBody>
                  <a:tcPr/>
                </a:tc>
                <a:tc>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dist"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zh-TW" altLang="en-US" sz="1600" b="1"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荷姿尺寸</a:t>
                      </a:r>
                    </a:p>
                  </a:txBody>
                  <a:tcPr marL="91448" marR="91448" marT="45725" marB="4572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99FF"/>
                    </a:solidFill>
                  </a:tcPr>
                </a:tc>
                <a:tc>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en-US" altLang="zh-TW"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1100Lx1300Wx1420H (mm)</a:t>
                      </a:r>
                    </a:p>
                  </a:txBody>
                  <a:tcPr marL="91448" marR="91448" marT="45725" marB="45725" anchor="ctr" horzOverflow="overflow">
                    <a:lnL w="12700" cap="flat" cmpd="sng" algn="ctr">
                      <a:solidFill>
                        <a:srgbClr val="000000"/>
                      </a:solidFill>
                      <a:prstDash val="solid"/>
                      <a:miter lim="800000"/>
                      <a:headEnd type="none" w="med" len="med"/>
                      <a:tailEnd type="none" w="med" len="med"/>
                    </a:lnL>
                    <a:lnR w="254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77508">
                <a:tc vMerge="1">
                  <a:txBody>
                    <a:bodyPr/>
                    <a:lstStyle/>
                    <a:p>
                      <a:endParaRPr lang="zh-TW" altLang="en-US"/>
                    </a:p>
                  </a:txBody>
                  <a:tcPr/>
                </a:tc>
                <a:tc>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dist"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zh-TW" altLang="en-US" sz="1600" b="1"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額定荷重</a:t>
                      </a:r>
                      <a:endParaRPr kumimoji="1" lang="zh-TW" altLang="en-US"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endParaRPr>
                    </a:p>
                  </a:txBody>
                  <a:tcPr marL="91448" marR="91448" marT="45725" marB="4572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99FF"/>
                    </a:solidFill>
                  </a:tcPr>
                </a:tc>
                <a:tc>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en-US" altLang="zh-TW"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600kg (MAX)</a:t>
                      </a:r>
                    </a:p>
                  </a:txBody>
                  <a:tcPr marL="91448" marR="91448" marT="45725" marB="45725" anchor="ctr" horzOverflow="overflow">
                    <a:lnL w="12700" cap="flat" cmpd="sng" algn="ctr">
                      <a:solidFill>
                        <a:srgbClr val="000000"/>
                      </a:solidFill>
                      <a:prstDash val="solid"/>
                      <a:miter lim="800000"/>
                      <a:headEnd type="none" w="med" len="med"/>
                      <a:tailEnd type="none" w="med" len="med"/>
                    </a:lnL>
                    <a:lnR w="254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77508">
                <a:tc vMerge="1">
                  <a:txBody>
                    <a:bodyPr/>
                    <a:lstStyle/>
                    <a:p>
                      <a:endParaRPr lang="zh-TW" altLang="en-US"/>
                    </a:p>
                  </a:txBody>
                  <a:tcPr/>
                </a:tc>
                <a:tc>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dist"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zh-TW" altLang="en-US" sz="1600" b="1"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走行速度</a:t>
                      </a:r>
                      <a:endParaRPr kumimoji="1" lang="zh-TW" altLang="en-US"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endParaRPr>
                    </a:p>
                  </a:txBody>
                  <a:tcPr marL="91448" marR="91448" marT="45725" marB="4572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99FF"/>
                    </a:solidFill>
                  </a:tcPr>
                </a:tc>
                <a:tc>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en-US" altLang="zh-TW"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160~5 (m/min)</a:t>
                      </a:r>
                    </a:p>
                  </a:txBody>
                  <a:tcPr marL="91448" marR="91448" marT="45725" marB="45725" anchor="ctr" horzOverflow="overflow">
                    <a:lnL w="12700" cap="flat" cmpd="sng" algn="ctr">
                      <a:solidFill>
                        <a:srgbClr val="000000"/>
                      </a:solidFill>
                      <a:prstDash val="solid"/>
                      <a:miter lim="800000"/>
                      <a:headEnd type="none" w="med" len="med"/>
                      <a:tailEnd type="none" w="med" len="med"/>
                    </a:lnL>
                    <a:lnR w="254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77508">
                <a:tc vMerge="1">
                  <a:txBody>
                    <a:bodyPr/>
                    <a:lstStyle/>
                    <a:p>
                      <a:endParaRPr lang="zh-TW" altLang="en-US"/>
                    </a:p>
                  </a:txBody>
                  <a:tcPr/>
                </a:tc>
                <a:tc>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dist"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zh-TW" altLang="en-US" sz="1600" b="1"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昇降速度</a:t>
                      </a:r>
                      <a:endParaRPr kumimoji="1" lang="zh-TW" altLang="en-US"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endParaRPr>
                    </a:p>
                  </a:txBody>
                  <a:tcPr marL="91448" marR="91448" marT="45725" marB="4572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99FF"/>
                    </a:solidFill>
                  </a:tcPr>
                </a:tc>
                <a:tc>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en-US" altLang="zh-TW"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60(</a:t>
                      </a:r>
                      <a:r>
                        <a:rPr kumimoji="1" lang="zh-TW" altLang="en-US"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空</a:t>
                      </a:r>
                      <a:r>
                        <a:rPr kumimoji="1" lang="en-US" altLang="zh-TW"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)/40(</a:t>
                      </a:r>
                      <a:r>
                        <a:rPr kumimoji="1" lang="zh-TW" altLang="en-US"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實</a:t>
                      </a:r>
                      <a:r>
                        <a:rPr kumimoji="1" lang="en-US" altLang="zh-TW"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)~5 (</a:t>
                      </a:r>
                      <a:r>
                        <a:rPr kumimoji="1" lang="pl-PL" altLang="zh-TW"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m/min</a:t>
                      </a:r>
                      <a:r>
                        <a:rPr kumimoji="1" lang="en-US" altLang="zh-TW"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a:t>
                      </a:r>
                    </a:p>
                  </a:txBody>
                  <a:tcPr marL="91448" marR="91448" marT="45725" marB="45725" anchor="ctr" horzOverflow="overflow">
                    <a:lnL w="12700" cap="flat" cmpd="sng" algn="ctr">
                      <a:solidFill>
                        <a:srgbClr val="000000"/>
                      </a:solidFill>
                      <a:prstDash val="solid"/>
                      <a:miter lim="800000"/>
                      <a:headEnd type="none" w="med" len="med"/>
                      <a:tailEnd type="none" w="med" len="med"/>
                    </a:lnL>
                    <a:lnR w="254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77508">
                <a:tc vMerge="1">
                  <a:txBody>
                    <a:bodyPr/>
                    <a:lstStyle/>
                    <a:p>
                      <a:endParaRPr lang="zh-TW" altLang="en-US"/>
                    </a:p>
                  </a:txBody>
                  <a:tcPr/>
                </a:tc>
                <a:tc>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dist"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zh-TW" altLang="en-US" sz="1600" b="1"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叉取速度</a:t>
                      </a:r>
                      <a:endParaRPr kumimoji="1" lang="zh-TW" altLang="en-US"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endParaRPr>
                    </a:p>
                  </a:txBody>
                  <a:tcPr marL="91448" marR="91448" marT="45725" marB="45725"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99FF"/>
                    </a:solidFill>
                  </a:tcPr>
                </a:tc>
                <a:tc>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en-US" altLang="zh-TW"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40~5 (m/min)</a:t>
                      </a:r>
                    </a:p>
                  </a:txBody>
                  <a:tcPr marL="91448" marR="91448" marT="45725" marB="45725" anchor="ctr" horzOverflow="overflow">
                    <a:lnL w="12700" cap="flat" cmpd="sng" algn="ctr">
                      <a:solidFill>
                        <a:srgbClr val="000000"/>
                      </a:solidFill>
                      <a:prstDash val="solid"/>
                      <a:miter lim="800000"/>
                      <a:headEnd type="none" w="med" len="med"/>
                      <a:tailEnd type="none" w="med" len="med"/>
                    </a:lnL>
                    <a:lnR w="254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77508">
                <a:tc gridSpan="2">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dist"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zh-TW" altLang="en-US" sz="1600" b="1"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通 信 型 式</a:t>
                      </a:r>
                      <a:endParaRPr kumimoji="1" lang="zh-TW" altLang="en-US"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endParaRPr>
                    </a:p>
                  </a:txBody>
                  <a:tcPr marL="91448" marR="91448" marT="45725" marB="45725" anchor="ctr" horzOverflow="overflow">
                    <a:lnL w="254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99FF"/>
                    </a:solidFill>
                  </a:tcPr>
                </a:tc>
                <a:tc hMerge="1">
                  <a:txBody>
                    <a:bodyPr/>
                    <a:lstStyle/>
                    <a:p>
                      <a:endParaRPr lang="zh-TW" altLang="en-US"/>
                    </a:p>
                  </a:txBody>
                  <a:tcPr/>
                </a:tc>
                <a:tc>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zh-TW" altLang="en-US"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紅外線光傳輸方式</a:t>
                      </a:r>
                    </a:p>
                  </a:txBody>
                  <a:tcPr marL="91448" marR="91448" marT="45725" marB="45725" anchor="ctr" horzOverflow="overflow">
                    <a:lnL w="12700" cap="flat" cmpd="sng" algn="ctr">
                      <a:solidFill>
                        <a:srgbClr val="000000"/>
                      </a:solidFill>
                      <a:prstDash val="solid"/>
                      <a:miter lim="800000"/>
                      <a:headEnd type="none" w="med" len="med"/>
                      <a:tailEnd type="none" w="med" len="med"/>
                    </a:lnL>
                    <a:lnR w="254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77508">
                <a:tc gridSpan="2">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dist"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zh-TW" altLang="en-US" sz="1600" b="1"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定 位 方 式</a:t>
                      </a:r>
                    </a:p>
                  </a:txBody>
                  <a:tcPr marL="91448" marR="91448" marT="45725" marB="45725" anchor="ctr" horzOverflow="overflow">
                    <a:lnL w="254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FF"/>
                    </a:solidFill>
                  </a:tcPr>
                </a:tc>
                <a:tc hMerge="1">
                  <a:txBody>
                    <a:bodyPr/>
                    <a:lstStyle/>
                    <a:p>
                      <a:endParaRPr lang="zh-TW" altLang="en-US"/>
                    </a:p>
                  </a:txBody>
                  <a:tcPr/>
                </a:tc>
                <a:tc>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zh-TW" altLang="en-US"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變頻器</a:t>
                      </a:r>
                      <a:r>
                        <a:rPr kumimoji="1" lang="en-US" altLang="zh-TW"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a:t>
                      </a:r>
                      <a:r>
                        <a:rPr kumimoji="1" lang="zh-TW" altLang="en-US"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雷射</a:t>
                      </a:r>
                      <a:r>
                        <a:rPr kumimoji="1" lang="en-US" altLang="zh-TW"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a:t>
                      </a:r>
                      <a:r>
                        <a:rPr kumimoji="1" lang="zh-TW" altLang="en-US"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編碼器</a:t>
                      </a:r>
                    </a:p>
                  </a:txBody>
                  <a:tcPr marL="91448" marR="91448" marT="45725" marB="45725" anchor="ctr" horzOverflow="overflow">
                    <a:lnL w="12700" cap="flat" cmpd="sng" algn="ctr">
                      <a:solidFill>
                        <a:srgbClr val="000000"/>
                      </a:solidFill>
                      <a:prstDash val="solid"/>
                      <a:miter lim="800000"/>
                      <a:headEnd type="none" w="med" len="med"/>
                      <a:tailEnd type="none" w="med" len="med"/>
                    </a:lnL>
                    <a:lnR w="254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7508">
                <a:tc gridSpan="2">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dist"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zh-TW" altLang="en-US" sz="1600" b="1"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電力供應型式</a:t>
                      </a:r>
                      <a:endParaRPr kumimoji="1" lang="zh-TW" altLang="en-US"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endParaRPr>
                    </a:p>
                  </a:txBody>
                  <a:tcPr marL="91448" marR="91448" marT="45725" marB="45725" anchor="ctr" horzOverflow="overflow">
                    <a:lnL w="254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99FF"/>
                    </a:solidFill>
                  </a:tcPr>
                </a:tc>
                <a:tc hMerge="1">
                  <a:txBody>
                    <a:bodyPr/>
                    <a:lstStyle/>
                    <a:p>
                      <a:endParaRPr lang="zh-TW" altLang="en-US"/>
                    </a:p>
                  </a:txBody>
                  <a:tcPr/>
                </a:tc>
                <a:tc>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en-US" altLang="zh-TW"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Trolley Bus Bar</a:t>
                      </a:r>
                    </a:p>
                  </a:txBody>
                  <a:tcPr marL="91448" marR="91448" marT="45725" marB="45725" anchor="ctr" horzOverflow="overflow">
                    <a:lnL w="12700" cap="flat" cmpd="sng" algn="ctr">
                      <a:solidFill>
                        <a:srgbClr val="000000"/>
                      </a:solidFill>
                      <a:prstDash val="solid"/>
                      <a:miter lim="800000"/>
                      <a:headEnd type="none" w="med" len="med"/>
                      <a:tailEnd type="none" w="med" len="med"/>
                    </a:lnL>
                    <a:lnR w="25400" cap="flat" cmpd="sng" algn="ctr">
                      <a:solidFill>
                        <a:srgbClr val="000000"/>
                      </a:solidFill>
                      <a:prstDash val="solid"/>
                      <a:miter lim="800000"/>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77508">
                <a:tc gridSpan="2">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dist"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zh-TW" altLang="en-US" sz="1600" b="1"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電       源</a:t>
                      </a:r>
                      <a:endParaRPr kumimoji="1" lang="zh-TW" altLang="en-US"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endParaRPr>
                    </a:p>
                  </a:txBody>
                  <a:tcPr marL="91448" marR="91448" marT="45725" marB="45725" anchor="ctr" horzOverflow="overflow">
                    <a:lnL w="254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99FF"/>
                    </a:solidFill>
                  </a:tcPr>
                </a:tc>
                <a:tc hMerge="1">
                  <a:txBody>
                    <a:bodyPr/>
                    <a:lstStyle/>
                    <a:p>
                      <a:endParaRPr lang="zh-TW" altLang="en-US"/>
                    </a:p>
                  </a:txBody>
                  <a:tcPr/>
                </a:tc>
                <a:tc>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en-US" altLang="zh-TW"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3∮ 60Hz 380V</a:t>
                      </a:r>
                    </a:p>
                  </a:txBody>
                  <a:tcPr marL="91448" marR="91448" marT="45725" marB="45725" anchor="ctr" horzOverflow="overflow">
                    <a:lnL w="12700" cap="flat" cmpd="sng" algn="ctr">
                      <a:solidFill>
                        <a:srgbClr val="000000"/>
                      </a:solidFill>
                      <a:prstDash val="solid"/>
                      <a:miter lim="800000"/>
                      <a:headEnd type="none" w="med" len="med"/>
                      <a:tailEnd type="none" w="med" len="med"/>
                    </a:lnL>
                    <a:lnR w="254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277508">
                <a:tc gridSpan="2">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dist"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zh-TW" altLang="en-US" sz="1600" b="1"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控  制  系  統</a:t>
                      </a:r>
                      <a:endParaRPr kumimoji="1" lang="zh-TW" altLang="en-US"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endParaRPr>
                    </a:p>
                  </a:txBody>
                  <a:tcPr marL="91448" marR="91448" marT="45725" marB="45725" anchor="ctr" horzOverflow="overflow">
                    <a:lnL w="254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5400" cap="flat" cmpd="sng" algn="ctr">
                      <a:solidFill>
                        <a:srgbClr val="000000"/>
                      </a:solidFill>
                      <a:prstDash val="solid"/>
                      <a:miter lim="800000"/>
                      <a:headEnd type="none" w="med" len="med"/>
                      <a:tailEnd type="none" w="med" len="med"/>
                    </a:lnB>
                    <a:lnTlToBr>
                      <a:noFill/>
                    </a:lnTlToBr>
                    <a:lnBlToTr>
                      <a:noFill/>
                    </a:lnBlToTr>
                    <a:solidFill>
                      <a:srgbClr val="FF99FF"/>
                    </a:solidFill>
                  </a:tcPr>
                </a:tc>
                <a:tc hMerge="1">
                  <a:txBody>
                    <a:bodyPr/>
                    <a:lstStyle/>
                    <a:p>
                      <a:endParaRPr lang="zh-TW" altLang="en-US"/>
                    </a:p>
                  </a:txBody>
                  <a:tcPr/>
                </a:tc>
                <a:tc>
                  <a:txBody>
                    <a:bodyPr/>
                    <a:lstStyle>
                      <a:lvl1pPr marL="342900" indent="-342900" algn="l">
                        <a:spcBef>
                          <a:spcPct val="20000"/>
                        </a:spcBef>
                        <a:tabLst>
                          <a:tab pos="609600" algn="l"/>
                          <a:tab pos="838200" algn="l"/>
                          <a:tab pos="3048000" algn="l"/>
                        </a:tabLst>
                        <a:defRPr kumimoji="1" sz="2800">
                          <a:solidFill>
                            <a:schemeClr val="tx1"/>
                          </a:solidFill>
                          <a:latin typeface="Arial" pitchFamily="34" charset="0"/>
                          <a:ea typeface="新細明體" pitchFamily="18" charset="-120"/>
                        </a:defRPr>
                      </a:lvl1pPr>
                      <a:lvl2pPr marL="742950" indent="-285750" algn="l">
                        <a:spcBef>
                          <a:spcPct val="20000"/>
                        </a:spcBef>
                        <a:tabLst>
                          <a:tab pos="609600" algn="l"/>
                          <a:tab pos="838200" algn="l"/>
                          <a:tab pos="3048000" algn="l"/>
                        </a:tabLst>
                        <a:defRPr kumimoji="1" sz="2400">
                          <a:solidFill>
                            <a:schemeClr val="tx1"/>
                          </a:solidFill>
                          <a:latin typeface="Arial" pitchFamily="34" charset="0"/>
                          <a:ea typeface="新細明體" pitchFamily="18" charset="-120"/>
                        </a:defRPr>
                      </a:lvl2pPr>
                      <a:lvl3pPr marL="1143000" indent="-228600" algn="l">
                        <a:spcBef>
                          <a:spcPct val="20000"/>
                        </a:spcBef>
                        <a:tabLst>
                          <a:tab pos="609600" algn="l"/>
                          <a:tab pos="838200" algn="l"/>
                          <a:tab pos="3048000" algn="l"/>
                        </a:tabLst>
                        <a:defRPr kumimoji="1" sz="2000">
                          <a:solidFill>
                            <a:schemeClr val="tx1"/>
                          </a:solidFill>
                          <a:latin typeface="Arial" pitchFamily="34" charset="0"/>
                          <a:ea typeface="新細明體" pitchFamily="18" charset="-120"/>
                        </a:defRPr>
                      </a:lvl3pPr>
                      <a:lvl4pPr marL="16002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4pPr>
                      <a:lvl5pPr marL="2057400" indent="-228600" algn="l">
                        <a:spcBef>
                          <a:spcPct val="20000"/>
                        </a:spcBef>
                        <a:tabLst>
                          <a:tab pos="609600" algn="l"/>
                          <a:tab pos="838200" algn="l"/>
                          <a:tab pos="3048000" algn="l"/>
                        </a:tabLst>
                        <a:defRPr kumimoji="1">
                          <a:solidFill>
                            <a:schemeClr val="tx1"/>
                          </a:solidFill>
                          <a:latin typeface="Arial" pitchFamily="34" charset="0"/>
                          <a:ea typeface="新細明體" pitchFamily="18" charset="-120"/>
                        </a:defRPr>
                      </a:lvl5pPr>
                      <a:lvl6pPr marL="25146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6pPr>
                      <a:lvl7pPr marL="29718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7pPr>
                      <a:lvl8pPr marL="34290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8pPr>
                      <a:lvl9pPr marL="3886200" indent="-228600" fontAlgn="base">
                        <a:spcBef>
                          <a:spcPct val="20000"/>
                        </a:spcBef>
                        <a:spcAft>
                          <a:spcPct val="0"/>
                        </a:spcAft>
                        <a:tabLst>
                          <a:tab pos="609600" algn="l"/>
                          <a:tab pos="838200" algn="l"/>
                          <a:tab pos="3048000" algn="l"/>
                        </a:tabLst>
                        <a:defRPr kumimoji="1">
                          <a:solidFill>
                            <a:schemeClr val="tx1"/>
                          </a:solidFill>
                          <a:latin typeface="Arial" pitchFamily="34" charset="0"/>
                          <a:ea typeface="新細明體" pitchFamily="18" charset="-120"/>
                        </a:defRPr>
                      </a:lvl9pPr>
                    </a:lstStyle>
                    <a:p>
                      <a:pPr marL="342900" marR="0" lvl="0" indent="-342900" algn="ctr" defTabSz="914400" rtl="0" eaLnBrk="1" fontAlgn="ctr" latinLnBrk="0" hangingPunct="1">
                        <a:lnSpc>
                          <a:spcPct val="100000"/>
                        </a:lnSpc>
                        <a:spcBef>
                          <a:spcPct val="0"/>
                        </a:spcBef>
                        <a:spcAft>
                          <a:spcPct val="0"/>
                        </a:spcAft>
                        <a:buClrTx/>
                        <a:buSzTx/>
                        <a:buFontTx/>
                        <a:buNone/>
                        <a:tabLst>
                          <a:tab pos="609600" algn="l"/>
                          <a:tab pos="838200" algn="l"/>
                          <a:tab pos="3048000" algn="l"/>
                        </a:tabLst>
                      </a:pPr>
                      <a:r>
                        <a:rPr kumimoji="1" lang="zh-TW" altLang="en-US"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電腦</a:t>
                      </a:r>
                      <a:r>
                        <a:rPr kumimoji="1" lang="en-US" altLang="zh-TW"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a:t>
                      </a:r>
                      <a:r>
                        <a:rPr kumimoji="1" lang="zh-TW" altLang="en-US"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半自動</a:t>
                      </a:r>
                      <a:r>
                        <a:rPr kumimoji="1" lang="en-US" altLang="zh-TW"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a:t>
                      </a:r>
                      <a:r>
                        <a:rPr kumimoji="1" lang="zh-TW" altLang="en-US" sz="16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手動</a:t>
                      </a:r>
                    </a:p>
                  </a:txBody>
                  <a:tcPr marL="91448" marR="91448" marT="45725" marB="45725" anchor="ctr" horzOverflow="overflow">
                    <a:lnL w="12700" cap="flat" cmpd="sng" algn="ctr">
                      <a:solidFill>
                        <a:srgbClr val="000000"/>
                      </a:solidFill>
                      <a:prstDash val="solid"/>
                      <a:miter lim="800000"/>
                      <a:headEnd type="none" w="med" len="med"/>
                      <a:tailEnd type="none" w="med" len="med"/>
                    </a:lnL>
                    <a:lnR w="254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54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12341" name="Text Box 9"/>
          <p:cNvSpPr txBox="1">
            <a:spLocks noChangeArrowheads="1"/>
          </p:cNvSpPr>
          <p:nvPr/>
        </p:nvSpPr>
        <p:spPr bwMode="auto">
          <a:xfrm>
            <a:off x="3904547" y="6021448"/>
            <a:ext cx="4465637" cy="3079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algn="ctr"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algn="ctr"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algn="ctr"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algn="ctr"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r>
              <a:rPr lang="en-US" altLang="zh-TW" sz="1400" dirty="0">
                <a:solidFill>
                  <a:srgbClr val="FF0000"/>
                </a:solidFill>
                <a:latin typeface="標楷體" pitchFamily="65" charset="-120"/>
              </a:rPr>
              <a:t>PS.</a:t>
            </a:r>
            <a:r>
              <a:rPr lang="zh-TW" altLang="en-US" sz="1400" dirty="0">
                <a:solidFill>
                  <a:srgbClr val="FF0000"/>
                </a:solidFill>
                <a:latin typeface="標楷體" pitchFamily="65" charset="-120"/>
              </a:rPr>
              <a:t>本規劃規格僅供評估參考</a:t>
            </a:r>
            <a:r>
              <a:rPr lang="en-US" altLang="zh-TW" sz="1400" dirty="0">
                <a:solidFill>
                  <a:srgbClr val="FF0000"/>
                </a:solidFill>
                <a:latin typeface="標楷體" pitchFamily="65" charset="-120"/>
              </a:rPr>
              <a:t>,</a:t>
            </a:r>
            <a:r>
              <a:rPr lang="zh-TW" altLang="en-US" sz="1400" dirty="0">
                <a:solidFill>
                  <a:srgbClr val="FF0000"/>
                </a:solidFill>
                <a:latin typeface="標楷體" pitchFamily="65" charset="-120"/>
              </a:rPr>
              <a:t>以實際設計為準</a:t>
            </a:r>
            <a:r>
              <a:rPr lang="en-US" altLang="zh-TW" sz="1400" dirty="0">
                <a:solidFill>
                  <a:srgbClr val="FF0000"/>
                </a:solidFill>
                <a:latin typeface="標楷體" pitchFamily="65" charset="-120"/>
              </a:rPr>
              <a:t>!</a:t>
            </a:r>
          </a:p>
        </p:txBody>
      </p:sp>
      <p:sp>
        <p:nvSpPr>
          <p:cNvPr id="12342" name="日期版面配置區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algn="ctr"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algn="ctr"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algn="ctr"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algn="ctr"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r>
              <a:rPr lang="en-US" altLang="zh-TW" dirty="0" smtClean="0">
                <a:solidFill>
                  <a:srgbClr val="FF3300"/>
                </a:solidFill>
              </a:rPr>
              <a:t>2018.05.28.</a:t>
            </a:r>
          </a:p>
        </p:txBody>
      </p:sp>
      <p:sp>
        <p:nvSpPr>
          <p:cNvPr id="12343" name="投影片編號版面配置區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algn="ctr"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algn="ctr"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algn="ctr"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algn="ctr"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fld id="{2A994AC3-905F-40DE-A8F7-7005AB0D6924}" type="slidenum">
              <a:rPr lang="en-US" altLang="zh-TW" smtClean="0">
                <a:solidFill>
                  <a:schemeClr val="accent1"/>
                </a:solidFill>
                <a:latin typeface="標楷體" pitchFamily="65" charset="-120"/>
              </a:rPr>
              <a:pPr eaLnBrk="1" hangingPunct="1"/>
              <a:t>18</a:t>
            </a:fld>
            <a:endParaRPr lang="en-US" altLang="ja-JP" dirty="0" smtClean="0">
              <a:solidFill>
                <a:schemeClr val="accent1"/>
              </a:solidFill>
              <a:latin typeface="標楷體" pitchFamily="65" charset="-120"/>
            </a:endParaRPr>
          </a:p>
        </p:txBody>
      </p:sp>
      <p:sp>
        <p:nvSpPr>
          <p:cNvPr id="12344" name="Rectangle 2"/>
          <p:cNvSpPr>
            <a:spLocks noChangeArrowheads="1"/>
          </p:cNvSpPr>
          <p:nvPr/>
        </p:nvSpPr>
        <p:spPr bwMode="auto">
          <a:xfrm>
            <a:off x="3456424" y="101600"/>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algn="ctr"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algn="ctr"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algn="ctr"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algn="ctr"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r>
              <a:rPr lang="zh-TW" altLang="en-US" sz="2800" dirty="0">
                <a:solidFill>
                  <a:srgbClr val="0000FF"/>
                </a:solidFill>
                <a:latin typeface="標楷體" pitchFamily="65" charset="-120"/>
              </a:rPr>
              <a:t>存取機規格表</a:t>
            </a:r>
          </a:p>
        </p:txBody>
      </p:sp>
      <p:pic>
        <p:nvPicPr>
          <p:cNvPr id="161794"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590307" y="717418"/>
            <a:ext cx="2430685" cy="5699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21379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1"/>
          <p:cNvSpPr>
            <a:spLocks noChangeArrowheads="1"/>
          </p:cNvSpPr>
          <p:nvPr/>
        </p:nvSpPr>
        <p:spPr bwMode="auto">
          <a:xfrm>
            <a:off x="2171700" y="82550"/>
            <a:ext cx="5273675" cy="523220"/>
          </a:xfrm>
          <a:prstGeom prst="rect">
            <a:avLst/>
          </a:prstGeom>
          <a:noFill/>
          <a:ln w="9525" algn="ctr">
            <a:noFill/>
            <a:miter lim="800000"/>
            <a:headEnd/>
            <a:tailEnd/>
          </a:ln>
        </p:spPr>
        <p:txBody>
          <a:bodyPr>
            <a:spAutoFit/>
          </a:bodyPr>
          <a:lstStyle/>
          <a:p>
            <a:pPr>
              <a:spcBef>
                <a:spcPct val="50000"/>
              </a:spcBef>
            </a:pPr>
            <a:r>
              <a:rPr lang="en-US" altLang="zh-TW" sz="2800" b="1" dirty="0" smtClean="0">
                <a:solidFill>
                  <a:srgbClr val="0000FF"/>
                </a:solidFill>
                <a:latin typeface="標楷體" pitchFamily="65" charset="-120"/>
              </a:rPr>
              <a:t>1FL</a:t>
            </a:r>
            <a:r>
              <a:rPr lang="zh-TW" altLang="en-US" sz="2800" b="1" dirty="0" smtClean="0">
                <a:solidFill>
                  <a:srgbClr val="0000FF"/>
                </a:solidFill>
                <a:latin typeface="標楷體" pitchFamily="65" charset="-120"/>
              </a:rPr>
              <a:t>側</a:t>
            </a:r>
            <a:r>
              <a:rPr lang="zh-TW" altLang="en-US" sz="2800" b="1" dirty="0">
                <a:solidFill>
                  <a:srgbClr val="0000FF"/>
                </a:solidFill>
                <a:latin typeface="標楷體" pitchFamily="65" charset="-120"/>
              </a:rPr>
              <a:t>向出入庫</a:t>
            </a:r>
            <a:r>
              <a:rPr lang="zh-TW" altLang="en-US" sz="2800" b="1" dirty="0" smtClean="0">
                <a:solidFill>
                  <a:srgbClr val="0000FF"/>
                </a:solidFill>
                <a:latin typeface="標楷體" pitchFamily="65" charset="-120"/>
              </a:rPr>
              <a:t>鏈條輸送機</a:t>
            </a:r>
            <a:endParaRPr lang="en-US" altLang="zh-TW" sz="2800" b="1" dirty="0">
              <a:solidFill>
                <a:srgbClr val="0000FF"/>
              </a:solidFill>
              <a:latin typeface="標楷體" pitchFamily="65" charset="-120"/>
            </a:endParaRPr>
          </a:p>
        </p:txBody>
      </p:sp>
      <p:pic>
        <p:nvPicPr>
          <p:cNvPr id="152579" name="Picture 3" descr="Z:\C公用區\BOE B8照影片\IMAG0084.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10233" y="2064467"/>
            <a:ext cx="5645505" cy="317771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p:cNvSpPr>
            <a:spLocks noChangeArrowheads="1"/>
          </p:cNvSpPr>
          <p:nvPr/>
        </p:nvSpPr>
        <p:spPr bwMode="auto">
          <a:xfrm>
            <a:off x="4973638" y="6001385"/>
            <a:ext cx="37290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alibri" pitchFamily="34" charset="0"/>
                <a:ea typeface="新細明體" charset="-120"/>
              </a:defRPr>
            </a:lvl1pPr>
            <a:lvl2pPr marL="742950" indent="-285750" eaLnBrk="0" hangingPunct="0">
              <a:defRPr kumimoji="1">
                <a:solidFill>
                  <a:schemeClr val="tx1"/>
                </a:solidFill>
                <a:latin typeface="Calibri" pitchFamily="34" charset="0"/>
                <a:ea typeface="新細明體" charset="-120"/>
              </a:defRPr>
            </a:lvl2pPr>
            <a:lvl3pPr marL="1143000" indent="-228600" eaLnBrk="0" hangingPunct="0">
              <a:defRPr kumimoji="1">
                <a:solidFill>
                  <a:schemeClr val="tx1"/>
                </a:solidFill>
                <a:latin typeface="Calibri" pitchFamily="34" charset="0"/>
                <a:ea typeface="新細明體" charset="-120"/>
              </a:defRPr>
            </a:lvl3pPr>
            <a:lvl4pPr marL="1600200" indent="-228600" eaLnBrk="0" hangingPunct="0">
              <a:defRPr kumimoji="1">
                <a:solidFill>
                  <a:schemeClr val="tx1"/>
                </a:solidFill>
                <a:latin typeface="Calibri" pitchFamily="34" charset="0"/>
                <a:ea typeface="新細明體" charset="-120"/>
              </a:defRPr>
            </a:lvl4pPr>
            <a:lvl5pPr marL="2057400" indent="-228600" eaLnBrk="0" hangingPunct="0">
              <a:defRPr kumimoji="1">
                <a:solidFill>
                  <a:schemeClr val="tx1"/>
                </a:solidFill>
                <a:latin typeface="Calibri" pitchFamily="34" charset="0"/>
                <a:ea typeface="新細明體" charset="-120"/>
              </a:defRPr>
            </a:lvl5pPr>
            <a:lvl6pPr marL="2514600" indent="-228600" eaLnBrk="0" fontAlgn="base" hangingPunct="0">
              <a:spcBef>
                <a:spcPct val="0"/>
              </a:spcBef>
              <a:spcAft>
                <a:spcPct val="0"/>
              </a:spcAft>
              <a:defRPr kumimoji="1">
                <a:solidFill>
                  <a:schemeClr val="tx1"/>
                </a:solidFill>
                <a:latin typeface="Calibri" pitchFamily="34" charset="0"/>
                <a:ea typeface="新細明體" charset="-120"/>
              </a:defRPr>
            </a:lvl6pPr>
            <a:lvl7pPr marL="2971800" indent="-228600" eaLnBrk="0" fontAlgn="base" hangingPunct="0">
              <a:spcBef>
                <a:spcPct val="0"/>
              </a:spcBef>
              <a:spcAft>
                <a:spcPct val="0"/>
              </a:spcAft>
              <a:defRPr kumimoji="1">
                <a:solidFill>
                  <a:schemeClr val="tx1"/>
                </a:solidFill>
                <a:latin typeface="Calibri" pitchFamily="34" charset="0"/>
                <a:ea typeface="新細明體" charset="-120"/>
              </a:defRPr>
            </a:lvl7pPr>
            <a:lvl8pPr marL="3429000" indent="-228600" eaLnBrk="0" fontAlgn="base" hangingPunct="0">
              <a:spcBef>
                <a:spcPct val="0"/>
              </a:spcBef>
              <a:spcAft>
                <a:spcPct val="0"/>
              </a:spcAft>
              <a:defRPr kumimoji="1">
                <a:solidFill>
                  <a:schemeClr val="tx1"/>
                </a:solidFill>
                <a:latin typeface="Calibri" pitchFamily="34" charset="0"/>
                <a:ea typeface="新細明體" charset="-120"/>
              </a:defRPr>
            </a:lvl8pPr>
            <a:lvl9pPr marL="3886200" indent="-228600" eaLnBrk="0" fontAlgn="base" hangingPunct="0">
              <a:spcBef>
                <a:spcPct val="0"/>
              </a:spcBef>
              <a:spcAft>
                <a:spcPct val="0"/>
              </a:spcAft>
              <a:defRPr kumimoji="1">
                <a:solidFill>
                  <a:schemeClr val="tx1"/>
                </a:solidFill>
                <a:latin typeface="Calibri" pitchFamily="34" charset="0"/>
                <a:ea typeface="新細明體" charset="-120"/>
              </a:defRPr>
            </a:lvl9pPr>
          </a:lstStyle>
          <a:p>
            <a:pPr eaLnBrk="1" hangingPunct="1"/>
            <a:r>
              <a:rPr lang="en-US" altLang="zh-TW" sz="1400" dirty="0">
                <a:solidFill>
                  <a:srgbClr val="FF0000"/>
                </a:solidFill>
                <a:ea typeface="標楷體" pitchFamily="65" charset="-120"/>
              </a:rPr>
              <a:t>PS.</a:t>
            </a:r>
            <a:r>
              <a:rPr lang="zh-TW" altLang="en-US" sz="1400" dirty="0">
                <a:solidFill>
                  <a:srgbClr val="FF0000"/>
                </a:solidFill>
                <a:ea typeface="標楷體" pitchFamily="65" charset="-120"/>
              </a:rPr>
              <a:t>本規劃規格僅供評估參考</a:t>
            </a:r>
            <a:r>
              <a:rPr lang="en-US" altLang="zh-TW" sz="1400" dirty="0">
                <a:solidFill>
                  <a:srgbClr val="FF0000"/>
                </a:solidFill>
                <a:ea typeface="標楷體" pitchFamily="65" charset="-120"/>
              </a:rPr>
              <a:t>,</a:t>
            </a:r>
            <a:r>
              <a:rPr lang="zh-TW" altLang="en-US" sz="1400" dirty="0">
                <a:solidFill>
                  <a:srgbClr val="FF0000"/>
                </a:solidFill>
                <a:ea typeface="標楷體" pitchFamily="65" charset="-120"/>
              </a:rPr>
              <a:t>以實際設計為準</a:t>
            </a:r>
            <a:r>
              <a:rPr lang="en-US" altLang="zh-TW" sz="1400" dirty="0">
                <a:solidFill>
                  <a:srgbClr val="FF0000"/>
                </a:solidFill>
                <a:ea typeface="標楷體" pitchFamily="65" charset="-120"/>
              </a:rPr>
              <a:t>!</a:t>
            </a:r>
            <a:endParaRPr lang="zh-TW" altLang="en-US" sz="1400" dirty="0">
              <a:solidFill>
                <a:srgbClr val="FF0000"/>
              </a:solidFill>
              <a:ea typeface="標楷體" pitchFamily="65" charset="-120"/>
            </a:endParaRPr>
          </a:p>
        </p:txBody>
      </p:sp>
      <p:sp>
        <p:nvSpPr>
          <p:cNvPr id="10" name="投影片編號版面配置區 2"/>
          <p:cNvSpPr txBox="1">
            <a:spLocks/>
          </p:cNvSpPr>
          <p:nvPr/>
        </p:nvSpPr>
        <p:spPr>
          <a:xfrm>
            <a:off x="7289800" y="6438900"/>
            <a:ext cx="762000" cy="419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ja-JP"/>
            </a:defPPr>
            <a:lvl1pPr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1pPr>
            <a:lvl2pPr marL="742950" indent="-285750"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2pPr>
            <a:lvl3pPr marL="1143000" indent="-228600"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3pPr>
            <a:lvl4pPr marL="1600200" indent="-228600"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4pPr>
            <a:lvl5pPr marL="2057400" indent="-228600"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5pPr>
            <a:lvl6pPr marL="2514600" indent="-228600" algn="ctr" defTabSz="914400" rtl="0" eaLnBrk="0" fontAlgn="base" latinLnBrk="0" hangingPunct="0">
              <a:spcBef>
                <a:spcPct val="0"/>
              </a:spcBef>
              <a:spcAft>
                <a:spcPct val="0"/>
              </a:spcAft>
              <a:defRPr kumimoji="1" sz="1400" kern="1200">
                <a:solidFill>
                  <a:schemeClr val="tx1"/>
                </a:solidFill>
                <a:latin typeface="Times New Roman" pitchFamily="18" charset="0"/>
                <a:ea typeface="標楷體" pitchFamily="65" charset="-120"/>
                <a:cs typeface="+mn-cs"/>
              </a:defRPr>
            </a:lvl6pPr>
            <a:lvl7pPr marL="2971800" indent="-228600" algn="ctr" defTabSz="914400" rtl="0" eaLnBrk="0" fontAlgn="base" latinLnBrk="0" hangingPunct="0">
              <a:spcBef>
                <a:spcPct val="0"/>
              </a:spcBef>
              <a:spcAft>
                <a:spcPct val="0"/>
              </a:spcAft>
              <a:defRPr kumimoji="1" sz="1400" kern="1200">
                <a:solidFill>
                  <a:schemeClr val="tx1"/>
                </a:solidFill>
                <a:latin typeface="Times New Roman" pitchFamily="18" charset="0"/>
                <a:ea typeface="標楷體" pitchFamily="65" charset="-120"/>
                <a:cs typeface="+mn-cs"/>
              </a:defRPr>
            </a:lvl7pPr>
            <a:lvl8pPr marL="3429000" indent="-228600" algn="ctr" defTabSz="914400" rtl="0" eaLnBrk="0" fontAlgn="base" latinLnBrk="0" hangingPunct="0">
              <a:spcBef>
                <a:spcPct val="0"/>
              </a:spcBef>
              <a:spcAft>
                <a:spcPct val="0"/>
              </a:spcAft>
              <a:defRPr kumimoji="1" sz="1400" kern="1200">
                <a:solidFill>
                  <a:schemeClr val="tx1"/>
                </a:solidFill>
                <a:latin typeface="Times New Roman" pitchFamily="18" charset="0"/>
                <a:ea typeface="標楷體" pitchFamily="65" charset="-120"/>
                <a:cs typeface="+mn-cs"/>
              </a:defRPr>
            </a:lvl8pPr>
            <a:lvl9pPr marL="3886200" indent="-228600" algn="ctr" defTabSz="914400" rtl="0" eaLnBrk="0" fontAlgn="base" latinLnBrk="0" hangingPunct="0">
              <a:spcBef>
                <a:spcPct val="0"/>
              </a:spcBef>
              <a:spcAft>
                <a:spcPct val="0"/>
              </a:spcAft>
              <a:defRPr kumimoji="1" sz="1400" kern="1200">
                <a:solidFill>
                  <a:schemeClr val="tx1"/>
                </a:solidFill>
                <a:latin typeface="Times New Roman" pitchFamily="18" charset="0"/>
                <a:ea typeface="標楷體" pitchFamily="65" charset="-120"/>
                <a:cs typeface="+mn-cs"/>
              </a:defRPr>
            </a:lvl9pPr>
          </a:lstStyle>
          <a:p>
            <a:pPr eaLnBrk="1" hangingPunct="1"/>
            <a:fld id="{2A994AC3-905F-40DE-A8F7-7005AB0D6924}" type="slidenum">
              <a:rPr lang="en-US" altLang="zh-TW" smtClean="0">
                <a:solidFill>
                  <a:schemeClr val="accent1"/>
                </a:solidFill>
                <a:latin typeface="標楷體" pitchFamily="65" charset="-120"/>
              </a:rPr>
              <a:pPr eaLnBrk="1" hangingPunct="1"/>
              <a:t>19</a:t>
            </a:fld>
            <a:endParaRPr lang="en-US" altLang="ja-JP" dirty="0" smtClean="0">
              <a:solidFill>
                <a:schemeClr val="accent1"/>
              </a:solidFill>
              <a:latin typeface="標楷體" pitchFamily="65" charset="-120"/>
            </a:endParaRPr>
          </a:p>
        </p:txBody>
      </p:sp>
      <p:graphicFrame>
        <p:nvGraphicFramePr>
          <p:cNvPr id="2" name="表格 1"/>
          <p:cNvGraphicFramePr>
            <a:graphicFrameLocks noGrp="1"/>
          </p:cNvGraphicFramePr>
          <p:nvPr>
            <p:extLst>
              <p:ext uri="{D42A27DB-BD31-4B8C-83A1-F6EECF244321}">
                <p14:modId xmlns:p14="http://schemas.microsoft.com/office/powerpoint/2010/main" val="1490727656"/>
              </p:ext>
            </p:extLst>
          </p:nvPr>
        </p:nvGraphicFramePr>
        <p:xfrm>
          <a:off x="5732413" y="687823"/>
          <a:ext cx="3333918" cy="2273864"/>
        </p:xfrm>
        <a:graphic>
          <a:graphicData uri="http://schemas.openxmlformats.org/drawingml/2006/table">
            <a:tbl>
              <a:tblPr firstRow="1" firstCol="1" bandRow="1">
                <a:tableStyleId>{5C22544A-7EE6-4342-B048-85BDC9FD1C3A}</a:tableStyleId>
              </a:tblPr>
              <a:tblGrid>
                <a:gridCol w="779416"/>
                <a:gridCol w="1995845"/>
                <a:gridCol w="558657"/>
              </a:tblGrid>
              <a:tr h="284233">
                <a:tc gridSpan="3">
                  <a:txBody>
                    <a:bodyPr/>
                    <a:lstStyle/>
                    <a:p>
                      <a:pPr algn="ctr">
                        <a:spcAft>
                          <a:spcPts val="0"/>
                        </a:spcAft>
                      </a:pPr>
                      <a:r>
                        <a:rPr lang="zh-TW" sz="1200" kern="100" dirty="0">
                          <a:effectLst/>
                        </a:rPr>
                        <a:t>輸  送  機</a:t>
                      </a:r>
                      <a:r>
                        <a:rPr lang="en-US" sz="1200" kern="100" dirty="0">
                          <a:effectLst/>
                        </a:rPr>
                        <a:t>  </a:t>
                      </a:r>
                      <a:r>
                        <a:rPr lang="zh-TW" sz="1200" kern="100" dirty="0">
                          <a:effectLst/>
                        </a:rPr>
                        <a:t>規  格</a:t>
                      </a:r>
                      <a:endParaRPr lang="zh-TW" sz="1200" kern="100" dirty="0">
                        <a:effectLst/>
                        <a:latin typeface="Calibri"/>
                        <a:ea typeface="新細明體"/>
                        <a:cs typeface="Times New Roman"/>
                      </a:endParaRPr>
                    </a:p>
                  </a:txBody>
                  <a:tcPr marL="68580" marR="68580" marT="0" marB="0"/>
                </a:tc>
                <a:tc hMerge="1">
                  <a:txBody>
                    <a:bodyPr/>
                    <a:lstStyle/>
                    <a:p>
                      <a:endParaRPr lang="zh-TW" altLang="en-US"/>
                    </a:p>
                  </a:txBody>
                  <a:tcPr/>
                </a:tc>
                <a:tc hMerge="1">
                  <a:txBody>
                    <a:bodyPr/>
                    <a:lstStyle/>
                    <a:p>
                      <a:endParaRPr lang="zh-TW" altLang="en-US"/>
                    </a:p>
                  </a:txBody>
                  <a:tcPr/>
                </a:tc>
              </a:tr>
              <a:tr h="284233">
                <a:tc>
                  <a:txBody>
                    <a:bodyPr/>
                    <a:lstStyle/>
                    <a:p>
                      <a:pPr>
                        <a:spcAft>
                          <a:spcPts val="0"/>
                        </a:spcAft>
                      </a:pPr>
                      <a:r>
                        <a:rPr lang="zh-TW" sz="1200" kern="100">
                          <a:effectLst/>
                        </a:rPr>
                        <a:t>負荷尺寸</a:t>
                      </a:r>
                      <a:endParaRPr lang="zh-TW" sz="1200" kern="100">
                        <a:effectLst/>
                        <a:latin typeface="Calibri"/>
                        <a:ea typeface="新細明體"/>
                        <a:cs typeface="Times New Roman"/>
                      </a:endParaRPr>
                    </a:p>
                  </a:txBody>
                  <a:tcPr marL="68580" marR="68580" marT="0" marB="0"/>
                </a:tc>
                <a:tc>
                  <a:txBody>
                    <a:bodyPr/>
                    <a:lstStyle/>
                    <a:p>
                      <a:pPr>
                        <a:spcAft>
                          <a:spcPts val="0"/>
                        </a:spcAft>
                        <a:tabLst>
                          <a:tab pos="1831340" algn="l"/>
                        </a:tabLst>
                      </a:pPr>
                      <a:r>
                        <a:rPr lang="en-US" sz="1200" kern="100" dirty="0">
                          <a:effectLst/>
                        </a:rPr>
                        <a:t>1100(L)*1300(W)*1420(H)</a:t>
                      </a:r>
                      <a:endParaRPr lang="zh-TW" sz="1200" kern="100" dirty="0">
                        <a:effectLst/>
                        <a:latin typeface="Calibri"/>
                        <a:ea typeface="新細明體"/>
                        <a:cs typeface="Times New Roman"/>
                      </a:endParaRPr>
                    </a:p>
                  </a:txBody>
                  <a:tcPr marL="68580" marR="68580" marT="0" marB="0"/>
                </a:tc>
                <a:tc>
                  <a:txBody>
                    <a:bodyPr/>
                    <a:lstStyle/>
                    <a:p>
                      <a:pPr>
                        <a:spcAft>
                          <a:spcPts val="0"/>
                        </a:spcAft>
                        <a:tabLst>
                          <a:tab pos="1831340" algn="l"/>
                        </a:tabLst>
                      </a:pPr>
                      <a:r>
                        <a:rPr lang="en-US" sz="1200" kern="100">
                          <a:effectLst/>
                        </a:rPr>
                        <a:t>(mm)</a:t>
                      </a:r>
                      <a:endParaRPr lang="zh-TW" sz="1200" kern="100">
                        <a:effectLst/>
                        <a:latin typeface="Calibri"/>
                        <a:ea typeface="新細明體"/>
                        <a:cs typeface="Times New Roman"/>
                      </a:endParaRPr>
                    </a:p>
                  </a:txBody>
                  <a:tcPr marL="68580" marR="68580" marT="0" marB="0"/>
                </a:tc>
              </a:tr>
              <a:tr h="284233">
                <a:tc>
                  <a:txBody>
                    <a:bodyPr/>
                    <a:lstStyle/>
                    <a:p>
                      <a:pPr>
                        <a:spcAft>
                          <a:spcPts val="0"/>
                        </a:spcAft>
                      </a:pPr>
                      <a:r>
                        <a:rPr lang="zh-TW" sz="1200" kern="100" dirty="0">
                          <a:effectLst/>
                        </a:rPr>
                        <a:t>負荷能力</a:t>
                      </a:r>
                      <a:endParaRPr lang="zh-TW" sz="1200" kern="100" dirty="0">
                        <a:effectLst/>
                        <a:latin typeface="Calibri"/>
                        <a:ea typeface="新細明體"/>
                        <a:cs typeface="Times New Roman"/>
                      </a:endParaRPr>
                    </a:p>
                  </a:txBody>
                  <a:tcPr marL="68580" marR="68580" marT="0" marB="0"/>
                </a:tc>
                <a:tc>
                  <a:txBody>
                    <a:bodyPr/>
                    <a:lstStyle/>
                    <a:p>
                      <a:pPr algn="ctr">
                        <a:spcAft>
                          <a:spcPts val="0"/>
                        </a:spcAft>
                      </a:pPr>
                      <a:r>
                        <a:rPr lang="en-US" sz="1200" kern="100" dirty="0">
                          <a:effectLst/>
                        </a:rPr>
                        <a:t>600(max)</a:t>
                      </a:r>
                      <a:endParaRPr lang="zh-TW" sz="1200" kern="100" dirty="0">
                        <a:effectLst/>
                        <a:latin typeface="Calibri"/>
                        <a:ea typeface="新細明體"/>
                        <a:cs typeface="Times New Roman"/>
                      </a:endParaRPr>
                    </a:p>
                  </a:txBody>
                  <a:tcPr marL="68580" marR="68580" marT="0" marB="0"/>
                </a:tc>
                <a:tc>
                  <a:txBody>
                    <a:bodyPr/>
                    <a:lstStyle/>
                    <a:p>
                      <a:pPr>
                        <a:spcAft>
                          <a:spcPts val="0"/>
                        </a:spcAft>
                      </a:pPr>
                      <a:r>
                        <a:rPr lang="en-US" sz="1200" kern="100">
                          <a:effectLst/>
                        </a:rPr>
                        <a:t>kg</a:t>
                      </a:r>
                      <a:endParaRPr lang="zh-TW" sz="1200" kern="100">
                        <a:effectLst/>
                        <a:latin typeface="Calibri"/>
                        <a:ea typeface="新細明體"/>
                        <a:cs typeface="Times New Roman"/>
                      </a:endParaRPr>
                    </a:p>
                  </a:txBody>
                  <a:tcPr marL="68580" marR="68580" marT="0" marB="0"/>
                </a:tc>
              </a:tr>
              <a:tr h="284233">
                <a:tc>
                  <a:txBody>
                    <a:bodyPr/>
                    <a:lstStyle/>
                    <a:p>
                      <a:pPr>
                        <a:spcAft>
                          <a:spcPts val="0"/>
                        </a:spcAft>
                      </a:pPr>
                      <a:r>
                        <a:rPr lang="zh-TW" sz="1200" kern="100">
                          <a:effectLst/>
                        </a:rPr>
                        <a:t>輸送速度</a:t>
                      </a:r>
                      <a:endParaRPr lang="zh-TW" sz="1200" kern="100">
                        <a:effectLst/>
                        <a:latin typeface="Calibri"/>
                        <a:ea typeface="新細明體"/>
                        <a:cs typeface="Times New Roman"/>
                      </a:endParaRPr>
                    </a:p>
                  </a:txBody>
                  <a:tcPr marL="68580" marR="68580" marT="0" marB="0"/>
                </a:tc>
                <a:tc>
                  <a:txBody>
                    <a:bodyPr/>
                    <a:lstStyle/>
                    <a:p>
                      <a:pPr algn="ctr">
                        <a:spcAft>
                          <a:spcPts val="0"/>
                        </a:spcAft>
                      </a:pPr>
                      <a:r>
                        <a:rPr lang="en-US" sz="1200" kern="100" dirty="0">
                          <a:effectLst/>
                        </a:rPr>
                        <a:t>12</a:t>
                      </a:r>
                      <a:endParaRPr lang="zh-TW" sz="1200" kern="100" dirty="0">
                        <a:effectLst/>
                        <a:latin typeface="Calibri"/>
                        <a:ea typeface="新細明體"/>
                        <a:cs typeface="Times New Roman"/>
                      </a:endParaRPr>
                    </a:p>
                  </a:txBody>
                  <a:tcPr marL="68580" marR="68580" marT="0" marB="0"/>
                </a:tc>
                <a:tc>
                  <a:txBody>
                    <a:bodyPr/>
                    <a:lstStyle/>
                    <a:p>
                      <a:pPr>
                        <a:spcAft>
                          <a:spcPts val="0"/>
                        </a:spcAft>
                      </a:pPr>
                      <a:r>
                        <a:rPr lang="en-US" sz="1200" kern="100" dirty="0">
                          <a:effectLst/>
                        </a:rPr>
                        <a:t>m/min</a:t>
                      </a:r>
                      <a:endParaRPr lang="zh-TW" sz="1200" kern="100" dirty="0">
                        <a:effectLst/>
                        <a:latin typeface="Calibri"/>
                        <a:ea typeface="新細明體"/>
                        <a:cs typeface="Times New Roman"/>
                      </a:endParaRPr>
                    </a:p>
                  </a:txBody>
                  <a:tcPr marL="68580" marR="68580" marT="0" marB="0"/>
                </a:tc>
              </a:tr>
              <a:tr h="284233">
                <a:tc>
                  <a:txBody>
                    <a:bodyPr/>
                    <a:lstStyle/>
                    <a:p>
                      <a:pPr>
                        <a:spcAft>
                          <a:spcPts val="0"/>
                        </a:spcAft>
                      </a:pPr>
                      <a:r>
                        <a:rPr lang="zh-TW" sz="1200" kern="100">
                          <a:effectLst/>
                        </a:rPr>
                        <a:t>輸送方式</a:t>
                      </a:r>
                      <a:endParaRPr lang="zh-TW" sz="1200" kern="100">
                        <a:effectLst/>
                        <a:latin typeface="Calibri"/>
                        <a:ea typeface="新細明體"/>
                        <a:cs typeface="Times New Roman"/>
                      </a:endParaRPr>
                    </a:p>
                  </a:txBody>
                  <a:tcPr marL="68580" marR="68580" marT="0" marB="0"/>
                </a:tc>
                <a:tc>
                  <a:txBody>
                    <a:bodyPr/>
                    <a:lstStyle/>
                    <a:p>
                      <a:pPr algn="ctr">
                        <a:spcAft>
                          <a:spcPts val="0"/>
                        </a:spcAft>
                      </a:pPr>
                      <a:r>
                        <a:rPr lang="zh-TW" sz="1200" kern="100" dirty="0">
                          <a:effectLst/>
                        </a:rPr>
                        <a:t>鏈條</a:t>
                      </a:r>
                      <a:endParaRPr lang="zh-TW" sz="1200" kern="100" dirty="0">
                        <a:effectLst/>
                        <a:latin typeface="Calibri"/>
                        <a:ea typeface="新細明體"/>
                        <a:cs typeface="Times New Roman"/>
                      </a:endParaRPr>
                    </a:p>
                  </a:txBody>
                  <a:tcPr marL="68580" marR="68580" marT="0" marB="0"/>
                </a:tc>
                <a:tc>
                  <a:txBody>
                    <a:bodyPr/>
                    <a:lstStyle/>
                    <a:p>
                      <a:pPr>
                        <a:spcAft>
                          <a:spcPts val="0"/>
                        </a:spcAft>
                      </a:pPr>
                      <a:r>
                        <a:rPr lang="en-US" sz="1200" kern="100">
                          <a:effectLst/>
                        </a:rPr>
                        <a:t> </a:t>
                      </a:r>
                      <a:endParaRPr lang="zh-TW" sz="1200" kern="100">
                        <a:effectLst/>
                        <a:latin typeface="Calibri"/>
                        <a:ea typeface="新細明體"/>
                        <a:cs typeface="Times New Roman"/>
                      </a:endParaRPr>
                    </a:p>
                  </a:txBody>
                  <a:tcPr marL="68580" marR="68580" marT="0" marB="0"/>
                </a:tc>
              </a:tr>
              <a:tr h="284233">
                <a:tc>
                  <a:txBody>
                    <a:bodyPr/>
                    <a:lstStyle/>
                    <a:p>
                      <a:pPr>
                        <a:spcAft>
                          <a:spcPts val="0"/>
                        </a:spcAft>
                      </a:pPr>
                      <a:r>
                        <a:rPr lang="zh-TW" sz="1200" kern="100">
                          <a:effectLst/>
                        </a:rPr>
                        <a:t>電 容 量</a:t>
                      </a:r>
                      <a:endParaRPr lang="zh-TW" sz="1200" kern="100">
                        <a:effectLst/>
                        <a:latin typeface="Calibri"/>
                        <a:ea typeface="新細明體"/>
                        <a:cs typeface="Times New Roman"/>
                      </a:endParaRPr>
                    </a:p>
                  </a:txBody>
                  <a:tcPr marL="68580" marR="68580" marT="0" marB="0"/>
                </a:tc>
                <a:tc>
                  <a:txBody>
                    <a:bodyPr/>
                    <a:lstStyle/>
                    <a:p>
                      <a:pPr algn="ctr">
                        <a:spcAft>
                          <a:spcPts val="0"/>
                        </a:spcAft>
                      </a:pPr>
                      <a:r>
                        <a:rPr lang="en-US" sz="1200" kern="100" dirty="0">
                          <a:effectLst/>
                        </a:rPr>
                        <a:t>0.75</a:t>
                      </a:r>
                      <a:endParaRPr lang="zh-TW" sz="1200" kern="100" dirty="0">
                        <a:effectLst/>
                        <a:latin typeface="Calibri"/>
                        <a:ea typeface="新細明體"/>
                        <a:cs typeface="Times New Roman"/>
                      </a:endParaRPr>
                    </a:p>
                  </a:txBody>
                  <a:tcPr marL="68580" marR="68580" marT="0" marB="0"/>
                </a:tc>
                <a:tc>
                  <a:txBody>
                    <a:bodyPr/>
                    <a:lstStyle/>
                    <a:p>
                      <a:pPr>
                        <a:spcAft>
                          <a:spcPts val="0"/>
                        </a:spcAft>
                      </a:pPr>
                      <a:r>
                        <a:rPr lang="en-US" sz="1200" kern="100">
                          <a:effectLst/>
                        </a:rPr>
                        <a:t>kW</a:t>
                      </a:r>
                      <a:endParaRPr lang="zh-TW" sz="1200" kern="100">
                        <a:effectLst/>
                        <a:latin typeface="Calibri"/>
                        <a:ea typeface="新細明體"/>
                        <a:cs typeface="Times New Roman"/>
                      </a:endParaRPr>
                    </a:p>
                  </a:txBody>
                  <a:tcPr marL="68580" marR="68580" marT="0" marB="0"/>
                </a:tc>
              </a:tr>
              <a:tr h="284233">
                <a:tc>
                  <a:txBody>
                    <a:bodyPr/>
                    <a:lstStyle/>
                    <a:p>
                      <a:pPr>
                        <a:spcAft>
                          <a:spcPts val="0"/>
                        </a:spcAft>
                      </a:pPr>
                      <a:r>
                        <a:rPr lang="zh-TW" sz="1200" kern="100">
                          <a:effectLst/>
                        </a:rPr>
                        <a:t>電</a:t>
                      </a:r>
                      <a:r>
                        <a:rPr lang="en-US" sz="1200" kern="100">
                          <a:effectLst/>
                        </a:rPr>
                        <a:t>    </a:t>
                      </a:r>
                      <a:r>
                        <a:rPr lang="zh-TW" sz="1200" kern="100">
                          <a:effectLst/>
                        </a:rPr>
                        <a:t>源</a:t>
                      </a:r>
                      <a:endParaRPr lang="zh-TW" sz="1200" kern="100">
                        <a:effectLst/>
                        <a:latin typeface="Calibri"/>
                        <a:ea typeface="新細明體"/>
                        <a:cs typeface="Times New Roman"/>
                      </a:endParaRPr>
                    </a:p>
                  </a:txBody>
                  <a:tcPr marL="68580" marR="68580" marT="0" marB="0"/>
                </a:tc>
                <a:tc>
                  <a:txBody>
                    <a:bodyPr/>
                    <a:lstStyle/>
                    <a:p>
                      <a:pPr algn="ctr">
                        <a:spcAft>
                          <a:spcPts val="0"/>
                        </a:spcAft>
                      </a:pPr>
                      <a:r>
                        <a:rPr lang="en-US" sz="1200" kern="100" dirty="0">
                          <a:effectLst/>
                        </a:rPr>
                        <a:t>3</a:t>
                      </a:r>
                      <a:r>
                        <a:rPr lang="zh-TW" sz="1200" kern="100" dirty="0">
                          <a:effectLst/>
                        </a:rPr>
                        <a:t>ψ</a:t>
                      </a:r>
                      <a:r>
                        <a:rPr lang="en-US" sz="1200" kern="100" dirty="0">
                          <a:effectLst/>
                        </a:rPr>
                        <a:t> 60Hz </a:t>
                      </a:r>
                      <a:r>
                        <a:rPr lang="en-US" sz="1200" kern="100" dirty="0" smtClean="0">
                          <a:effectLst/>
                        </a:rPr>
                        <a:t>220</a:t>
                      </a:r>
                      <a:r>
                        <a:rPr lang="en-US" altLang="zh-TW" sz="1200" kern="100" dirty="0" smtClean="0">
                          <a:effectLst/>
                        </a:rPr>
                        <a:t>/380</a:t>
                      </a:r>
                      <a:r>
                        <a:rPr lang="en-US" sz="1200" kern="100" dirty="0" smtClean="0">
                          <a:effectLst/>
                        </a:rPr>
                        <a:t>V</a:t>
                      </a:r>
                      <a:endParaRPr lang="zh-TW" sz="1200" kern="100" dirty="0">
                        <a:effectLst/>
                        <a:latin typeface="Calibri"/>
                        <a:ea typeface="新細明體"/>
                        <a:cs typeface="Times New Roman"/>
                      </a:endParaRPr>
                    </a:p>
                  </a:txBody>
                  <a:tcPr marL="68580" marR="68580" marT="0" marB="0"/>
                </a:tc>
                <a:tc>
                  <a:txBody>
                    <a:bodyPr/>
                    <a:lstStyle/>
                    <a:p>
                      <a:pPr>
                        <a:spcAft>
                          <a:spcPts val="0"/>
                        </a:spcAft>
                      </a:pPr>
                      <a:r>
                        <a:rPr lang="en-US" sz="1200" kern="100" dirty="0">
                          <a:effectLst/>
                        </a:rPr>
                        <a:t> </a:t>
                      </a:r>
                      <a:endParaRPr lang="zh-TW" sz="1200" kern="100" dirty="0">
                        <a:effectLst/>
                        <a:latin typeface="Calibri"/>
                        <a:ea typeface="新細明體"/>
                        <a:cs typeface="Times New Roman"/>
                      </a:endParaRPr>
                    </a:p>
                  </a:txBody>
                  <a:tcPr marL="68580" marR="68580" marT="0" marB="0"/>
                </a:tc>
              </a:tr>
              <a:tr h="284233">
                <a:tc>
                  <a:txBody>
                    <a:bodyPr/>
                    <a:lstStyle/>
                    <a:p>
                      <a:pPr>
                        <a:spcAft>
                          <a:spcPts val="0"/>
                        </a:spcAft>
                      </a:pPr>
                      <a:r>
                        <a:rPr lang="zh-TW" sz="1200" kern="100">
                          <a:effectLst/>
                        </a:rPr>
                        <a:t>備</a:t>
                      </a:r>
                      <a:r>
                        <a:rPr lang="en-US" sz="1200" kern="100">
                          <a:effectLst/>
                        </a:rPr>
                        <a:t>    </a:t>
                      </a:r>
                      <a:r>
                        <a:rPr lang="zh-TW" sz="1200" kern="100">
                          <a:effectLst/>
                        </a:rPr>
                        <a:t>註</a:t>
                      </a:r>
                      <a:endParaRPr lang="zh-TW" sz="1200" kern="100">
                        <a:effectLst/>
                        <a:latin typeface="Calibri"/>
                        <a:ea typeface="新細明體"/>
                        <a:cs typeface="Times New Roman"/>
                      </a:endParaRPr>
                    </a:p>
                  </a:txBody>
                  <a:tcPr marL="68580" marR="68580" marT="0" marB="0"/>
                </a:tc>
                <a:tc>
                  <a:txBody>
                    <a:bodyPr/>
                    <a:lstStyle/>
                    <a:p>
                      <a:pPr>
                        <a:spcAft>
                          <a:spcPts val="0"/>
                        </a:spcAft>
                      </a:pPr>
                      <a:r>
                        <a:rPr lang="en-US" sz="1200" kern="100" dirty="0">
                          <a:effectLst/>
                        </a:rPr>
                        <a:t> </a:t>
                      </a:r>
                      <a:endParaRPr lang="zh-TW" sz="1200" kern="100" dirty="0">
                        <a:effectLst/>
                        <a:latin typeface="Calibri"/>
                        <a:ea typeface="新細明體"/>
                        <a:cs typeface="Times New Roman"/>
                      </a:endParaRPr>
                    </a:p>
                  </a:txBody>
                  <a:tcPr marL="68580" marR="68580" marT="0" marB="0"/>
                </a:tc>
                <a:tc>
                  <a:txBody>
                    <a:bodyPr/>
                    <a:lstStyle/>
                    <a:p>
                      <a:pPr>
                        <a:spcAft>
                          <a:spcPts val="0"/>
                        </a:spcAft>
                      </a:pPr>
                      <a:r>
                        <a:rPr lang="en-US" sz="1200" kern="100" dirty="0">
                          <a:effectLst/>
                        </a:rPr>
                        <a:t> </a:t>
                      </a:r>
                      <a:endParaRPr lang="zh-TW" sz="1200" kern="100" dirty="0">
                        <a:effectLst/>
                        <a:latin typeface="Calibri"/>
                        <a:ea typeface="新細明體"/>
                        <a:cs typeface="Times New Roman"/>
                      </a:endParaRPr>
                    </a:p>
                  </a:txBody>
                  <a:tcPr marL="68580" marR="68580" marT="0" marB="0"/>
                </a:tc>
              </a:tr>
            </a:tbl>
          </a:graphicData>
        </a:graphic>
      </p:graphicFrame>
      <p:sp>
        <p:nvSpPr>
          <p:cNvPr id="4" name="Rectangle 3"/>
          <p:cNvSpPr>
            <a:spLocks noChangeArrowheads="1"/>
          </p:cNvSpPr>
          <p:nvPr/>
        </p:nvSpPr>
        <p:spPr bwMode="auto">
          <a:xfrm>
            <a:off x="5955738" y="3448291"/>
            <a:ext cx="324191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538163" algn="l">
              <a:defRPr kumimoji="1">
                <a:solidFill>
                  <a:schemeClr val="tx1"/>
                </a:solidFill>
                <a:latin typeface="Arial" pitchFamily="34" charset="0"/>
                <a:ea typeface="新細明體" pitchFamily="18" charset="-120"/>
                <a:cs typeface="新細明體" pitchFamily="18" charset="-120"/>
              </a:defRPr>
            </a:lvl1pPr>
            <a:lvl2pPr algn="l">
              <a:defRPr kumimoji="1">
                <a:solidFill>
                  <a:schemeClr val="tx1"/>
                </a:solidFill>
                <a:latin typeface="Arial" pitchFamily="34" charset="0"/>
                <a:ea typeface="新細明體" pitchFamily="18" charset="-120"/>
                <a:cs typeface="新細明體" pitchFamily="18" charset="-120"/>
              </a:defRPr>
            </a:lvl2pPr>
            <a:lvl3pPr algn="l">
              <a:defRPr kumimoji="1">
                <a:solidFill>
                  <a:schemeClr val="tx1"/>
                </a:solidFill>
                <a:latin typeface="Arial" pitchFamily="34" charset="0"/>
                <a:ea typeface="新細明體" pitchFamily="18" charset="-120"/>
                <a:cs typeface="新細明體" pitchFamily="18" charset="-120"/>
              </a:defRPr>
            </a:lvl3pPr>
            <a:lvl4pPr algn="l">
              <a:defRPr kumimoji="1">
                <a:solidFill>
                  <a:schemeClr val="tx1"/>
                </a:solidFill>
                <a:latin typeface="Arial" pitchFamily="34" charset="0"/>
                <a:ea typeface="新細明體" pitchFamily="18" charset="-120"/>
                <a:cs typeface="新細明體" pitchFamily="18" charset="-120"/>
              </a:defRPr>
            </a:lvl4pPr>
            <a:lvl5pPr algn="l">
              <a:defRPr kumimoji="1">
                <a:solidFill>
                  <a:schemeClr val="tx1"/>
                </a:solidFill>
                <a:latin typeface="Arial" pitchFamily="34" charset="0"/>
                <a:ea typeface="新細明體" pitchFamily="18" charset="-120"/>
                <a:cs typeface="新細明體" pitchFamily="18" charset="-120"/>
              </a:defRPr>
            </a:lvl5pPr>
            <a:lvl6pPr fontAlgn="base">
              <a:spcBef>
                <a:spcPct val="0"/>
              </a:spcBef>
              <a:spcAft>
                <a:spcPct val="0"/>
              </a:spcAft>
              <a:defRPr kumimoji="1">
                <a:solidFill>
                  <a:schemeClr val="tx1"/>
                </a:solidFill>
                <a:latin typeface="Arial" pitchFamily="34" charset="0"/>
                <a:ea typeface="新細明體" pitchFamily="18" charset="-120"/>
                <a:cs typeface="新細明體" pitchFamily="18" charset="-120"/>
              </a:defRPr>
            </a:lvl6pPr>
            <a:lvl7pPr fontAlgn="base">
              <a:spcBef>
                <a:spcPct val="0"/>
              </a:spcBef>
              <a:spcAft>
                <a:spcPct val="0"/>
              </a:spcAft>
              <a:defRPr kumimoji="1">
                <a:solidFill>
                  <a:schemeClr val="tx1"/>
                </a:solidFill>
                <a:latin typeface="Arial" pitchFamily="34" charset="0"/>
                <a:ea typeface="新細明體" pitchFamily="18" charset="-120"/>
                <a:cs typeface="新細明體" pitchFamily="18" charset="-120"/>
              </a:defRPr>
            </a:lvl7pPr>
            <a:lvl8pPr fontAlgn="base">
              <a:spcBef>
                <a:spcPct val="0"/>
              </a:spcBef>
              <a:spcAft>
                <a:spcPct val="0"/>
              </a:spcAft>
              <a:defRPr kumimoji="1">
                <a:solidFill>
                  <a:schemeClr val="tx1"/>
                </a:solidFill>
                <a:latin typeface="Arial" pitchFamily="34" charset="0"/>
                <a:ea typeface="新細明體" pitchFamily="18" charset="-120"/>
                <a:cs typeface="新細明體" pitchFamily="18" charset="-120"/>
              </a:defRPr>
            </a:lvl8pPr>
            <a:lvl9pPr fontAlgn="base">
              <a:spcBef>
                <a:spcPct val="0"/>
              </a:spcBef>
              <a:spcAft>
                <a:spcPct val="0"/>
              </a:spcAft>
              <a:defRPr kumimoji="1">
                <a:solidFill>
                  <a:schemeClr val="tx1"/>
                </a:solidFill>
                <a:latin typeface="Arial" pitchFamily="34" charset="0"/>
                <a:ea typeface="新細明體" pitchFamily="18" charset="-120"/>
                <a:cs typeface="新細明體" pitchFamily="18" charset="-120"/>
              </a:defRPr>
            </a:lvl9pPr>
          </a:lstStyle>
          <a:p>
            <a:pPr marL="0" marR="0" lvl="0" indent="538163" algn="l" defTabSz="914400" rtl="0" eaLnBrk="1" fontAlgn="base" latinLnBrk="0" hangingPunct="1">
              <a:lnSpc>
                <a:spcPct val="100000"/>
              </a:lnSpc>
              <a:spcBef>
                <a:spcPct val="0"/>
              </a:spcBef>
              <a:spcAft>
                <a:spcPct val="0"/>
              </a:spcAft>
              <a:buClrTx/>
              <a:buSzTx/>
              <a:buFontTx/>
              <a:buNone/>
              <a:tabLst/>
            </a:pPr>
            <a:r>
              <a:rPr kumimoji="1" lang="zh-TW" altLang="zh-TW" sz="14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特性：</a:t>
            </a:r>
            <a:r>
              <a:rPr kumimoji="1" lang="en-US" altLang="zh-TW" sz="14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1.</a:t>
            </a:r>
            <a:r>
              <a:rPr kumimoji="1" lang="zh-TW" altLang="en-US" sz="14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適用於側向輸送作業</a:t>
            </a:r>
            <a:endParaRPr kumimoji="1" lang="zh-TW" altLang="en-US" sz="600" b="0" i="0" u="none" strike="noStrike" cap="none" normalizeH="0" baseline="0" dirty="0" smtClean="0">
              <a:ln>
                <a:noFill/>
              </a:ln>
              <a:solidFill>
                <a:schemeClr val="tx1"/>
              </a:solidFill>
              <a:effectLst/>
              <a:latin typeface="Arial" pitchFamily="34" charset="0"/>
              <a:ea typeface="新細明體" pitchFamily="18" charset="-120"/>
              <a:cs typeface="新細明體" pitchFamily="18" charset="-120"/>
            </a:endParaRPr>
          </a:p>
          <a:p>
            <a:pPr marL="0" marR="0" lvl="0" indent="538163" algn="l" defTabSz="914400" rtl="0" eaLnBrk="0" fontAlgn="base" latinLnBrk="0" hangingPunct="0">
              <a:lnSpc>
                <a:spcPct val="100000"/>
              </a:lnSpc>
              <a:spcBef>
                <a:spcPct val="0"/>
              </a:spcBef>
              <a:spcAft>
                <a:spcPct val="0"/>
              </a:spcAft>
              <a:buClrTx/>
              <a:buSzTx/>
              <a:buFontTx/>
              <a:buNone/>
              <a:tabLst/>
            </a:pPr>
            <a:r>
              <a:rPr kumimoji="1" lang="en-US" altLang="zh-TW" sz="14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      2.</a:t>
            </a:r>
            <a:r>
              <a:rPr kumimoji="1" lang="zh-TW" altLang="en-US" sz="14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配合堆高機作業出入庫</a:t>
            </a:r>
            <a:endParaRPr kumimoji="1" lang="zh-TW" altLang="en-US" sz="600" b="0" i="0" u="none" strike="noStrike" cap="none" normalizeH="0" baseline="0" dirty="0" smtClean="0">
              <a:ln>
                <a:noFill/>
              </a:ln>
              <a:solidFill>
                <a:schemeClr val="tx1"/>
              </a:solidFill>
              <a:effectLst/>
              <a:latin typeface="Arial" pitchFamily="34" charset="0"/>
              <a:ea typeface="新細明體" pitchFamily="18" charset="-120"/>
              <a:cs typeface="新細明體" pitchFamily="18" charset="-120"/>
            </a:endParaRPr>
          </a:p>
          <a:p>
            <a:pPr marL="0" marR="0" lvl="0" indent="538163" algn="l" defTabSz="914400" rtl="0" eaLnBrk="0" fontAlgn="base" latinLnBrk="0" hangingPunct="0">
              <a:lnSpc>
                <a:spcPct val="100000"/>
              </a:lnSpc>
              <a:spcBef>
                <a:spcPct val="0"/>
              </a:spcBef>
              <a:spcAft>
                <a:spcPct val="0"/>
              </a:spcAft>
              <a:buClrTx/>
              <a:buSzTx/>
              <a:buFontTx/>
              <a:buNone/>
              <a:tabLst/>
            </a:pPr>
            <a:r>
              <a:rPr kumimoji="1" lang="en-US" altLang="zh-TW" sz="14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      3.</a:t>
            </a:r>
            <a:r>
              <a:rPr kumimoji="1" lang="zh-TW" altLang="en-US" sz="14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輸送行程較短</a:t>
            </a:r>
            <a:endParaRPr kumimoji="1" lang="zh-TW" altLang="en-US" sz="1800" b="0" i="0" u="none" strike="noStrike" cap="none" normalizeH="0" baseline="0" dirty="0" smtClean="0">
              <a:ln>
                <a:noFill/>
              </a:ln>
              <a:solidFill>
                <a:schemeClr val="tx1"/>
              </a:solidFill>
              <a:effectLst/>
              <a:latin typeface="Arial" pitchFamily="34" charset="0"/>
              <a:ea typeface="新細明體" pitchFamily="18" charset="-120"/>
              <a:cs typeface="新細明體" pitchFamily="18" charset="-120"/>
            </a:endParaRPr>
          </a:p>
        </p:txBody>
      </p:sp>
    </p:spTree>
    <p:extLst>
      <p:ext uri="{BB962C8B-B14F-4D97-AF65-F5344CB8AC3E}">
        <p14:creationId xmlns:p14="http://schemas.microsoft.com/office/powerpoint/2010/main" val="6274048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extLst>
          </p:cNvPr>
          <p:cNvSpPr/>
          <p:nvPr/>
        </p:nvSpPr>
        <p:spPr>
          <a:xfrm>
            <a:off x="268941" y="1772816"/>
            <a:ext cx="8785412" cy="1512168"/>
          </a:xfrm>
          <a:prstGeom prst="roundRect">
            <a:avLst/>
          </a:prstGeom>
          <a:solidFill>
            <a:srgbClr val="00CC00"/>
          </a:solidFill>
          <a:ln>
            <a:solidFill>
              <a:srgbClr val="00B0F0"/>
            </a:solidFill>
          </a:ln>
          <a:effectLst>
            <a:reflection blurRad="6350" stA="50000" endA="295" endPos="92000" dist="1016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sz="4000" b="1" dirty="0">
                <a:latin typeface="標楷體" pitchFamily="65" charset="-120"/>
                <a:ea typeface="標楷體" pitchFamily="65" charset="-120"/>
              </a:rPr>
              <a:t>一</a:t>
            </a:r>
            <a:r>
              <a:rPr lang="zh-TW" altLang="en-US" sz="4000" b="1" dirty="0" smtClean="0">
                <a:latin typeface="標楷體" pitchFamily="65" charset="-120"/>
                <a:ea typeface="標楷體" pitchFamily="65" charset="-120"/>
              </a:rPr>
              <a:t>、規劃</a:t>
            </a:r>
            <a:r>
              <a:rPr lang="zh-TW" altLang="en-US" sz="4000" b="1" dirty="0">
                <a:latin typeface="標楷體" pitchFamily="65" charset="-120"/>
                <a:ea typeface="標楷體" pitchFamily="65" charset="-120"/>
              </a:rPr>
              <a:t>設置條件</a:t>
            </a:r>
            <a:r>
              <a:rPr lang="en-US" altLang="zh-TW" sz="4000" b="1" dirty="0">
                <a:latin typeface="標楷體" pitchFamily="65" charset="-120"/>
                <a:ea typeface="標楷體" pitchFamily="65" charset="-120"/>
              </a:rPr>
              <a:t>&amp;</a:t>
            </a:r>
            <a:r>
              <a:rPr lang="zh-TW" altLang="en-US" sz="4000" b="1" dirty="0">
                <a:latin typeface="標楷體" pitchFamily="65" charset="-120"/>
                <a:ea typeface="標楷體" pitchFamily="65" charset="-120"/>
              </a:rPr>
              <a:t>裝載重量尺寸說明</a:t>
            </a:r>
            <a:endParaRPr lang="zh-TW" altLang="en-US" sz="4000" b="1" dirty="0">
              <a:latin typeface="微軟正黑體" panose="020B0604030504040204" pitchFamily="34" charset="-120"/>
              <a:ea typeface="微軟正黑體" panose="020B0604030504040204" pitchFamily="34" charset="-120"/>
            </a:endParaRPr>
          </a:p>
        </p:txBody>
      </p:sp>
      <p:sp>
        <p:nvSpPr>
          <p:cNvPr id="5124" name="投影片編號版面配置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imes New Roman" pitchFamily="18" charset="0"/>
                <a:ea typeface="新細明體" pitchFamily="18" charset="-120"/>
              </a:defRPr>
            </a:lvl1pPr>
            <a:lvl2pPr marL="742950" indent="-285750" eaLnBrk="0" hangingPunct="0">
              <a:defRPr kumimoji="1" sz="2800">
                <a:solidFill>
                  <a:schemeClr val="tx1"/>
                </a:solidFill>
                <a:latin typeface="Times New Roman" pitchFamily="18" charset="0"/>
                <a:ea typeface="新細明體" pitchFamily="18" charset="-120"/>
              </a:defRPr>
            </a:lvl2pPr>
            <a:lvl3pPr marL="1143000" indent="-228600" eaLnBrk="0" hangingPunct="0">
              <a:defRPr kumimoji="1" sz="2800">
                <a:solidFill>
                  <a:schemeClr val="tx1"/>
                </a:solidFill>
                <a:latin typeface="Times New Roman" pitchFamily="18" charset="0"/>
                <a:ea typeface="新細明體" pitchFamily="18" charset="-120"/>
              </a:defRPr>
            </a:lvl3pPr>
            <a:lvl4pPr marL="1600200" indent="-228600" eaLnBrk="0" hangingPunct="0">
              <a:defRPr kumimoji="1" sz="2800">
                <a:solidFill>
                  <a:schemeClr val="tx1"/>
                </a:solidFill>
                <a:latin typeface="Times New Roman" pitchFamily="18" charset="0"/>
                <a:ea typeface="新細明體" pitchFamily="18" charset="-120"/>
              </a:defRPr>
            </a:lvl4pPr>
            <a:lvl5pPr marL="2057400" indent="-228600" eaLnBrk="0" hangingPunct="0">
              <a:defRPr kumimoji="1" sz="2800">
                <a:solidFill>
                  <a:schemeClr val="tx1"/>
                </a:solidFill>
                <a:latin typeface="Times New Roman" pitchFamily="18" charset="0"/>
                <a:ea typeface="新細明體" pitchFamily="18" charset="-120"/>
              </a:defRPr>
            </a:lvl5pPr>
            <a:lvl6pPr marL="2514600" indent="-228600" eaLnBrk="0" fontAlgn="base" hangingPunct="0">
              <a:spcBef>
                <a:spcPct val="0"/>
              </a:spcBef>
              <a:spcAft>
                <a:spcPct val="0"/>
              </a:spcAft>
              <a:defRPr kumimoji="1" sz="2800">
                <a:solidFill>
                  <a:schemeClr val="tx1"/>
                </a:solidFill>
                <a:latin typeface="Times New Roman" pitchFamily="18" charset="0"/>
                <a:ea typeface="新細明體" pitchFamily="18" charset="-120"/>
              </a:defRPr>
            </a:lvl6pPr>
            <a:lvl7pPr marL="2971800" indent="-228600" eaLnBrk="0" fontAlgn="base" hangingPunct="0">
              <a:spcBef>
                <a:spcPct val="0"/>
              </a:spcBef>
              <a:spcAft>
                <a:spcPct val="0"/>
              </a:spcAft>
              <a:defRPr kumimoji="1" sz="2800">
                <a:solidFill>
                  <a:schemeClr val="tx1"/>
                </a:solidFill>
                <a:latin typeface="Times New Roman" pitchFamily="18" charset="0"/>
                <a:ea typeface="新細明體" pitchFamily="18" charset="-120"/>
              </a:defRPr>
            </a:lvl7pPr>
            <a:lvl8pPr marL="3429000" indent="-228600" eaLnBrk="0" fontAlgn="base" hangingPunct="0">
              <a:spcBef>
                <a:spcPct val="0"/>
              </a:spcBef>
              <a:spcAft>
                <a:spcPct val="0"/>
              </a:spcAft>
              <a:defRPr kumimoji="1" sz="2800">
                <a:solidFill>
                  <a:schemeClr val="tx1"/>
                </a:solidFill>
                <a:latin typeface="Times New Roman" pitchFamily="18" charset="0"/>
                <a:ea typeface="新細明體" pitchFamily="18" charset="-120"/>
              </a:defRPr>
            </a:lvl8pPr>
            <a:lvl9pPr marL="3886200" indent="-228600" eaLnBrk="0" fontAlgn="base" hangingPunct="0">
              <a:spcBef>
                <a:spcPct val="0"/>
              </a:spcBef>
              <a:spcAft>
                <a:spcPct val="0"/>
              </a:spcAft>
              <a:defRPr kumimoji="1" sz="2800">
                <a:solidFill>
                  <a:schemeClr val="tx1"/>
                </a:solidFill>
                <a:latin typeface="Times New Roman" pitchFamily="18" charset="0"/>
                <a:ea typeface="新細明體" pitchFamily="18" charset="-120"/>
              </a:defRPr>
            </a:lvl9pPr>
          </a:lstStyle>
          <a:p>
            <a:pPr eaLnBrk="1" hangingPunct="1"/>
            <a:fld id="{5E1FC86E-5C19-4062-AA1D-5E93E5207AA5}" type="slidenum">
              <a:rPr lang="en-US" altLang="zh-TW" sz="1400" smtClean="0"/>
              <a:pPr eaLnBrk="1" hangingPunct="1"/>
              <a:t>2</a:t>
            </a:fld>
            <a:endParaRPr lang="en-US" altLang="ja-JP" sz="1400" dirty="0" smtClean="0"/>
          </a:p>
        </p:txBody>
      </p:sp>
    </p:spTree>
    <p:extLst>
      <p:ext uri="{BB962C8B-B14F-4D97-AF65-F5344CB8AC3E}">
        <p14:creationId xmlns:p14="http://schemas.microsoft.com/office/powerpoint/2010/main" val="32497627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1"/>
          <p:cNvSpPr>
            <a:spLocks noChangeArrowheads="1"/>
          </p:cNvSpPr>
          <p:nvPr/>
        </p:nvSpPr>
        <p:spPr bwMode="auto">
          <a:xfrm>
            <a:off x="2171700" y="82550"/>
            <a:ext cx="6106452" cy="523220"/>
          </a:xfrm>
          <a:prstGeom prst="rect">
            <a:avLst/>
          </a:prstGeom>
          <a:noFill/>
          <a:ln w="9525" algn="ctr">
            <a:noFill/>
            <a:miter lim="800000"/>
            <a:headEnd/>
            <a:tailEnd/>
          </a:ln>
        </p:spPr>
        <p:txBody>
          <a:bodyPr wrap="square">
            <a:spAutoFit/>
          </a:bodyPr>
          <a:lstStyle/>
          <a:p>
            <a:pPr>
              <a:spcBef>
                <a:spcPct val="50000"/>
              </a:spcBef>
            </a:pPr>
            <a:r>
              <a:rPr lang="en-US" altLang="zh-TW" sz="2800" b="1" dirty="0" smtClean="0">
                <a:solidFill>
                  <a:srgbClr val="0000FF"/>
                </a:solidFill>
                <a:latin typeface="標楷體" pitchFamily="65" charset="-120"/>
              </a:rPr>
              <a:t>1FL</a:t>
            </a:r>
            <a:r>
              <a:rPr lang="zh-TW" altLang="en-US" sz="2800" b="1" dirty="0" smtClean="0">
                <a:solidFill>
                  <a:srgbClr val="0000FF"/>
                </a:solidFill>
                <a:latin typeface="標楷體" pitchFamily="65" charset="-120"/>
              </a:rPr>
              <a:t>鏈條輸送機</a:t>
            </a:r>
            <a:r>
              <a:rPr lang="en-US" altLang="zh-TW" sz="2800" b="1" dirty="0" smtClean="0">
                <a:solidFill>
                  <a:srgbClr val="0000FF"/>
                </a:solidFill>
                <a:latin typeface="標楷體" pitchFamily="65" charset="-120"/>
              </a:rPr>
              <a:t>+</a:t>
            </a:r>
            <a:r>
              <a:rPr lang="zh-TW" altLang="en-US" sz="2800" b="1" dirty="0" smtClean="0">
                <a:solidFill>
                  <a:srgbClr val="0000FF"/>
                </a:solidFill>
                <a:latin typeface="標楷體" pitchFamily="65" charset="-120"/>
              </a:rPr>
              <a:t>升降移載</a:t>
            </a:r>
            <a:endParaRPr lang="en-US" altLang="zh-TW" sz="2800" b="1" dirty="0">
              <a:solidFill>
                <a:srgbClr val="0000FF"/>
              </a:solidFill>
              <a:latin typeface="標楷體" pitchFamily="65" charset="-120"/>
            </a:endParaRPr>
          </a:p>
        </p:txBody>
      </p:sp>
      <p:pic>
        <p:nvPicPr>
          <p:cNvPr id="152579" name="Picture 3" descr="Z:\C公用區\BOE B8照影片\IMAG0084.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10233" y="2064467"/>
            <a:ext cx="5645505" cy="317771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p:cNvSpPr>
            <a:spLocks noChangeArrowheads="1"/>
          </p:cNvSpPr>
          <p:nvPr/>
        </p:nvSpPr>
        <p:spPr bwMode="auto">
          <a:xfrm>
            <a:off x="4973638" y="6001385"/>
            <a:ext cx="37290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alibri" pitchFamily="34" charset="0"/>
                <a:ea typeface="新細明體" charset="-120"/>
              </a:defRPr>
            </a:lvl1pPr>
            <a:lvl2pPr marL="742950" indent="-285750" eaLnBrk="0" hangingPunct="0">
              <a:defRPr kumimoji="1">
                <a:solidFill>
                  <a:schemeClr val="tx1"/>
                </a:solidFill>
                <a:latin typeface="Calibri" pitchFamily="34" charset="0"/>
                <a:ea typeface="新細明體" charset="-120"/>
              </a:defRPr>
            </a:lvl2pPr>
            <a:lvl3pPr marL="1143000" indent="-228600" eaLnBrk="0" hangingPunct="0">
              <a:defRPr kumimoji="1">
                <a:solidFill>
                  <a:schemeClr val="tx1"/>
                </a:solidFill>
                <a:latin typeface="Calibri" pitchFamily="34" charset="0"/>
                <a:ea typeface="新細明體" charset="-120"/>
              </a:defRPr>
            </a:lvl3pPr>
            <a:lvl4pPr marL="1600200" indent="-228600" eaLnBrk="0" hangingPunct="0">
              <a:defRPr kumimoji="1">
                <a:solidFill>
                  <a:schemeClr val="tx1"/>
                </a:solidFill>
                <a:latin typeface="Calibri" pitchFamily="34" charset="0"/>
                <a:ea typeface="新細明體" charset="-120"/>
              </a:defRPr>
            </a:lvl4pPr>
            <a:lvl5pPr marL="2057400" indent="-228600" eaLnBrk="0" hangingPunct="0">
              <a:defRPr kumimoji="1">
                <a:solidFill>
                  <a:schemeClr val="tx1"/>
                </a:solidFill>
                <a:latin typeface="Calibri" pitchFamily="34" charset="0"/>
                <a:ea typeface="新細明體" charset="-120"/>
              </a:defRPr>
            </a:lvl5pPr>
            <a:lvl6pPr marL="2514600" indent="-228600" eaLnBrk="0" fontAlgn="base" hangingPunct="0">
              <a:spcBef>
                <a:spcPct val="0"/>
              </a:spcBef>
              <a:spcAft>
                <a:spcPct val="0"/>
              </a:spcAft>
              <a:defRPr kumimoji="1">
                <a:solidFill>
                  <a:schemeClr val="tx1"/>
                </a:solidFill>
                <a:latin typeface="Calibri" pitchFamily="34" charset="0"/>
                <a:ea typeface="新細明體" charset="-120"/>
              </a:defRPr>
            </a:lvl6pPr>
            <a:lvl7pPr marL="2971800" indent="-228600" eaLnBrk="0" fontAlgn="base" hangingPunct="0">
              <a:spcBef>
                <a:spcPct val="0"/>
              </a:spcBef>
              <a:spcAft>
                <a:spcPct val="0"/>
              </a:spcAft>
              <a:defRPr kumimoji="1">
                <a:solidFill>
                  <a:schemeClr val="tx1"/>
                </a:solidFill>
                <a:latin typeface="Calibri" pitchFamily="34" charset="0"/>
                <a:ea typeface="新細明體" charset="-120"/>
              </a:defRPr>
            </a:lvl7pPr>
            <a:lvl8pPr marL="3429000" indent="-228600" eaLnBrk="0" fontAlgn="base" hangingPunct="0">
              <a:spcBef>
                <a:spcPct val="0"/>
              </a:spcBef>
              <a:spcAft>
                <a:spcPct val="0"/>
              </a:spcAft>
              <a:defRPr kumimoji="1">
                <a:solidFill>
                  <a:schemeClr val="tx1"/>
                </a:solidFill>
                <a:latin typeface="Calibri" pitchFamily="34" charset="0"/>
                <a:ea typeface="新細明體" charset="-120"/>
              </a:defRPr>
            </a:lvl8pPr>
            <a:lvl9pPr marL="3886200" indent="-228600" eaLnBrk="0" fontAlgn="base" hangingPunct="0">
              <a:spcBef>
                <a:spcPct val="0"/>
              </a:spcBef>
              <a:spcAft>
                <a:spcPct val="0"/>
              </a:spcAft>
              <a:defRPr kumimoji="1">
                <a:solidFill>
                  <a:schemeClr val="tx1"/>
                </a:solidFill>
                <a:latin typeface="Calibri" pitchFamily="34" charset="0"/>
                <a:ea typeface="新細明體" charset="-120"/>
              </a:defRPr>
            </a:lvl9pPr>
          </a:lstStyle>
          <a:p>
            <a:pPr eaLnBrk="1" hangingPunct="1"/>
            <a:r>
              <a:rPr lang="en-US" altLang="zh-TW" sz="1400" dirty="0">
                <a:solidFill>
                  <a:srgbClr val="FF0000"/>
                </a:solidFill>
                <a:ea typeface="標楷體" pitchFamily="65" charset="-120"/>
              </a:rPr>
              <a:t>PS.</a:t>
            </a:r>
            <a:r>
              <a:rPr lang="zh-TW" altLang="en-US" sz="1400" dirty="0">
                <a:solidFill>
                  <a:srgbClr val="FF0000"/>
                </a:solidFill>
                <a:ea typeface="標楷體" pitchFamily="65" charset="-120"/>
              </a:rPr>
              <a:t>本規劃規格僅供評估參考</a:t>
            </a:r>
            <a:r>
              <a:rPr lang="en-US" altLang="zh-TW" sz="1400" dirty="0">
                <a:solidFill>
                  <a:srgbClr val="FF0000"/>
                </a:solidFill>
                <a:ea typeface="標楷體" pitchFamily="65" charset="-120"/>
              </a:rPr>
              <a:t>,</a:t>
            </a:r>
            <a:r>
              <a:rPr lang="zh-TW" altLang="en-US" sz="1400" dirty="0">
                <a:solidFill>
                  <a:srgbClr val="FF0000"/>
                </a:solidFill>
                <a:ea typeface="標楷體" pitchFamily="65" charset="-120"/>
              </a:rPr>
              <a:t>以實際設計為準</a:t>
            </a:r>
            <a:r>
              <a:rPr lang="en-US" altLang="zh-TW" sz="1400" dirty="0">
                <a:solidFill>
                  <a:srgbClr val="FF0000"/>
                </a:solidFill>
                <a:ea typeface="標楷體" pitchFamily="65" charset="-120"/>
              </a:rPr>
              <a:t>!</a:t>
            </a:r>
            <a:endParaRPr lang="zh-TW" altLang="en-US" sz="1400" dirty="0">
              <a:solidFill>
                <a:srgbClr val="FF0000"/>
              </a:solidFill>
              <a:ea typeface="標楷體" pitchFamily="65" charset="-120"/>
            </a:endParaRPr>
          </a:p>
        </p:txBody>
      </p:sp>
      <p:sp>
        <p:nvSpPr>
          <p:cNvPr id="10" name="投影片編號版面配置區 2"/>
          <p:cNvSpPr txBox="1">
            <a:spLocks/>
          </p:cNvSpPr>
          <p:nvPr/>
        </p:nvSpPr>
        <p:spPr>
          <a:xfrm>
            <a:off x="7289800" y="6438900"/>
            <a:ext cx="762000" cy="419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ja-JP"/>
            </a:defPPr>
            <a:lvl1pPr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1pPr>
            <a:lvl2pPr marL="742950" indent="-285750"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2pPr>
            <a:lvl3pPr marL="1143000" indent="-228600"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3pPr>
            <a:lvl4pPr marL="1600200" indent="-228600"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4pPr>
            <a:lvl5pPr marL="2057400" indent="-228600"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5pPr>
            <a:lvl6pPr marL="2514600" indent="-228600" algn="ctr" defTabSz="914400" rtl="0" eaLnBrk="0" fontAlgn="base" latinLnBrk="0" hangingPunct="0">
              <a:spcBef>
                <a:spcPct val="0"/>
              </a:spcBef>
              <a:spcAft>
                <a:spcPct val="0"/>
              </a:spcAft>
              <a:defRPr kumimoji="1" sz="1400" kern="1200">
                <a:solidFill>
                  <a:schemeClr val="tx1"/>
                </a:solidFill>
                <a:latin typeface="Times New Roman" pitchFamily="18" charset="0"/>
                <a:ea typeface="標楷體" pitchFamily="65" charset="-120"/>
                <a:cs typeface="+mn-cs"/>
              </a:defRPr>
            </a:lvl6pPr>
            <a:lvl7pPr marL="2971800" indent="-228600" algn="ctr" defTabSz="914400" rtl="0" eaLnBrk="0" fontAlgn="base" latinLnBrk="0" hangingPunct="0">
              <a:spcBef>
                <a:spcPct val="0"/>
              </a:spcBef>
              <a:spcAft>
                <a:spcPct val="0"/>
              </a:spcAft>
              <a:defRPr kumimoji="1" sz="1400" kern="1200">
                <a:solidFill>
                  <a:schemeClr val="tx1"/>
                </a:solidFill>
                <a:latin typeface="Times New Roman" pitchFamily="18" charset="0"/>
                <a:ea typeface="標楷體" pitchFamily="65" charset="-120"/>
                <a:cs typeface="+mn-cs"/>
              </a:defRPr>
            </a:lvl7pPr>
            <a:lvl8pPr marL="3429000" indent="-228600" algn="ctr" defTabSz="914400" rtl="0" eaLnBrk="0" fontAlgn="base" latinLnBrk="0" hangingPunct="0">
              <a:spcBef>
                <a:spcPct val="0"/>
              </a:spcBef>
              <a:spcAft>
                <a:spcPct val="0"/>
              </a:spcAft>
              <a:defRPr kumimoji="1" sz="1400" kern="1200">
                <a:solidFill>
                  <a:schemeClr val="tx1"/>
                </a:solidFill>
                <a:latin typeface="Times New Roman" pitchFamily="18" charset="0"/>
                <a:ea typeface="標楷體" pitchFamily="65" charset="-120"/>
                <a:cs typeface="+mn-cs"/>
              </a:defRPr>
            </a:lvl8pPr>
            <a:lvl9pPr marL="3886200" indent="-228600" algn="ctr" defTabSz="914400" rtl="0" eaLnBrk="0" fontAlgn="base" latinLnBrk="0" hangingPunct="0">
              <a:spcBef>
                <a:spcPct val="0"/>
              </a:spcBef>
              <a:spcAft>
                <a:spcPct val="0"/>
              </a:spcAft>
              <a:defRPr kumimoji="1" sz="1400" kern="1200">
                <a:solidFill>
                  <a:schemeClr val="tx1"/>
                </a:solidFill>
                <a:latin typeface="Times New Roman" pitchFamily="18" charset="0"/>
                <a:ea typeface="標楷體" pitchFamily="65" charset="-120"/>
                <a:cs typeface="+mn-cs"/>
              </a:defRPr>
            </a:lvl9pPr>
          </a:lstStyle>
          <a:p>
            <a:pPr eaLnBrk="1" hangingPunct="1"/>
            <a:fld id="{2A994AC3-905F-40DE-A8F7-7005AB0D6924}" type="slidenum">
              <a:rPr lang="en-US" altLang="zh-TW" smtClean="0">
                <a:solidFill>
                  <a:schemeClr val="accent1"/>
                </a:solidFill>
                <a:latin typeface="標楷體" pitchFamily="65" charset="-120"/>
              </a:rPr>
              <a:pPr eaLnBrk="1" hangingPunct="1"/>
              <a:t>20</a:t>
            </a:fld>
            <a:endParaRPr lang="en-US" altLang="ja-JP" dirty="0" smtClean="0">
              <a:solidFill>
                <a:schemeClr val="accent1"/>
              </a:solidFill>
              <a:latin typeface="標楷體" pitchFamily="65" charset="-120"/>
            </a:endParaRPr>
          </a:p>
        </p:txBody>
      </p:sp>
      <p:graphicFrame>
        <p:nvGraphicFramePr>
          <p:cNvPr id="5" name="表格 4"/>
          <p:cNvGraphicFramePr>
            <a:graphicFrameLocks noGrp="1"/>
          </p:cNvGraphicFramePr>
          <p:nvPr>
            <p:extLst>
              <p:ext uri="{D42A27DB-BD31-4B8C-83A1-F6EECF244321}">
                <p14:modId xmlns:p14="http://schemas.microsoft.com/office/powerpoint/2010/main" val="3340570825"/>
              </p:ext>
            </p:extLst>
          </p:nvPr>
        </p:nvGraphicFramePr>
        <p:xfrm>
          <a:off x="5319501" y="774445"/>
          <a:ext cx="3674009" cy="2773680"/>
        </p:xfrm>
        <a:graphic>
          <a:graphicData uri="http://schemas.openxmlformats.org/drawingml/2006/table">
            <a:tbl>
              <a:tblPr firstRow="1" firstCol="1" bandRow="1">
                <a:tableStyleId>{5C22544A-7EE6-4342-B048-85BDC9FD1C3A}</a:tableStyleId>
              </a:tblPr>
              <a:tblGrid>
                <a:gridCol w="906533"/>
                <a:gridCol w="2192941"/>
                <a:gridCol w="574535"/>
              </a:tblGrid>
              <a:tr h="0">
                <a:tc gridSpan="3">
                  <a:txBody>
                    <a:bodyPr/>
                    <a:lstStyle/>
                    <a:p>
                      <a:pPr algn="ctr">
                        <a:spcAft>
                          <a:spcPts val="0"/>
                        </a:spcAft>
                      </a:pPr>
                      <a:r>
                        <a:rPr lang="zh-TW" sz="1400" kern="100" dirty="0">
                          <a:effectLst/>
                        </a:rPr>
                        <a:t>鏈條輸送機</a:t>
                      </a:r>
                      <a:r>
                        <a:rPr lang="en-US" sz="1400" kern="100" dirty="0">
                          <a:effectLst/>
                        </a:rPr>
                        <a:t>+</a:t>
                      </a:r>
                      <a:r>
                        <a:rPr lang="zh-TW" sz="1400" kern="100" dirty="0">
                          <a:effectLst/>
                        </a:rPr>
                        <a:t>升降移載機構 規</a:t>
                      </a:r>
                      <a:r>
                        <a:rPr lang="en-US" sz="1400" kern="100" dirty="0">
                          <a:effectLst/>
                        </a:rPr>
                        <a:t>  </a:t>
                      </a:r>
                      <a:r>
                        <a:rPr lang="zh-TW" sz="1400" kern="100" dirty="0">
                          <a:effectLst/>
                        </a:rPr>
                        <a:t>格</a:t>
                      </a:r>
                      <a:endParaRPr lang="zh-TW" sz="1200" kern="100" dirty="0">
                        <a:effectLst/>
                        <a:latin typeface="Calibri"/>
                        <a:ea typeface="新細明體"/>
                        <a:cs typeface="Times New Roman"/>
                      </a:endParaRPr>
                    </a:p>
                  </a:txBody>
                  <a:tcPr marL="68580" marR="68580" marT="0" marB="0"/>
                </a:tc>
                <a:tc hMerge="1">
                  <a:txBody>
                    <a:bodyPr/>
                    <a:lstStyle/>
                    <a:p>
                      <a:endParaRPr lang="zh-TW" altLang="en-US"/>
                    </a:p>
                  </a:txBody>
                  <a:tcPr/>
                </a:tc>
                <a:tc hMerge="1">
                  <a:txBody>
                    <a:bodyPr/>
                    <a:lstStyle/>
                    <a:p>
                      <a:endParaRPr lang="zh-TW" altLang="en-US"/>
                    </a:p>
                  </a:txBody>
                  <a:tcPr/>
                </a:tc>
              </a:tr>
              <a:tr h="0">
                <a:tc>
                  <a:txBody>
                    <a:bodyPr/>
                    <a:lstStyle/>
                    <a:p>
                      <a:pPr>
                        <a:spcAft>
                          <a:spcPts val="0"/>
                        </a:spcAft>
                      </a:pPr>
                      <a:r>
                        <a:rPr lang="zh-TW" sz="1400" kern="100">
                          <a:effectLst/>
                        </a:rPr>
                        <a:t>負荷尺寸</a:t>
                      </a:r>
                      <a:endParaRPr lang="zh-TW" sz="1200" kern="100">
                        <a:effectLst/>
                        <a:latin typeface="Calibri"/>
                        <a:ea typeface="新細明體"/>
                        <a:cs typeface="Times New Roman"/>
                      </a:endParaRPr>
                    </a:p>
                  </a:txBody>
                  <a:tcPr marL="68580" marR="68580" marT="0" marB="0"/>
                </a:tc>
                <a:tc>
                  <a:txBody>
                    <a:bodyPr/>
                    <a:lstStyle/>
                    <a:p>
                      <a:pPr>
                        <a:spcAft>
                          <a:spcPts val="0"/>
                        </a:spcAft>
                        <a:tabLst>
                          <a:tab pos="1831340" algn="l"/>
                        </a:tabLst>
                      </a:pPr>
                      <a:r>
                        <a:rPr lang="en-US" sz="1400" kern="100">
                          <a:effectLst/>
                        </a:rPr>
                        <a:t>1100(L)*1300(W)*1420(H)</a:t>
                      </a:r>
                      <a:endParaRPr lang="zh-TW" sz="1200" kern="100">
                        <a:effectLst/>
                        <a:latin typeface="Calibri"/>
                        <a:ea typeface="新細明體"/>
                        <a:cs typeface="Times New Roman"/>
                      </a:endParaRPr>
                    </a:p>
                  </a:txBody>
                  <a:tcPr marL="68580" marR="68580" marT="0" marB="0"/>
                </a:tc>
                <a:tc>
                  <a:txBody>
                    <a:bodyPr/>
                    <a:lstStyle/>
                    <a:p>
                      <a:pPr>
                        <a:spcAft>
                          <a:spcPts val="0"/>
                        </a:spcAft>
                        <a:tabLst>
                          <a:tab pos="1831340" algn="l"/>
                        </a:tabLst>
                      </a:pPr>
                      <a:r>
                        <a:rPr lang="en-US" sz="1400" kern="100">
                          <a:effectLst/>
                        </a:rPr>
                        <a:t>(mm)</a:t>
                      </a:r>
                      <a:endParaRPr lang="zh-TW" sz="1200" kern="100">
                        <a:effectLst/>
                        <a:latin typeface="Calibri"/>
                        <a:ea typeface="新細明體"/>
                        <a:cs typeface="Times New Roman"/>
                      </a:endParaRPr>
                    </a:p>
                  </a:txBody>
                  <a:tcPr marL="68580" marR="68580" marT="0" marB="0"/>
                </a:tc>
              </a:tr>
              <a:tr h="0">
                <a:tc>
                  <a:txBody>
                    <a:bodyPr/>
                    <a:lstStyle/>
                    <a:p>
                      <a:pPr>
                        <a:spcAft>
                          <a:spcPts val="0"/>
                        </a:spcAft>
                      </a:pPr>
                      <a:r>
                        <a:rPr lang="zh-TW" sz="1400" kern="100">
                          <a:effectLst/>
                        </a:rPr>
                        <a:t>負荷能力</a:t>
                      </a:r>
                      <a:endParaRPr lang="zh-TW" sz="1200" kern="100">
                        <a:effectLst/>
                        <a:latin typeface="Calibri"/>
                        <a:ea typeface="新細明體"/>
                        <a:cs typeface="Times New Roman"/>
                      </a:endParaRPr>
                    </a:p>
                  </a:txBody>
                  <a:tcPr marL="68580" marR="68580" marT="0" marB="0"/>
                </a:tc>
                <a:tc>
                  <a:txBody>
                    <a:bodyPr/>
                    <a:lstStyle/>
                    <a:p>
                      <a:pPr algn="ctr">
                        <a:spcAft>
                          <a:spcPts val="0"/>
                        </a:spcAft>
                      </a:pPr>
                      <a:r>
                        <a:rPr lang="en-US" sz="1400" kern="100">
                          <a:effectLst/>
                        </a:rPr>
                        <a:t>400(max)</a:t>
                      </a:r>
                      <a:endParaRPr lang="zh-TW" sz="1200" kern="100">
                        <a:effectLst/>
                        <a:latin typeface="Calibri"/>
                        <a:ea typeface="新細明體"/>
                        <a:cs typeface="Times New Roman"/>
                      </a:endParaRPr>
                    </a:p>
                  </a:txBody>
                  <a:tcPr marL="68580" marR="68580" marT="0" marB="0"/>
                </a:tc>
                <a:tc>
                  <a:txBody>
                    <a:bodyPr/>
                    <a:lstStyle/>
                    <a:p>
                      <a:pPr>
                        <a:spcAft>
                          <a:spcPts val="0"/>
                        </a:spcAft>
                      </a:pPr>
                      <a:r>
                        <a:rPr lang="en-US" sz="1400" kern="100">
                          <a:effectLst/>
                        </a:rPr>
                        <a:t>kg</a:t>
                      </a:r>
                      <a:endParaRPr lang="zh-TW" sz="1200" kern="100">
                        <a:effectLst/>
                        <a:latin typeface="Calibri"/>
                        <a:ea typeface="新細明體"/>
                        <a:cs typeface="Times New Roman"/>
                      </a:endParaRPr>
                    </a:p>
                  </a:txBody>
                  <a:tcPr marL="68580" marR="68580" marT="0" marB="0"/>
                </a:tc>
              </a:tr>
              <a:tr h="0">
                <a:tc>
                  <a:txBody>
                    <a:bodyPr/>
                    <a:lstStyle/>
                    <a:p>
                      <a:pPr>
                        <a:spcAft>
                          <a:spcPts val="0"/>
                        </a:spcAft>
                      </a:pPr>
                      <a:r>
                        <a:rPr lang="zh-TW" sz="1400" kern="100">
                          <a:effectLst/>
                        </a:rPr>
                        <a:t>輸送速度</a:t>
                      </a:r>
                      <a:endParaRPr lang="zh-TW" sz="1200" kern="100">
                        <a:effectLst/>
                        <a:latin typeface="Calibri"/>
                        <a:ea typeface="新細明體"/>
                        <a:cs typeface="Times New Roman"/>
                      </a:endParaRPr>
                    </a:p>
                  </a:txBody>
                  <a:tcPr marL="68580" marR="68580" marT="0" marB="0"/>
                </a:tc>
                <a:tc>
                  <a:txBody>
                    <a:bodyPr/>
                    <a:lstStyle/>
                    <a:p>
                      <a:pPr algn="ctr">
                        <a:spcAft>
                          <a:spcPts val="0"/>
                        </a:spcAft>
                      </a:pPr>
                      <a:r>
                        <a:rPr lang="en-US" sz="1400" kern="100">
                          <a:effectLst/>
                        </a:rPr>
                        <a:t>12</a:t>
                      </a:r>
                      <a:endParaRPr lang="zh-TW" sz="1200" kern="100">
                        <a:effectLst/>
                        <a:latin typeface="Calibri"/>
                        <a:ea typeface="新細明體"/>
                        <a:cs typeface="Times New Roman"/>
                      </a:endParaRPr>
                    </a:p>
                  </a:txBody>
                  <a:tcPr marL="68580" marR="68580" marT="0" marB="0"/>
                </a:tc>
                <a:tc>
                  <a:txBody>
                    <a:bodyPr/>
                    <a:lstStyle/>
                    <a:p>
                      <a:pPr>
                        <a:spcAft>
                          <a:spcPts val="0"/>
                        </a:spcAft>
                      </a:pPr>
                      <a:r>
                        <a:rPr lang="en-US" sz="1400" kern="100">
                          <a:effectLst/>
                        </a:rPr>
                        <a:t>m/min</a:t>
                      </a:r>
                      <a:endParaRPr lang="zh-TW" sz="1200" kern="100">
                        <a:effectLst/>
                        <a:latin typeface="Calibri"/>
                        <a:ea typeface="新細明體"/>
                        <a:cs typeface="Times New Roman"/>
                      </a:endParaRPr>
                    </a:p>
                  </a:txBody>
                  <a:tcPr marL="68580" marR="68580" marT="0" marB="0"/>
                </a:tc>
              </a:tr>
              <a:tr h="0">
                <a:tc>
                  <a:txBody>
                    <a:bodyPr/>
                    <a:lstStyle/>
                    <a:p>
                      <a:pPr>
                        <a:spcAft>
                          <a:spcPts val="0"/>
                        </a:spcAft>
                      </a:pPr>
                      <a:r>
                        <a:rPr lang="zh-TW" sz="1400" kern="100">
                          <a:effectLst/>
                        </a:rPr>
                        <a:t>升降速度</a:t>
                      </a:r>
                      <a:endParaRPr lang="zh-TW" sz="1200" kern="100">
                        <a:effectLst/>
                        <a:latin typeface="Calibri"/>
                        <a:ea typeface="新細明體"/>
                        <a:cs typeface="Times New Roman"/>
                      </a:endParaRPr>
                    </a:p>
                  </a:txBody>
                  <a:tcPr marL="68580" marR="68580" marT="0" marB="0"/>
                </a:tc>
                <a:tc>
                  <a:txBody>
                    <a:bodyPr/>
                    <a:lstStyle/>
                    <a:p>
                      <a:pPr algn="ctr">
                        <a:spcAft>
                          <a:spcPts val="0"/>
                        </a:spcAft>
                      </a:pPr>
                      <a:r>
                        <a:rPr lang="en-US" sz="1400" kern="100">
                          <a:effectLst/>
                        </a:rPr>
                        <a:t>3</a:t>
                      </a:r>
                      <a:endParaRPr lang="zh-TW" sz="1200" kern="100">
                        <a:effectLst/>
                        <a:latin typeface="Calibri"/>
                        <a:ea typeface="新細明體"/>
                        <a:cs typeface="Times New Roman"/>
                      </a:endParaRPr>
                    </a:p>
                  </a:txBody>
                  <a:tcPr marL="68580" marR="68580" marT="0" marB="0"/>
                </a:tc>
                <a:tc>
                  <a:txBody>
                    <a:bodyPr/>
                    <a:lstStyle/>
                    <a:p>
                      <a:pPr>
                        <a:spcAft>
                          <a:spcPts val="0"/>
                        </a:spcAft>
                      </a:pPr>
                      <a:r>
                        <a:rPr lang="en-US" sz="1400" kern="100">
                          <a:effectLst/>
                        </a:rPr>
                        <a:t>m/min</a:t>
                      </a:r>
                      <a:endParaRPr lang="zh-TW" sz="1200" kern="100">
                        <a:effectLst/>
                        <a:latin typeface="Calibri"/>
                        <a:ea typeface="新細明體"/>
                        <a:cs typeface="Times New Roman"/>
                      </a:endParaRPr>
                    </a:p>
                  </a:txBody>
                  <a:tcPr marL="68580" marR="68580" marT="0" marB="0"/>
                </a:tc>
              </a:tr>
              <a:tr h="0">
                <a:tc>
                  <a:txBody>
                    <a:bodyPr/>
                    <a:lstStyle/>
                    <a:p>
                      <a:pPr>
                        <a:spcAft>
                          <a:spcPts val="0"/>
                        </a:spcAft>
                      </a:pPr>
                      <a:r>
                        <a:rPr lang="zh-TW" sz="1400" kern="100">
                          <a:effectLst/>
                        </a:rPr>
                        <a:t>輸送方式</a:t>
                      </a:r>
                      <a:endParaRPr lang="zh-TW" sz="1200" kern="100">
                        <a:effectLst/>
                        <a:latin typeface="Calibri"/>
                        <a:ea typeface="新細明體"/>
                        <a:cs typeface="Times New Roman"/>
                      </a:endParaRPr>
                    </a:p>
                  </a:txBody>
                  <a:tcPr marL="68580" marR="68580" marT="0" marB="0"/>
                </a:tc>
                <a:tc>
                  <a:txBody>
                    <a:bodyPr/>
                    <a:lstStyle/>
                    <a:p>
                      <a:pPr algn="ctr">
                        <a:spcAft>
                          <a:spcPts val="0"/>
                        </a:spcAft>
                      </a:pPr>
                      <a:r>
                        <a:rPr lang="zh-TW" sz="1400" kern="100">
                          <a:effectLst/>
                        </a:rPr>
                        <a:t>鏈條</a:t>
                      </a:r>
                      <a:endParaRPr lang="zh-TW" sz="1200" kern="100">
                        <a:effectLst/>
                        <a:latin typeface="Calibri"/>
                        <a:ea typeface="新細明體"/>
                        <a:cs typeface="Times New Roman"/>
                      </a:endParaRPr>
                    </a:p>
                  </a:txBody>
                  <a:tcPr marL="68580" marR="68580" marT="0" marB="0"/>
                </a:tc>
                <a:tc>
                  <a:txBody>
                    <a:bodyPr/>
                    <a:lstStyle/>
                    <a:p>
                      <a:pPr>
                        <a:spcAft>
                          <a:spcPts val="0"/>
                        </a:spcAft>
                      </a:pPr>
                      <a:r>
                        <a:rPr lang="en-US" sz="1400" kern="100">
                          <a:effectLst/>
                        </a:rPr>
                        <a:t> </a:t>
                      </a:r>
                      <a:endParaRPr lang="zh-TW" sz="1200" kern="100">
                        <a:effectLst/>
                        <a:latin typeface="Calibri"/>
                        <a:ea typeface="新細明體"/>
                        <a:cs typeface="Times New Roman"/>
                      </a:endParaRPr>
                    </a:p>
                  </a:txBody>
                  <a:tcPr marL="68580" marR="68580" marT="0" marB="0"/>
                </a:tc>
              </a:tr>
              <a:tr h="0">
                <a:tc rowSpan="2">
                  <a:txBody>
                    <a:bodyPr/>
                    <a:lstStyle/>
                    <a:p>
                      <a:pPr>
                        <a:spcAft>
                          <a:spcPts val="0"/>
                        </a:spcAft>
                      </a:pPr>
                      <a:r>
                        <a:rPr lang="zh-TW" sz="1400" kern="100">
                          <a:effectLst/>
                        </a:rPr>
                        <a:t>升降機構負荷能力</a:t>
                      </a:r>
                      <a:endParaRPr lang="zh-TW" sz="1200" kern="100">
                        <a:effectLst/>
                        <a:latin typeface="Calibri"/>
                        <a:ea typeface="新細明體"/>
                        <a:cs typeface="Times New Roman"/>
                      </a:endParaRPr>
                    </a:p>
                  </a:txBody>
                  <a:tcPr marL="68580" marR="68580" marT="0" marB="0"/>
                </a:tc>
                <a:tc>
                  <a:txBody>
                    <a:bodyPr/>
                    <a:lstStyle/>
                    <a:p>
                      <a:pPr algn="ctr">
                        <a:spcAft>
                          <a:spcPts val="0"/>
                        </a:spcAft>
                      </a:pPr>
                      <a:r>
                        <a:rPr lang="zh-TW" sz="1400" kern="100">
                          <a:effectLst/>
                        </a:rPr>
                        <a:t>昇降機構</a:t>
                      </a:r>
                      <a:r>
                        <a:rPr lang="en-US" sz="1400" kern="100">
                          <a:effectLst/>
                        </a:rPr>
                        <a:t>+</a:t>
                      </a:r>
                      <a:r>
                        <a:rPr lang="zh-TW" sz="1400" kern="100">
                          <a:effectLst/>
                        </a:rPr>
                        <a:t>鏈條式輸送機 </a:t>
                      </a:r>
                      <a:endParaRPr lang="zh-TW" sz="1200" kern="100">
                        <a:effectLst/>
                        <a:latin typeface="Calibri"/>
                        <a:ea typeface="新細明體"/>
                        <a:cs typeface="Times New Roman"/>
                      </a:endParaRPr>
                    </a:p>
                  </a:txBody>
                  <a:tcPr marL="68580" marR="68580" marT="0" marB="0"/>
                </a:tc>
                <a:tc rowSpan="2">
                  <a:txBody>
                    <a:bodyPr/>
                    <a:lstStyle/>
                    <a:p>
                      <a:pPr>
                        <a:spcAft>
                          <a:spcPts val="0"/>
                        </a:spcAft>
                      </a:pPr>
                      <a:r>
                        <a:rPr lang="en-US" sz="1400" kern="100">
                          <a:effectLst/>
                        </a:rPr>
                        <a:t>kg</a:t>
                      </a:r>
                      <a:endParaRPr lang="zh-TW" sz="1200" kern="100">
                        <a:effectLst/>
                        <a:latin typeface="Calibri"/>
                        <a:ea typeface="新細明體"/>
                        <a:cs typeface="Times New Roman"/>
                      </a:endParaRPr>
                    </a:p>
                  </a:txBody>
                  <a:tcPr marL="68580" marR="68580" marT="0" marB="0"/>
                </a:tc>
              </a:tr>
              <a:tr h="0">
                <a:tc vMerge="1">
                  <a:txBody>
                    <a:bodyPr/>
                    <a:lstStyle/>
                    <a:p>
                      <a:endParaRPr lang="zh-TW" altLang="en-US"/>
                    </a:p>
                  </a:txBody>
                  <a:tcPr/>
                </a:tc>
                <a:tc>
                  <a:txBody>
                    <a:bodyPr/>
                    <a:lstStyle/>
                    <a:p>
                      <a:pPr algn="ctr">
                        <a:spcAft>
                          <a:spcPts val="0"/>
                        </a:spcAft>
                      </a:pPr>
                      <a:r>
                        <a:rPr lang="en-US" sz="1400" kern="100">
                          <a:effectLst/>
                        </a:rPr>
                        <a:t>400(max)</a:t>
                      </a:r>
                      <a:endParaRPr lang="zh-TW" sz="1200" kern="100">
                        <a:effectLst/>
                        <a:latin typeface="Calibri"/>
                        <a:ea typeface="新細明體"/>
                        <a:cs typeface="Times New Roman"/>
                      </a:endParaRPr>
                    </a:p>
                  </a:txBody>
                  <a:tcPr marL="68580" marR="68580" marT="0" marB="0"/>
                </a:tc>
                <a:tc vMerge="1">
                  <a:txBody>
                    <a:bodyPr/>
                    <a:lstStyle/>
                    <a:p>
                      <a:endParaRPr lang="zh-TW" altLang="en-US"/>
                    </a:p>
                  </a:txBody>
                  <a:tcPr/>
                </a:tc>
              </a:tr>
              <a:tr h="0">
                <a:tc>
                  <a:txBody>
                    <a:bodyPr/>
                    <a:lstStyle/>
                    <a:p>
                      <a:pPr>
                        <a:spcAft>
                          <a:spcPts val="0"/>
                        </a:spcAft>
                      </a:pPr>
                      <a:r>
                        <a:rPr lang="zh-TW" sz="1400" kern="100">
                          <a:effectLst/>
                        </a:rPr>
                        <a:t>輸送馬力</a:t>
                      </a:r>
                      <a:endParaRPr lang="zh-TW" sz="1200" kern="100">
                        <a:effectLst/>
                        <a:latin typeface="Calibri"/>
                        <a:ea typeface="新細明體"/>
                        <a:cs typeface="Times New Roman"/>
                      </a:endParaRPr>
                    </a:p>
                  </a:txBody>
                  <a:tcPr marL="68580" marR="68580" marT="0" marB="0"/>
                </a:tc>
                <a:tc>
                  <a:txBody>
                    <a:bodyPr/>
                    <a:lstStyle/>
                    <a:p>
                      <a:pPr algn="ctr">
                        <a:spcAft>
                          <a:spcPts val="0"/>
                        </a:spcAft>
                      </a:pPr>
                      <a:r>
                        <a:rPr lang="en-US" sz="1400" kern="100">
                          <a:effectLst/>
                        </a:rPr>
                        <a:t>0.75</a:t>
                      </a:r>
                      <a:endParaRPr lang="zh-TW" sz="1200" kern="100">
                        <a:effectLst/>
                        <a:latin typeface="Calibri"/>
                        <a:ea typeface="新細明體"/>
                        <a:cs typeface="Times New Roman"/>
                      </a:endParaRPr>
                    </a:p>
                  </a:txBody>
                  <a:tcPr marL="68580" marR="68580" marT="0" marB="0"/>
                </a:tc>
                <a:tc>
                  <a:txBody>
                    <a:bodyPr/>
                    <a:lstStyle/>
                    <a:p>
                      <a:pPr>
                        <a:spcAft>
                          <a:spcPts val="0"/>
                        </a:spcAft>
                      </a:pPr>
                      <a:r>
                        <a:rPr lang="en-US" sz="1400" kern="100">
                          <a:effectLst/>
                        </a:rPr>
                        <a:t>kW</a:t>
                      </a:r>
                      <a:endParaRPr lang="zh-TW" sz="1200" kern="100">
                        <a:effectLst/>
                        <a:latin typeface="Calibri"/>
                        <a:ea typeface="新細明體"/>
                        <a:cs typeface="Times New Roman"/>
                      </a:endParaRPr>
                    </a:p>
                  </a:txBody>
                  <a:tcPr marL="68580" marR="68580" marT="0" marB="0"/>
                </a:tc>
              </a:tr>
              <a:tr h="0">
                <a:tc>
                  <a:txBody>
                    <a:bodyPr/>
                    <a:lstStyle/>
                    <a:p>
                      <a:pPr>
                        <a:spcAft>
                          <a:spcPts val="0"/>
                        </a:spcAft>
                      </a:pPr>
                      <a:r>
                        <a:rPr lang="zh-TW" sz="1400" kern="100">
                          <a:effectLst/>
                        </a:rPr>
                        <a:t>升降馬力</a:t>
                      </a:r>
                      <a:endParaRPr lang="zh-TW" sz="1200" kern="100">
                        <a:effectLst/>
                        <a:latin typeface="Calibri"/>
                        <a:ea typeface="新細明體"/>
                        <a:cs typeface="Times New Roman"/>
                      </a:endParaRPr>
                    </a:p>
                  </a:txBody>
                  <a:tcPr marL="68580" marR="68580" marT="0" marB="0"/>
                </a:tc>
                <a:tc>
                  <a:txBody>
                    <a:bodyPr/>
                    <a:lstStyle/>
                    <a:p>
                      <a:pPr algn="ctr">
                        <a:spcAft>
                          <a:spcPts val="0"/>
                        </a:spcAft>
                      </a:pPr>
                      <a:r>
                        <a:rPr lang="en-US" sz="1400" kern="100">
                          <a:effectLst/>
                        </a:rPr>
                        <a:t>0.75</a:t>
                      </a:r>
                      <a:endParaRPr lang="zh-TW" sz="1200" kern="100">
                        <a:effectLst/>
                        <a:latin typeface="Calibri"/>
                        <a:ea typeface="新細明體"/>
                        <a:cs typeface="Times New Roman"/>
                      </a:endParaRPr>
                    </a:p>
                  </a:txBody>
                  <a:tcPr marL="68580" marR="68580" marT="0" marB="0"/>
                </a:tc>
                <a:tc>
                  <a:txBody>
                    <a:bodyPr/>
                    <a:lstStyle/>
                    <a:p>
                      <a:pPr>
                        <a:spcAft>
                          <a:spcPts val="0"/>
                        </a:spcAft>
                      </a:pPr>
                      <a:r>
                        <a:rPr lang="en-US" sz="1400" kern="100">
                          <a:effectLst/>
                        </a:rPr>
                        <a:t>kW</a:t>
                      </a:r>
                      <a:endParaRPr lang="zh-TW" sz="1200" kern="100">
                        <a:effectLst/>
                        <a:latin typeface="Calibri"/>
                        <a:ea typeface="新細明體"/>
                        <a:cs typeface="Times New Roman"/>
                      </a:endParaRPr>
                    </a:p>
                  </a:txBody>
                  <a:tcPr marL="68580" marR="68580" marT="0" marB="0"/>
                </a:tc>
              </a:tr>
              <a:tr h="0">
                <a:tc>
                  <a:txBody>
                    <a:bodyPr/>
                    <a:lstStyle/>
                    <a:p>
                      <a:pPr>
                        <a:spcAft>
                          <a:spcPts val="0"/>
                        </a:spcAft>
                      </a:pPr>
                      <a:r>
                        <a:rPr lang="zh-TW" sz="1400" kern="100">
                          <a:effectLst/>
                        </a:rPr>
                        <a:t>電</a:t>
                      </a:r>
                      <a:r>
                        <a:rPr lang="en-US" sz="1400" kern="100">
                          <a:effectLst/>
                        </a:rPr>
                        <a:t>    </a:t>
                      </a:r>
                      <a:r>
                        <a:rPr lang="zh-TW" sz="1400" kern="100">
                          <a:effectLst/>
                        </a:rPr>
                        <a:t>源</a:t>
                      </a:r>
                      <a:endParaRPr lang="zh-TW" sz="1200" kern="100">
                        <a:effectLst/>
                        <a:latin typeface="Calibri"/>
                        <a:ea typeface="新細明體"/>
                        <a:cs typeface="Times New Roman"/>
                      </a:endParaRPr>
                    </a:p>
                  </a:txBody>
                  <a:tcPr marL="68580" marR="68580" marT="0" marB="0"/>
                </a:tc>
                <a:tc>
                  <a:txBody>
                    <a:bodyPr/>
                    <a:lstStyle/>
                    <a:p>
                      <a:pPr algn="ctr">
                        <a:spcAft>
                          <a:spcPts val="0"/>
                        </a:spcAft>
                      </a:pPr>
                      <a:r>
                        <a:rPr lang="en-US" sz="1400" kern="100" dirty="0">
                          <a:effectLst/>
                        </a:rPr>
                        <a:t>3</a:t>
                      </a:r>
                      <a:r>
                        <a:rPr lang="zh-TW" sz="1400" kern="100" dirty="0">
                          <a:effectLst/>
                        </a:rPr>
                        <a:t>ψ</a:t>
                      </a:r>
                      <a:r>
                        <a:rPr lang="en-US" sz="1400" kern="100" dirty="0">
                          <a:effectLst/>
                        </a:rPr>
                        <a:t> 60Hz 220/380V</a:t>
                      </a:r>
                      <a:endParaRPr lang="zh-TW" sz="1200" kern="100" dirty="0">
                        <a:effectLst/>
                        <a:latin typeface="Calibri"/>
                        <a:ea typeface="新細明體"/>
                        <a:cs typeface="Times New Roman"/>
                      </a:endParaRPr>
                    </a:p>
                  </a:txBody>
                  <a:tcPr marL="68580" marR="68580" marT="0" marB="0"/>
                </a:tc>
                <a:tc>
                  <a:txBody>
                    <a:bodyPr/>
                    <a:lstStyle/>
                    <a:p>
                      <a:pPr>
                        <a:spcAft>
                          <a:spcPts val="0"/>
                        </a:spcAft>
                      </a:pPr>
                      <a:r>
                        <a:rPr lang="en-US" sz="1400" kern="100" dirty="0">
                          <a:effectLst/>
                        </a:rPr>
                        <a:t> </a:t>
                      </a:r>
                      <a:endParaRPr lang="zh-TW" sz="1200" kern="100" dirty="0">
                        <a:effectLst/>
                        <a:latin typeface="Calibri"/>
                        <a:ea typeface="新細明體"/>
                        <a:cs typeface="Times New Roman"/>
                      </a:endParaRPr>
                    </a:p>
                  </a:txBody>
                  <a:tcPr marL="68580" marR="68580" marT="0" marB="0"/>
                </a:tc>
              </a:tr>
            </a:tbl>
          </a:graphicData>
        </a:graphic>
      </p:graphicFrame>
    </p:spTree>
    <p:extLst>
      <p:ext uri="{BB962C8B-B14F-4D97-AF65-F5344CB8AC3E}">
        <p14:creationId xmlns:p14="http://schemas.microsoft.com/office/powerpoint/2010/main" val="39087339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1"/>
          <p:cNvSpPr>
            <a:spLocks noChangeArrowheads="1"/>
          </p:cNvSpPr>
          <p:nvPr/>
        </p:nvSpPr>
        <p:spPr bwMode="auto">
          <a:xfrm>
            <a:off x="2171700" y="82550"/>
            <a:ext cx="5273675" cy="523220"/>
          </a:xfrm>
          <a:prstGeom prst="rect">
            <a:avLst/>
          </a:prstGeom>
          <a:noFill/>
          <a:ln w="9525" algn="ctr">
            <a:noFill/>
            <a:miter lim="800000"/>
            <a:headEnd/>
            <a:tailEnd/>
          </a:ln>
        </p:spPr>
        <p:txBody>
          <a:bodyPr>
            <a:spAutoFit/>
          </a:bodyPr>
          <a:lstStyle/>
          <a:p>
            <a:pPr>
              <a:spcBef>
                <a:spcPct val="50000"/>
              </a:spcBef>
            </a:pPr>
            <a:r>
              <a:rPr lang="zh-TW" altLang="en-US" sz="2800" b="1" dirty="0" smtClean="0">
                <a:solidFill>
                  <a:srgbClr val="0000FF"/>
                </a:solidFill>
                <a:latin typeface="標楷體" pitchFamily="65" charset="-120"/>
              </a:rPr>
              <a:t>出入庫輸送機</a:t>
            </a:r>
            <a:r>
              <a:rPr lang="en-US" altLang="zh-TW" sz="2800" b="1" dirty="0" smtClean="0">
                <a:solidFill>
                  <a:srgbClr val="0000FF"/>
                </a:solidFill>
                <a:latin typeface="標楷體" pitchFamily="65" charset="-120"/>
              </a:rPr>
              <a:t>+</a:t>
            </a:r>
            <a:r>
              <a:rPr lang="zh-TW" altLang="en-US" sz="2800" b="1" dirty="0" smtClean="0">
                <a:solidFill>
                  <a:srgbClr val="0000FF"/>
                </a:solidFill>
                <a:latin typeface="標楷體" pitchFamily="65" charset="-120"/>
              </a:rPr>
              <a:t>拆疊棧機</a:t>
            </a:r>
            <a:endParaRPr lang="en-US" altLang="zh-TW" sz="2800" b="1" dirty="0">
              <a:solidFill>
                <a:srgbClr val="0000FF"/>
              </a:solidFill>
              <a:latin typeface="標楷體" pitchFamily="65" charset="-120"/>
            </a:endParaRPr>
          </a:p>
        </p:txBody>
      </p:sp>
      <p:pic>
        <p:nvPicPr>
          <p:cNvPr id="152579" name="Picture 3" descr="Z:\C公用區\BOE B8照影片\IMAG0084.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10232" y="2598100"/>
            <a:ext cx="5645505" cy="317771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p:cNvSpPr>
            <a:spLocks noChangeArrowheads="1"/>
          </p:cNvSpPr>
          <p:nvPr/>
        </p:nvSpPr>
        <p:spPr bwMode="auto">
          <a:xfrm>
            <a:off x="4973638" y="6001385"/>
            <a:ext cx="37290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alibri" pitchFamily="34" charset="0"/>
                <a:ea typeface="新細明體" charset="-120"/>
              </a:defRPr>
            </a:lvl1pPr>
            <a:lvl2pPr marL="742950" indent="-285750" eaLnBrk="0" hangingPunct="0">
              <a:defRPr kumimoji="1">
                <a:solidFill>
                  <a:schemeClr val="tx1"/>
                </a:solidFill>
                <a:latin typeface="Calibri" pitchFamily="34" charset="0"/>
                <a:ea typeface="新細明體" charset="-120"/>
              </a:defRPr>
            </a:lvl2pPr>
            <a:lvl3pPr marL="1143000" indent="-228600" eaLnBrk="0" hangingPunct="0">
              <a:defRPr kumimoji="1">
                <a:solidFill>
                  <a:schemeClr val="tx1"/>
                </a:solidFill>
                <a:latin typeface="Calibri" pitchFamily="34" charset="0"/>
                <a:ea typeface="新細明體" charset="-120"/>
              </a:defRPr>
            </a:lvl3pPr>
            <a:lvl4pPr marL="1600200" indent="-228600" eaLnBrk="0" hangingPunct="0">
              <a:defRPr kumimoji="1">
                <a:solidFill>
                  <a:schemeClr val="tx1"/>
                </a:solidFill>
                <a:latin typeface="Calibri" pitchFamily="34" charset="0"/>
                <a:ea typeface="新細明體" charset="-120"/>
              </a:defRPr>
            </a:lvl4pPr>
            <a:lvl5pPr marL="2057400" indent="-228600" eaLnBrk="0" hangingPunct="0">
              <a:defRPr kumimoji="1">
                <a:solidFill>
                  <a:schemeClr val="tx1"/>
                </a:solidFill>
                <a:latin typeface="Calibri" pitchFamily="34" charset="0"/>
                <a:ea typeface="新細明體" charset="-120"/>
              </a:defRPr>
            </a:lvl5pPr>
            <a:lvl6pPr marL="2514600" indent="-228600" eaLnBrk="0" fontAlgn="base" hangingPunct="0">
              <a:spcBef>
                <a:spcPct val="0"/>
              </a:spcBef>
              <a:spcAft>
                <a:spcPct val="0"/>
              </a:spcAft>
              <a:defRPr kumimoji="1">
                <a:solidFill>
                  <a:schemeClr val="tx1"/>
                </a:solidFill>
                <a:latin typeface="Calibri" pitchFamily="34" charset="0"/>
                <a:ea typeface="新細明體" charset="-120"/>
              </a:defRPr>
            </a:lvl6pPr>
            <a:lvl7pPr marL="2971800" indent="-228600" eaLnBrk="0" fontAlgn="base" hangingPunct="0">
              <a:spcBef>
                <a:spcPct val="0"/>
              </a:spcBef>
              <a:spcAft>
                <a:spcPct val="0"/>
              </a:spcAft>
              <a:defRPr kumimoji="1">
                <a:solidFill>
                  <a:schemeClr val="tx1"/>
                </a:solidFill>
                <a:latin typeface="Calibri" pitchFamily="34" charset="0"/>
                <a:ea typeface="新細明體" charset="-120"/>
              </a:defRPr>
            </a:lvl7pPr>
            <a:lvl8pPr marL="3429000" indent="-228600" eaLnBrk="0" fontAlgn="base" hangingPunct="0">
              <a:spcBef>
                <a:spcPct val="0"/>
              </a:spcBef>
              <a:spcAft>
                <a:spcPct val="0"/>
              </a:spcAft>
              <a:defRPr kumimoji="1">
                <a:solidFill>
                  <a:schemeClr val="tx1"/>
                </a:solidFill>
                <a:latin typeface="Calibri" pitchFamily="34" charset="0"/>
                <a:ea typeface="新細明體" charset="-120"/>
              </a:defRPr>
            </a:lvl8pPr>
            <a:lvl9pPr marL="3886200" indent="-228600" eaLnBrk="0" fontAlgn="base" hangingPunct="0">
              <a:spcBef>
                <a:spcPct val="0"/>
              </a:spcBef>
              <a:spcAft>
                <a:spcPct val="0"/>
              </a:spcAft>
              <a:defRPr kumimoji="1">
                <a:solidFill>
                  <a:schemeClr val="tx1"/>
                </a:solidFill>
                <a:latin typeface="Calibri" pitchFamily="34" charset="0"/>
                <a:ea typeface="新細明體" charset="-120"/>
              </a:defRPr>
            </a:lvl9pPr>
          </a:lstStyle>
          <a:p>
            <a:pPr eaLnBrk="1" hangingPunct="1"/>
            <a:r>
              <a:rPr lang="en-US" altLang="zh-TW" sz="1400" dirty="0">
                <a:solidFill>
                  <a:srgbClr val="FF0000"/>
                </a:solidFill>
                <a:ea typeface="標楷體" pitchFamily="65" charset="-120"/>
              </a:rPr>
              <a:t>PS.</a:t>
            </a:r>
            <a:r>
              <a:rPr lang="zh-TW" altLang="en-US" sz="1400" dirty="0">
                <a:solidFill>
                  <a:srgbClr val="FF0000"/>
                </a:solidFill>
                <a:ea typeface="標楷體" pitchFamily="65" charset="-120"/>
              </a:rPr>
              <a:t>本規劃規格僅供評估參考</a:t>
            </a:r>
            <a:r>
              <a:rPr lang="en-US" altLang="zh-TW" sz="1400" dirty="0">
                <a:solidFill>
                  <a:srgbClr val="FF0000"/>
                </a:solidFill>
                <a:ea typeface="標楷體" pitchFamily="65" charset="-120"/>
              </a:rPr>
              <a:t>,</a:t>
            </a:r>
            <a:r>
              <a:rPr lang="zh-TW" altLang="en-US" sz="1400" dirty="0">
                <a:solidFill>
                  <a:srgbClr val="FF0000"/>
                </a:solidFill>
                <a:ea typeface="標楷體" pitchFamily="65" charset="-120"/>
              </a:rPr>
              <a:t>以實際設計為準</a:t>
            </a:r>
            <a:r>
              <a:rPr lang="en-US" altLang="zh-TW" sz="1400" dirty="0">
                <a:solidFill>
                  <a:srgbClr val="FF0000"/>
                </a:solidFill>
                <a:ea typeface="標楷體" pitchFamily="65" charset="-120"/>
              </a:rPr>
              <a:t>!</a:t>
            </a:r>
            <a:endParaRPr lang="zh-TW" altLang="en-US" sz="1400" dirty="0">
              <a:solidFill>
                <a:srgbClr val="FF0000"/>
              </a:solidFill>
              <a:ea typeface="標楷體" pitchFamily="65" charset="-120"/>
            </a:endParaRPr>
          </a:p>
        </p:txBody>
      </p:sp>
      <p:sp>
        <p:nvSpPr>
          <p:cNvPr id="10" name="投影片編號版面配置區 2"/>
          <p:cNvSpPr txBox="1">
            <a:spLocks/>
          </p:cNvSpPr>
          <p:nvPr/>
        </p:nvSpPr>
        <p:spPr>
          <a:xfrm>
            <a:off x="7289800" y="6438900"/>
            <a:ext cx="762000" cy="419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ja-JP"/>
            </a:defPPr>
            <a:lvl1pPr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1pPr>
            <a:lvl2pPr marL="742950" indent="-285750"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2pPr>
            <a:lvl3pPr marL="1143000" indent="-228600"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3pPr>
            <a:lvl4pPr marL="1600200" indent="-228600"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4pPr>
            <a:lvl5pPr marL="2057400" indent="-228600"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5pPr>
            <a:lvl6pPr marL="2514600" indent="-228600" algn="ctr" defTabSz="914400" rtl="0" eaLnBrk="0" fontAlgn="base" latinLnBrk="0" hangingPunct="0">
              <a:spcBef>
                <a:spcPct val="0"/>
              </a:spcBef>
              <a:spcAft>
                <a:spcPct val="0"/>
              </a:spcAft>
              <a:defRPr kumimoji="1" sz="1400" kern="1200">
                <a:solidFill>
                  <a:schemeClr val="tx1"/>
                </a:solidFill>
                <a:latin typeface="Times New Roman" pitchFamily="18" charset="0"/>
                <a:ea typeface="標楷體" pitchFamily="65" charset="-120"/>
                <a:cs typeface="+mn-cs"/>
              </a:defRPr>
            </a:lvl6pPr>
            <a:lvl7pPr marL="2971800" indent="-228600" algn="ctr" defTabSz="914400" rtl="0" eaLnBrk="0" fontAlgn="base" latinLnBrk="0" hangingPunct="0">
              <a:spcBef>
                <a:spcPct val="0"/>
              </a:spcBef>
              <a:spcAft>
                <a:spcPct val="0"/>
              </a:spcAft>
              <a:defRPr kumimoji="1" sz="1400" kern="1200">
                <a:solidFill>
                  <a:schemeClr val="tx1"/>
                </a:solidFill>
                <a:latin typeface="Times New Roman" pitchFamily="18" charset="0"/>
                <a:ea typeface="標楷體" pitchFamily="65" charset="-120"/>
                <a:cs typeface="+mn-cs"/>
              </a:defRPr>
            </a:lvl7pPr>
            <a:lvl8pPr marL="3429000" indent="-228600" algn="ctr" defTabSz="914400" rtl="0" eaLnBrk="0" fontAlgn="base" latinLnBrk="0" hangingPunct="0">
              <a:spcBef>
                <a:spcPct val="0"/>
              </a:spcBef>
              <a:spcAft>
                <a:spcPct val="0"/>
              </a:spcAft>
              <a:defRPr kumimoji="1" sz="1400" kern="1200">
                <a:solidFill>
                  <a:schemeClr val="tx1"/>
                </a:solidFill>
                <a:latin typeface="Times New Roman" pitchFamily="18" charset="0"/>
                <a:ea typeface="標楷體" pitchFamily="65" charset="-120"/>
                <a:cs typeface="+mn-cs"/>
              </a:defRPr>
            </a:lvl8pPr>
            <a:lvl9pPr marL="3886200" indent="-228600" algn="ctr" defTabSz="914400" rtl="0" eaLnBrk="0" fontAlgn="base" latinLnBrk="0" hangingPunct="0">
              <a:spcBef>
                <a:spcPct val="0"/>
              </a:spcBef>
              <a:spcAft>
                <a:spcPct val="0"/>
              </a:spcAft>
              <a:defRPr kumimoji="1" sz="1400" kern="1200">
                <a:solidFill>
                  <a:schemeClr val="tx1"/>
                </a:solidFill>
                <a:latin typeface="Times New Roman" pitchFamily="18" charset="0"/>
                <a:ea typeface="標楷體" pitchFamily="65" charset="-120"/>
                <a:cs typeface="+mn-cs"/>
              </a:defRPr>
            </a:lvl9pPr>
          </a:lstStyle>
          <a:p>
            <a:pPr eaLnBrk="1" hangingPunct="1"/>
            <a:fld id="{2A994AC3-905F-40DE-A8F7-7005AB0D6924}" type="slidenum">
              <a:rPr lang="en-US" altLang="zh-TW" smtClean="0">
                <a:solidFill>
                  <a:schemeClr val="accent1"/>
                </a:solidFill>
                <a:latin typeface="標楷體" pitchFamily="65" charset="-120"/>
              </a:rPr>
              <a:pPr eaLnBrk="1" hangingPunct="1"/>
              <a:t>21</a:t>
            </a:fld>
            <a:endParaRPr lang="en-US" altLang="ja-JP" dirty="0" smtClean="0">
              <a:solidFill>
                <a:schemeClr val="accent1"/>
              </a:solidFill>
              <a:latin typeface="標楷體" pitchFamily="65" charset="-120"/>
            </a:endParaRPr>
          </a:p>
        </p:txBody>
      </p:sp>
      <p:sp>
        <p:nvSpPr>
          <p:cNvPr id="4" name="Rectangle 3"/>
          <p:cNvSpPr>
            <a:spLocks noChangeArrowheads="1"/>
          </p:cNvSpPr>
          <p:nvPr/>
        </p:nvSpPr>
        <p:spPr bwMode="auto">
          <a:xfrm>
            <a:off x="5955738" y="3448291"/>
            <a:ext cx="324191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538163" algn="l">
              <a:defRPr kumimoji="1">
                <a:solidFill>
                  <a:schemeClr val="tx1"/>
                </a:solidFill>
                <a:latin typeface="Arial" pitchFamily="34" charset="0"/>
                <a:ea typeface="新細明體" pitchFamily="18" charset="-120"/>
                <a:cs typeface="新細明體" pitchFamily="18" charset="-120"/>
              </a:defRPr>
            </a:lvl1pPr>
            <a:lvl2pPr algn="l">
              <a:defRPr kumimoji="1">
                <a:solidFill>
                  <a:schemeClr val="tx1"/>
                </a:solidFill>
                <a:latin typeface="Arial" pitchFamily="34" charset="0"/>
                <a:ea typeface="新細明體" pitchFamily="18" charset="-120"/>
                <a:cs typeface="新細明體" pitchFamily="18" charset="-120"/>
              </a:defRPr>
            </a:lvl2pPr>
            <a:lvl3pPr algn="l">
              <a:defRPr kumimoji="1">
                <a:solidFill>
                  <a:schemeClr val="tx1"/>
                </a:solidFill>
                <a:latin typeface="Arial" pitchFamily="34" charset="0"/>
                <a:ea typeface="新細明體" pitchFamily="18" charset="-120"/>
                <a:cs typeface="新細明體" pitchFamily="18" charset="-120"/>
              </a:defRPr>
            </a:lvl3pPr>
            <a:lvl4pPr algn="l">
              <a:defRPr kumimoji="1">
                <a:solidFill>
                  <a:schemeClr val="tx1"/>
                </a:solidFill>
                <a:latin typeface="Arial" pitchFamily="34" charset="0"/>
                <a:ea typeface="新細明體" pitchFamily="18" charset="-120"/>
                <a:cs typeface="新細明體" pitchFamily="18" charset="-120"/>
              </a:defRPr>
            </a:lvl4pPr>
            <a:lvl5pPr algn="l">
              <a:defRPr kumimoji="1">
                <a:solidFill>
                  <a:schemeClr val="tx1"/>
                </a:solidFill>
                <a:latin typeface="Arial" pitchFamily="34" charset="0"/>
                <a:ea typeface="新細明體" pitchFamily="18" charset="-120"/>
                <a:cs typeface="新細明體" pitchFamily="18" charset="-120"/>
              </a:defRPr>
            </a:lvl5pPr>
            <a:lvl6pPr fontAlgn="base">
              <a:spcBef>
                <a:spcPct val="0"/>
              </a:spcBef>
              <a:spcAft>
                <a:spcPct val="0"/>
              </a:spcAft>
              <a:defRPr kumimoji="1">
                <a:solidFill>
                  <a:schemeClr val="tx1"/>
                </a:solidFill>
                <a:latin typeface="Arial" pitchFamily="34" charset="0"/>
                <a:ea typeface="新細明體" pitchFamily="18" charset="-120"/>
                <a:cs typeface="新細明體" pitchFamily="18" charset="-120"/>
              </a:defRPr>
            </a:lvl6pPr>
            <a:lvl7pPr fontAlgn="base">
              <a:spcBef>
                <a:spcPct val="0"/>
              </a:spcBef>
              <a:spcAft>
                <a:spcPct val="0"/>
              </a:spcAft>
              <a:defRPr kumimoji="1">
                <a:solidFill>
                  <a:schemeClr val="tx1"/>
                </a:solidFill>
                <a:latin typeface="Arial" pitchFamily="34" charset="0"/>
                <a:ea typeface="新細明體" pitchFamily="18" charset="-120"/>
                <a:cs typeface="新細明體" pitchFamily="18" charset="-120"/>
              </a:defRPr>
            </a:lvl7pPr>
            <a:lvl8pPr fontAlgn="base">
              <a:spcBef>
                <a:spcPct val="0"/>
              </a:spcBef>
              <a:spcAft>
                <a:spcPct val="0"/>
              </a:spcAft>
              <a:defRPr kumimoji="1">
                <a:solidFill>
                  <a:schemeClr val="tx1"/>
                </a:solidFill>
                <a:latin typeface="Arial" pitchFamily="34" charset="0"/>
                <a:ea typeface="新細明體" pitchFamily="18" charset="-120"/>
                <a:cs typeface="新細明體" pitchFamily="18" charset="-120"/>
              </a:defRPr>
            </a:lvl8pPr>
            <a:lvl9pPr fontAlgn="base">
              <a:spcBef>
                <a:spcPct val="0"/>
              </a:spcBef>
              <a:spcAft>
                <a:spcPct val="0"/>
              </a:spcAft>
              <a:defRPr kumimoji="1">
                <a:solidFill>
                  <a:schemeClr val="tx1"/>
                </a:solidFill>
                <a:latin typeface="Arial" pitchFamily="34" charset="0"/>
                <a:ea typeface="新細明體" pitchFamily="18" charset="-120"/>
                <a:cs typeface="新細明體" pitchFamily="18" charset="-120"/>
              </a:defRPr>
            </a:lvl9pPr>
          </a:lstStyle>
          <a:p>
            <a:pPr marL="0" marR="0" lvl="0" indent="538163" algn="l" defTabSz="914400" rtl="0" eaLnBrk="1" fontAlgn="base" latinLnBrk="0" hangingPunct="1">
              <a:lnSpc>
                <a:spcPct val="100000"/>
              </a:lnSpc>
              <a:spcBef>
                <a:spcPct val="0"/>
              </a:spcBef>
              <a:spcAft>
                <a:spcPct val="0"/>
              </a:spcAft>
              <a:buClrTx/>
              <a:buSzTx/>
              <a:buFontTx/>
              <a:buNone/>
              <a:tabLst/>
            </a:pPr>
            <a:r>
              <a:rPr kumimoji="1" lang="zh-TW" altLang="zh-TW" sz="14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特性：</a:t>
            </a:r>
            <a:r>
              <a:rPr kumimoji="1" lang="en-US" altLang="zh-TW" sz="14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1.</a:t>
            </a:r>
            <a:r>
              <a:rPr kumimoji="1" lang="zh-TW" altLang="en-US" sz="14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適用於側向輸送作業</a:t>
            </a:r>
            <a:endParaRPr kumimoji="1" lang="zh-TW" altLang="en-US" sz="600" b="0" i="0" u="none" strike="noStrike" cap="none" normalizeH="0" baseline="0" dirty="0" smtClean="0">
              <a:ln>
                <a:noFill/>
              </a:ln>
              <a:solidFill>
                <a:schemeClr val="tx1"/>
              </a:solidFill>
              <a:effectLst/>
              <a:latin typeface="Arial" pitchFamily="34" charset="0"/>
              <a:ea typeface="新細明體" pitchFamily="18" charset="-120"/>
              <a:cs typeface="新細明體" pitchFamily="18" charset="-120"/>
            </a:endParaRPr>
          </a:p>
          <a:p>
            <a:pPr marL="0" marR="0" lvl="0" indent="538163" algn="l" defTabSz="914400" rtl="0" eaLnBrk="0" fontAlgn="base" latinLnBrk="0" hangingPunct="0">
              <a:lnSpc>
                <a:spcPct val="100000"/>
              </a:lnSpc>
              <a:spcBef>
                <a:spcPct val="0"/>
              </a:spcBef>
              <a:spcAft>
                <a:spcPct val="0"/>
              </a:spcAft>
              <a:buClrTx/>
              <a:buSzTx/>
              <a:buFontTx/>
              <a:buNone/>
              <a:tabLst/>
            </a:pPr>
            <a:r>
              <a:rPr kumimoji="1" lang="en-US" altLang="zh-TW" sz="14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      2.</a:t>
            </a:r>
            <a:r>
              <a:rPr kumimoji="1" lang="zh-TW" altLang="en-US" sz="14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配合堆高機作業出入庫</a:t>
            </a:r>
            <a:endParaRPr kumimoji="1" lang="zh-TW" altLang="en-US" sz="600" b="0" i="0" u="none" strike="noStrike" cap="none" normalizeH="0" baseline="0" dirty="0" smtClean="0">
              <a:ln>
                <a:noFill/>
              </a:ln>
              <a:solidFill>
                <a:schemeClr val="tx1"/>
              </a:solidFill>
              <a:effectLst/>
              <a:latin typeface="Arial" pitchFamily="34" charset="0"/>
              <a:ea typeface="新細明體" pitchFamily="18" charset="-120"/>
              <a:cs typeface="新細明體" pitchFamily="18" charset="-120"/>
            </a:endParaRPr>
          </a:p>
          <a:p>
            <a:pPr marL="0" marR="0" lvl="0" indent="538163" algn="l" defTabSz="914400" rtl="0" eaLnBrk="0" fontAlgn="base" latinLnBrk="0" hangingPunct="0">
              <a:lnSpc>
                <a:spcPct val="100000"/>
              </a:lnSpc>
              <a:spcBef>
                <a:spcPct val="0"/>
              </a:spcBef>
              <a:spcAft>
                <a:spcPct val="0"/>
              </a:spcAft>
              <a:buClrTx/>
              <a:buSzTx/>
              <a:buFontTx/>
              <a:buNone/>
              <a:tabLst/>
            </a:pPr>
            <a:r>
              <a:rPr kumimoji="1" lang="en-US" altLang="zh-TW" sz="14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      3.</a:t>
            </a:r>
            <a:r>
              <a:rPr kumimoji="1" lang="zh-TW" altLang="en-US" sz="1400" b="0" i="0" u="none" strike="noStrike" cap="none" normalizeH="0" baseline="0" dirty="0" smtClean="0">
                <a:ln>
                  <a:noFill/>
                </a:ln>
                <a:solidFill>
                  <a:schemeClr val="tx1"/>
                </a:solidFill>
                <a:effectLst/>
                <a:latin typeface="標楷體" pitchFamily="65" charset="-120"/>
                <a:ea typeface="標楷體" pitchFamily="65" charset="-120"/>
                <a:cs typeface="Times New Roman" pitchFamily="18" charset="0"/>
              </a:rPr>
              <a:t>輸送行程較短</a:t>
            </a:r>
            <a:endParaRPr kumimoji="1" lang="zh-TW" altLang="en-US" sz="1800" b="0" i="0" u="none" strike="noStrike" cap="none" normalizeH="0" baseline="0" dirty="0" smtClean="0">
              <a:ln>
                <a:noFill/>
              </a:ln>
              <a:solidFill>
                <a:schemeClr val="tx1"/>
              </a:solidFill>
              <a:effectLst/>
              <a:latin typeface="Arial" pitchFamily="34" charset="0"/>
              <a:ea typeface="新細明體" pitchFamily="18" charset="-120"/>
              <a:cs typeface="新細明體" pitchFamily="18" charset="-120"/>
            </a:endParaRPr>
          </a:p>
        </p:txBody>
      </p:sp>
      <p:graphicFrame>
        <p:nvGraphicFramePr>
          <p:cNvPr id="5" name="表格 4"/>
          <p:cNvGraphicFramePr>
            <a:graphicFrameLocks noGrp="1"/>
          </p:cNvGraphicFramePr>
          <p:nvPr>
            <p:extLst>
              <p:ext uri="{D42A27DB-BD31-4B8C-83A1-F6EECF244321}">
                <p14:modId xmlns:p14="http://schemas.microsoft.com/office/powerpoint/2010/main" val="2696741726"/>
              </p:ext>
            </p:extLst>
          </p:nvPr>
        </p:nvGraphicFramePr>
        <p:xfrm>
          <a:off x="5340518" y="697577"/>
          <a:ext cx="3714469" cy="2560320"/>
        </p:xfrm>
        <a:graphic>
          <a:graphicData uri="http://schemas.openxmlformats.org/drawingml/2006/table">
            <a:tbl>
              <a:tblPr firstRow="1" firstCol="1" bandRow="1">
                <a:tableStyleId>{5C22544A-7EE6-4342-B048-85BDC9FD1C3A}</a:tableStyleId>
              </a:tblPr>
              <a:tblGrid>
                <a:gridCol w="938901"/>
                <a:gridCol w="2192941"/>
                <a:gridCol w="582627"/>
              </a:tblGrid>
              <a:tr h="0">
                <a:tc gridSpan="3">
                  <a:txBody>
                    <a:bodyPr/>
                    <a:lstStyle/>
                    <a:p>
                      <a:pPr algn="ctr">
                        <a:spcAft>
                          <a:spcPts val="0"/>
                        </a:spcAft>
                      </a:pPr>
                      <a:r>
                        <a:rPr lang="zh-TW" sz="1400" kern="100" dirty="0">
                          <a:effectLst/>
                        </a:rPr>
                        <a:t>拆  疊  棧  機</a:t>
                      </a:r>
                      <a:r>
                        <a:rPr lang="en-US" sz="1400" kern="100" dirty="0">
                          <a:effectLst/>
                        </a:rPr>
                        <a:t>  </a:t>
                      </a:r>
                      <a:r>
                        <a:rPr lang="zh-TW" sz="1400" kern="100" dirty="0">
                          <a:effectLst/>
                        </a:rPr>
                        <a:t>規  格</a:t>
                      </a:r>
                      <a:endParaRPr lang="zh-TW" sz="1200" kern="100" dirty="0">
                        <a:effectLst/>
                        <a:latin typeface="Calibri"/>
                        <a:ea typeface="新細明體"/>
                        <a:cs typeface="Times New Roman"/>
                      </a:endParaRPr>
                    </a:p>
                  </a:txBody>
                  <a:tcPr marL="68580" marR="68580" marT="0" marB="0"/>
                </a:tc>
                <a:tc hMerge="1">
                  <a:txBody>
                    <a:bodyPr/>
                    <a:lstStyle/>
                    <a:p>
                      <a:endParaRPr lang="zh-TW" altLang="en-US"/>
                    </a:p>
                  </a:txBody>
                  <a:tcPr/>
                </a:tc>
                <a:tc hMerge="1">
                  <a:txBody>
                    <a:bodyPr/>
                    <a:lstStyle/>
                    <a:p>
                      <a:endParaRPr lang="zh-TW" altLang="en-US"/>
                    </a:p>
                  </a:txBody>
                  <a:tcPr/>
                </a:tc>
              </a:tr>
              <a:tr h="0">
                <a:tc>
                  <a:txBody>
                    <a:bodyPr/>
                    <a:lstStyle/>
                    <a:p>
                      <a:pPr>
                        <a:spcAft>
                          <a:spcPts val="0"/>
                        </a:spcAft>
                      </a:pPr>
                      <a:r>
                        <a:rPr lang="zh-TW" sz="1400" kern="100">
                          <a:effectLst/>
                        </a:rPr>
                        <a:t>負荷尺寸</a:t>
                      </a:r>
                      <a:endParaRPr lang="zh-TW" sz="1200" kern="100">
                        <a:effectLst/>
                        <a:latin typeface="Calibri"/>
                        <a:ea typeface="新細明體"/>
                        <a:cs typeface="Times New Roman"/>
                      </a:endParaRPr>
                    </a:p>
                  </a:txBody>
                  <a:tcPr marL="68580" marR="68580" marT="0" marB="0"/>
                </a:tc>
                <a:tc>
                  <a:txBody>
                    <a:bodyPr/>
                    <a:lstStyle/>
                    <a:p>
                      <a:pPr>
                        <a:spcAft>
                          <a:spcPts val="0"/>
                        </a:spcAft>
                        <a:tabLst>
                          <a:tab pos="1831340" algn="l"/>
                        </a:tabLst>
                      </a:pPr>
                      <a:r>
                        <a:rPr lang="en-US" sz="1400" kern="100">
                          <a:effectLst/>
                        </a:rPr>
                        <a:t>1100(L)*1300(W)*1420(H)</a:t>
                      </a:r>
                      <a:endParaRPr lang="zh-TW" sz="1200" kern="100">
                        <a:effectLst/>
                        <a:latin typeface="Calibri"/>
                        <a:ea typeface="新細明體"/>
                        <a:cs typeface="Times New Roman"/>
                      </a:endParaRPr>
                    </a:p>
                  </a:txBody>
                  <a:tcPr marL="68580" marR="68580" marT="0" marB="0"/>
                </a:tc>
                <a:tc>
                  <a:txBody>
                    <a:bodyPr/>
                    <a:lstStyle/>
                    <a:p>
                      <a:pPr>
                        <a:spcAft>
                          <a:spcPts val="0"/>
                        </a:spcAft>
                        <a:tabLst>
                          <a:tab pos="1831340" algn="l"/>
                        </a:tabLst>
                      </a:pPr>
                      <a:r>
                        <a:rPr lang="en-US" sz="1400" kern="100">
                          <a:effectLst/>
                        </a:rPr>
                        <a:t>(mm)</a:t>
                      </a:r>
                      <a:endParaRPr lang="zh-TW" sz="1200" kern="100">
                        <a:effectLst/>
                        <a:latin typeface="Calibri"/>
                        <a:ea typeface="新細明體"/>
                        <a:cs typeface="Times New Roman"/>
                      </a:endParaRPr>
                    </a:p>
                  </a:txBody>
                  <a:tcPr marL="68580" marR="68580" marT="0" marB="0"/>
                </a:tc>
              </a:tr>
              <a:tr h="0">
                <a:tc>
                  <a:txBody>
                    <a:bodyPr/>
                    <a:lstStyle/>
                    <a:p>
                      <a:pPr>
                        <a:spcAft>
                          <a:spcPts val="0"/>
                        </a:spcAft>
                      </a:pPr>
                      <a:r>
                        <a:rPr lang="zh-TW" sz="1400" kern="100">
                          <a:effectLst/>
                        </a:rPr>
                        <a:t>負荷能力</a:t>
                      </a:r>
                      <a:endParaRPr lang="zh-TW" sz="1200" kern="100">
                        <a:effectLst/>
                        <a:latin typeface="Calibri"/>
                        <a:ea typeface="新細明體"/>
                        <a:cs typeface="Times New Roman"/>
                      </a:endParaRPr>
                    </a:p>
                  </a:txBody>
                  <a:tcPr marL="68580" marR="68580" marT="0" marB="0"/>
                </a:tc>
                <a:tc>
                  <a:txBody>
                    <a:bodyPr/>
                    <a:lstStyle/>
                    <a:p>
                      <a:pPr algn="ctr">
                        <a:spcAft>
                          <a:spcPts val="0"/>
                        </a:spcAft>
                      </a:pPr>
                      <a:r>
                        <a:rPr lang="en-US" sz="1400" kern="100">
                          <a:effectLst/>
                        </a:rPr>
                        <a:t>400(max)</a:t>
                      </a:r>
                      <a:endParaRPr lang="zh-TW" sz="1200" kern="100">
                        <a:effectLst/>
                        <a:latin typeface="Calibri"/>
                        <a:ea typeface="新細明體"/>
                        <a:cs typeface="Times New Roman"/>
                      </a:endParaRPr>
                    </a:p>
                  </a:txBody>
                  <a:tcPr marL="68580" marR="68580" marT="0" marB="0"/>
                </a:tc>
                <a:tc>
                  <a:txBody>
                    <a:bodyPr/>
                    <a:lstStyle/>
                    <a:p>
                      <a:pPr>
                        <a:spcAft>
                          <a:spcPts val="0"/>
                        </a:spcAft>
                      </a:pPr>
                      <a:r>
                        <a:rPr lang="en-US" sz="1400" kern="100">
                          <a:effectLst/>
                        </a:rPr>
                        <a:t>kg</a:t>
                      </a:r>
                      <a:endParaRPr lang="zh-TW" sz="1200" kern="100">
                        <a:effectLst/>
                        <a:latin typeface="Calibri"/>
                        <a:ea typeface="新細明體"/>
                        <a:cs typeface="Times New Roman"/>
                      </a:endParaRPr>
                    </a:p>
                  </a:txBody>
                  <a:tcPr marL="68580" marR="68580" marT="0" marB="0"/>
                </a:tc>
              </a:tr>
              <a:tr h="0">
                <a:tc>
                  <a:txBody>
                    <a:bodyPr/>
                    <a:lstStyle/>
                    <a:p>
                      <a:pPr>
                        <a:spcAft>
                          <a:spcPts val="0"/>
                        </a:spcAft>
                      </a:pPr>
                      <a:r>
                        <a:rPr lang="zh-TW" sz="1400" kern="100">
                          <a:effectLst/>
                        </a:rPr>
                        <a:t>輸送速度</a:t>
                      </a:r>
                      <a:endParaRPr lang="zh-TW" sz="1200" kern="100">
                        <a:effectLst/>
                        <a:latin typeface="Calibri"/>
                        <a:ea typeface="新細明體"/>
                        <a:cs typeface="Times New Roman"/>
                      </a:endParaRPr>
                    </a:p>
                  </a:txBody>
                  <a:tcPr marL="68580" marR="68580" marT="0" marB="0"/>
                </a:tc>
                <a:tc>
                  <a:txBody>
                    <a:bodyPr/>
                    <a:lstStyle/>
                    <a:p>
                      <a:pPr algn="ctr">
                        <a:spcAft>
                          <a:spcPts val="0"/>
                        </a:spcAft>
                      </a:pPr>
                      <a:r>
                        <a:rPr lang="en-US" sz="1400" kern="100">
                          <a:effectLst/>
                        </a:rPr>
                        <a:t>12</a:t>
                      </a:r>
                      <a:endParaRPr lang="zh-TW" sz="1200" kern="100">
                        <a:effectLst/>
                        <a:latin typeface="Calibri"/>
                        <a:ea typeface="新細明體"/>
                        <a:cs typeface="Times New Roman"/>
                      </a:endParaRPr>
                    </a:p>
                  </a:txBody>
                  <a:tcPr marL="68580" marR="68580" marT="0" marB="0"/>
                </a:tc>
                <a:tc>
                  <a:txBody>
                    <a:bodyPr/>
                    <a:lstStyle/>
                    <a:p>
                      <a:pPr>
                        <a:spcAft>
                          <a:spcPts val="0"/>
                        </a:spcAft>
                      </a:pPr>
                      <a:r>
                        <a:rPr lang="en-US" sz="1400" kern="100">
                          <a:effectLst/>
                        </a:rPr>
                        <a:t>m/min</a:t>
                      </a:r>
                      <a:endParaRPr lang="zh-TW" sz="1200" kern="100">
                        <a:effectLst/>
                        <a:latin typeface="Calibri"/>
                        <a:ea typeface="新細明體"/>
                        <a:cs typeface="Times New Roman"/>
                      </a:endParaRPr>
                    </a:p>
                  </a:txBody>
                  <a:tcPr marL="68580" marR="68580" marT="0" marB="0"/>
                </a:tc>
              </a:tr>
              <a:tr h="0">
                <a:tc>
                  <a:txBody>
                    <a:bodyPr/>
                    <a:lstStyle/>
                    <a:p>
                      <a:pPr>
                        <a:spcAft>
                          <a:spcPts val="0"/>
                        </a:spcAft>
                      </a:pPr>
                      <a:r>
                        <a:rPr lang="zh-TW" sz="1400" kern="100">
                          <a:effectLst/>
                        </a:rPr>
                        <a:t>升降速度</a:t>
                      </a:r>
                      <a:endParaRPr lang="zh-TW" sz="1200" kern="100">
                        <a:effectLst/>
                        <a:latin typeface="Calibri"/>
                        <a:ea typeface="新細明體"/>
                        <a:cs typeface="Times New Roman"/>
                      </a:endParaRPr>
                    </a:p>
                  </a:txBody>
                  <a:tcPr marL="68580" marR="68580" marT="0" marB="0"/>
                </a:tc>
                <a:tc>
                  <a:txBody>
                    <a:bodyPr/>
                    <a:lstStyle/>
                    <a:p>
                      <a:pPr algn="ctr">
                        <a:spcAft>
                          <a:spcPts val="0"/>
                        </a:spcAft>
                      </a:pPr>
                      <a:r>
                        <a:rPr lang="en-US" sz="1400" kern="100">
                          <a:effectLst/>
                        </a:rPr>
                        <a:t>3</a:t>
                      </a:r>
                      <a:endParaRPr lang="zh-TW" sz="1200" kern="100">
                        <a:effectLst/>
                        <a:latin typeface="Calibri"/>
                        <a:ea typeface="新細明體"/>
                        <a:cs typeface="Times New Roman"/>
                      </a:endParaRPr>
                    </a:p>
                  </a:txBody>
                  <a:tcPr marL="68580" marR="68580" marT="0" marB="0"/>
                </a:tc>
                <a:tc>
                  <a:txBody>
                    <a:bodyPr/>
                    <a:lstStyle/>
                    <a:p>
                      <a:pPr>
                        <a:spcAft>
                          <a:spcPts val="0"/>
                        </a:spcAft>
                      </a:pPr>
                      <a:r>
                        <a:rPr lang="en-US" sz="1400" kern="100">
                          <a:effectLst/>
                        </a:rPr>
                        <a:t>m/min</a:t>
                      </a:r>
                      <a:endParaRPr lang="zh-TW" sz="1200" kern="100">
                        <a:effectLst/>
                        <a:latin typeface="Calibri"/>
                        <a:ea typeface="新細明體"/>
                        <a:cs typeface="Times New Roman"/>
                      </a:endParaRPr>
                    </a:p>
                  </a:txBody>
                  <a:tcPr marL="68580" marR="68580" marT="0" marB="0"/>
                </a:tc>
              </a:tr>
              <a:tr h="0">
                <a:tc>
                  <a:txBody>
                    <a:bodyPr/>
                    <a:lstStyle/>
                    <a:p>
                      <a:pPr>
                        <a:spcAft>
                          <a:spcPts val="0"/>
                        </a:spcAft>
                      </a:pPr>
                      <a:r>
                        <a:rPr lang="zh-TW" sz="1400" kern="100">
                          <a:effectLst/>
                        </a:rPr>
                        <a:t>輸送方式</a:t>
                      </a:r>
                      <a:endParaRPr lang="zh-TW" sz="1200" kern="100">
                        <a:effectLst/>
                        <a:latin typeface="Calibri"/>
                        <a:ea typeface="新細明體"/>
                        <a:cs typeface="Times New Roman"/>
                      </a:endParaRPr>
                    </a:p>
                  </a:txBody>
                  <a:tcPr marL="68580" marR="68580" marT="0" marB="0"/>
                </a:tc>
                <a:tc>
                  <a:txBody>
                    <a:bodyPr/>
                    <a:lstStyle/>
                    <a:p>
                      <a:pPr algn="ctr">
                        <a:spcAft>
                          <a:spcPts val="0"/>
                        </a:spcAft>
                      </a:pPr>
                      <a:r>
                        <a:rPr lang="zh-TW" sz="1400" kern="100">
                          <a:effectLst/>
                        </a:rPr>
                        <a:t>鏈條</a:t>
                      </a:r>
                      <a:endParaRPr lang="zh-TW" sz="1200" kern="100">
                        <a:effectLst/>
                        <a:latin typeface="Calibri"/>
                        <a:ea typeface="新細明體"/>
                        <a:cs typeface="Times New Roman"/>
                      </a:endParaRPr>
                    </a:p>
                  </a:txBody>
                  <a:tcPr marL="68580" marR="68580" marT="0" marB="0"/>
                </a:tc>
                <a:tc>
                  <a:txBody>
                    <a:bodyPr/>
                    <a:lstStyle/>
                    <a:p>
                      <a:pPr>
                        <a:spcAft>
                          <a:spcPts val="0"/>
                        </a:spcAft>
                      </a:pPr>
                      <a:r>
                        <a:rPr lang="en-US" sz="1400" kern="100">
                          <a:effectLst/>
                        </a:rPr>
                        <a:t> </a:t>
                      </a:r>
                      <a:endParaRPr lang="zh-TW" sz="1200" kern="100">
                        <a:effectLst/>
                        <a:latin typeface="Calibri"/>
                        <a:ea typeface="新細明體"/>
                        <a:cs typeface="Times New Roman"/>
                      </a:endParaRPr>
                    </a:p>
                  </a:txBody>
                  <a:tcPr marL="68580" marR="68580" marT="0" marB="0"/>
                </a:tc>
              </a:tr>
              <a:tr h="0">
                <a:tc rowSpan="2">
                  <a:txBody>
                    <a:bodyPr/>
                    <a:lstStyle/>
                    <a:p>
                      <a:pPr>
                        <a:spcAft>
                          <a:spcPts val="0"/>
                        </a:spcAft>
                      </a:pPr>
                      <a:r>
                        <a:rPr lang="zh-TW" sz="1400" kern="100">
                          <a:effectLst/>
                        </a:rPr>
                        <a:t>升降機構負荷能力</a:t>
                      </a:r>
                      <a:endParaRPr lang="zh-TW" sz="1200" kern="100">
                        <a:effectLst/>
                        <a:latin typeface="Calibri"/>
                        <a:ea typeface="新細明體"/>
                        <a:cs typeface="Times New Roman"/>
                      </a:endParaRPr>
                    </a:p>
                  </a:txBody>
                  <a:tcPr marL="68580" marR="68580" marT="0" marB="0"/>
                </a:tc>
                <a:tc>
                  <a:txBody>
                    <a:bodyPr/>
                    <a:lstStyle/>
                    <a:p>
                      <a:pPr algn="ctr">
                        <a:spcAft>
                          <a:spcPts val="0"/>
                        </a:spcAft>
                      </a:pPr>
                      <a:r>
                        <a:rPr lang="zh-TW" sz="1400" kern="100">
                          <a:effectLst/>
                        </a:rPr>
                        <a:t>昇降機構</a:t>
                      </a:r>
                      <a:r>
                        <a:rPr lang="en-US" sz="1400" kern="100">
                          <a:effectLst/>
                        </a:rPr>
                        <a:t>+</a:t>
                      </a:r>
                      <a:r>
                        <a:rPr lang="zh-TW" sz="1400" kern="100">
                          <a:effectLst/>
                        </a:rPr>
                        <a:t>鏈條式輸送機 </a:t>
                      </a:r>
                      <a:endParaRPr lang="zh-TW" sz="1200" kern="100">
                        <a:effectLst/>
                        <a:latin typeface="Calibri"/>
                        <a:ea typeface="新細明體"/>
                        <a:cs typeface="Times New Roman"/>
                      </a:endParaRPr>
                    </a:p>
                  </a:txBody>
                  <a:tcPr marL="68580" marR="68580" marT="0" marB="0"/>
                </a:tc>
                <a:tc rowSpan="2">
                  <a:txBody>
                    <a:bodyPr/>
                    <a:lstStyle/>
                    <a:p>
                      <a:pPr>
                        <a:spcAft>
                          <a:spcPts val="0"/>
                        </a:spcAft>
                      </a:pPr>
                      <a:r>
                        <a:rPr lang="en-US" sz="1400" kern="100">
                          <a:effectLst/>
                        </a:rPr>
                        <a:t>kg</a:t>
                      </a:r>
                      <a:endParaRPr lang="zh-TW" sz="1200" kern="100">
                        <a:effectLst/>
                        <a:latin typeface="Calibri"/>
                        <a:ea typeface="新細明體"/>
                        <a:cs typeface="Times New Roman"/>
                      </a:endParaRPr>
                    </a:p>
                  </a:txBody>
                  <a:tcPr marL="68580" marR="68580" marT="0" marB="0"/>
                </a:tc>
              </a:tr>
              <a:tr h="0">
                <a:tc vMerge="1">
                  <a:txBody>
                    <a:bodyPr/>
                    <a:lstStyle/>
                    <a:p>
                      <a:endParaRPr lang="zh-TW" altLang="en-US"/>
                    </a:p>
                  </a:txBody>
                  <a:tcPr/>
                </a:tc>
                <a:tc>
                  <a:txBody>
                    <a:bodyPr/>
                    <a:lstStyle/>
                    <a:p>
                      <a:pPr algn="ctr">
                        <a:spcAft>
                          <a:spcPts val="0"/>
                        </a:spcAft>
                      </a:pPr>
                      <a:r>
                        <a:rPr lang="en-US" sz="1400" kern="100">
                          <a:effectLst/>
                        </a:rPr>
                        <a:t>400(max)</a:t>
                      </a:r>
                      <a:endParaRPr lang="zh-TW" sz="1200" kern="100">
                        <a:effectLst/>
                        <a:latin typeface="Calibri"/>
                        <a:ea typeface="新細明體"/>
                        <a:cs typeface="Times New Roman"/>
                      </a:endParaRPr>
                    </a:p>
                  </a:txBody>
                  <a:tcPr marL="68580" marR="68580" marT="0" marB="0"/>
                </a:tc>
                <a:tc vMerge="1">
                  <a:txBody>
                    <a:bodyPr/>
                    <a:lstStyle/>
                    <a:p>
                      <a:endParaRPr lang="zh-TW" altLang="en-US"/>
                    </a:p>
                  </a:txBody>
                  <a:tcPr/>
                </a:tc>
              </a:tr>
              <a:tr h="0">
                <a:tc>
                  <a:txBody>
                    <a:bodyPr/>
                    <a:lstStyle/>
                    <a:p>
                      <a:pPr>
                        <a:spcAft>
                          <a:spcPts val="0"/>
                        </a:spcAft>
                      </a:pPr>
                      <a:r>
                        <a:rPr lang="zh-TW" sz="1400" kern="100">
                          <a:effectLst/>
                        </a:rPr>
                        <a:t>輸送馬力</a:t>
                      </a:r>
                      <a:endParaRPr lang="zh-TW" sz="1200" kern="100">
                        <a:effectLst/>
                        <a:latin typeface="Calibri"/>
                        <a:ea typeface="新細明體"/>
                        <a:cs typeface="Times New Roman"/>
                      </a:endParaRPr>
                    </a:p>
                  </a:txBody>
                  <a:tcPr marL="68580" marR="68580" marT="0" marB="0"/>
                </a:tc>
                <a:tc>
                  <a:txBody>
                    <a:bodyPr/>
                    <a:lstStyle/>
                    <a:p>
                      <a:pPr algn="ctr">
                        <a:spcAft>
                          <a:spcPts val="0"/>
                        </a:spcAft>
                      </a:pPr>
                      <a:r>
                        <a:rPr lang="en-US" sz="1400" kern="100">
                          <a:effectLst/>
                        </a:rPr>
                        <a:t>0.75</a:t>
                      </a:r>
                      <a:endParaRPr lang="zh-TW" sz="1200" kern="100">
                        <a:effectLst/>
                        <a:latin typeface="Calibri"/>
                        <a:ea typeface="新細明體"/>
                        <a:cs typeface="Times New Roman"/>
                      </a:endParaRPr>
                    </a:p>
                  </a:txBody>
                  <a:tcPr marL="68580" marR="68580" marT="0" marB="0"/>
                </a:tc>
                <a:tc>
                  <a:txBody>
                    <a:bodyPr/>
                    <a:lstStyle/>
                    <a:p>
                      <a:pPr>
                        <a:spcAft>
                          <a:spcPts val="0"/>
                        </a:spcAft>
                      </a:pPr>
                      <a:r>
                        <a:rPr lang="en-US" sz="1400" kern="100">
                          <a:effectLst/>
                        </a:rPr>
                        <a:t>kW</a:t>
                      </a:r>
                      <a:endParaRPr lang="zh-TW" sz="1200" kern="100">
                        <a:effectLst/>
                        <a:latin typeface="Calibri"/>
                        <a:ea typeface="新細明體"/>
                        <a:cs typeface="Times New Roman"/>
                      </a:endParaRPr>
                    </a:p>
                  </a:txBody>
                  <a:tcPr marL="68580" marR="68580" marT="0" marB="0"/>
                </a:tc>
              </a:tr>
              <a:tr h="0">
                <a:tc>
                  <a:txBody>
                    <a:bodyPr/>
                    <a:lstStyle/>
                    <a:p>
                      <a:pPr>
                        <a:spcAft>
                          <a:spcPts val="0"/>
                        </a:spcAft>
                      </a:pPr>
                      <a:r>
                        <a:rPr lang="zh-TW" sz="1400" kern="100">
                          <a:effectLst/>
                        </a:rPr>
                        <a:t>升降馬力</a:t>
                      </a:r>
                      <a:endParaRPr lang="zh-TW" sz="1200" kern="100">
                        <a:effectLst/>
                        <a:latin typeface="Calibri"/>
                        <a:ea typeface="新細明體"/>
                        <a:cs typeface="Times New Roman"/>
                      </a:endParaRPr>
                    </a:p>
                  </a:txBody>
                  <a:tcPr marL="68580" marR="68580" marT="0" marB="0"/>
                </a:tc>
                <a:tc>
                  <a:txBody>
                    <a:bodyPr/>
                    <a:lstStyle/>
                    <a:p>
                      <a:pPr algn="ctr">
                        <a:spcAft>
                          <a:spcPts val="0"/>
                        </a:spcAft>
                      </a:pPr>
                      <a:r>
                        <a:rPr lang="en-US" sz="1400" kern="100">
                          <a:effectLst/>
                        </a:rPr>
                        <a:t>1.5</a:t>
                      </a:r>
                      <a:endParaRPr lang="zh-TW" sz="1200" kern="100">
                        <a:effectLst/>
                        <a:latin typeface="Calibri"/>
                        <a:ea typeface="新細明體"/>
                        <a:cs typeface="Times New Roman"/>
                      </a:endParaRPr>
                    </a:p>
                  </a:txBody>
                  <a:tcPr marL="68580" marR="68580" marT="0" marB="0"/>
                </a:tc>
                <a:tc>
                  <a:txBody>
                    <a:bodyPr/>
                    <a:lstStyle/>
                    <a:p>
                      <a:pPr>
                        <a:spcAft>
                          <a:spcPts val="0"/>
                        </a:spcAft>
                      </a:pPr>
                      <a:r>
                        <a:rPr lang="en-US" sz="1400" kern="100">
                          <a:effectLst/>
                        </a:rPr>
                        <a:t>kW</a:t>
                      </a:r>
                      <a:endParaRPr lang="zh-TW" sz="1200" kern="100">
                        <a:effectLst/>
                        <a:latin typeface="Calibri"/>
                        <a:ea typeface="新細明體"/>
                        <a:cs typeface="Times New Roman"/>
                      </a:endParaRPr>
                    </a:p>
                  </a:txBody>
                  <a:tcPr marL="68580" marR="68580" marT="0" marB="0"/>
                </a:tc>
              </a:tr>
              <a:tr h="0">
                <a:tc>
                  <a:txBody>
                    <a:bodyPr/>
                    <a:lstStyle/>
                    <a:p>
                      <a:pPr>
                        <a:spcAft>
                          <a:spcPts val="0"/>
                        </a:spcAft>
                      </a:pPr>
                      <a:r>
                        <a:rPr lang="zh-TW" sz="1400" kern="100">
                          <a:effectLst/>
                        </a:rPr>
                        <a:t>電</a:t>
                      </a:r>
                      <a:r>
                        <a:rPr lang="en-US" sz="1400" kern="100">
                          <a:effectLst/>
                        </a:rPr>
                        <a:t>    </a:t>
                      </a:r>
                      <a:r>
                        <a:rPr lang="zh-TW" sz="1400" kern="100">
                          <a:effectLst/>
                        </a:rPr>
                        <a:t>源</a:t>
                      </a:r>
                      <a:endParaRPr lang="zh-TW" sz="1200" kern="100">
                        <a:effectLst/>
                        <a:latin typeface="Calibri"/>
                        <a:ea typeface="新細明體"/>
                        <a:cs typeface="Times New Roman"/>
                      </a:endParaRPr>
                    </a:p>
                  </a:txBody>
                  <a:tcPr marL="68580" marR="68580" marT="0" marB="0"/>
                </a:tc>
                <a:tc>
                  <a:txBody>
                    <a:bodyPr/>
                    <a:lstStyle/>
                    <a:p>
                      <a:pPr algn="ctr">
                        <a:spcAft>
                          <a:spcPts val="0"/>
                        </a:spcAft>
                      </a:pPr>
                      <a:r>
                        <a:rPr lang="en-US" sz="1400" kern="100" dirty="0">
                          <a:effectLst/>
                        </a:rPr>
                        <a:t>3</a:t>
                      </a:r>
                      <a:r>
                        <a:rPr lang="zh-TW" sz="1400" kern="100" dirty="0">
                          <a:effectLst/>
                        </a:rPr>
                        <a:t>ψ</a:t>
                      </a:r>
                      <a:r>
                        <a:rPr lang="en-US" sz="1400" kern="100" dirty="0">
                          <a:effectLst/>
                        </a:rPr>
                        <a:t> 60Hz </a:t>
                      </a:r>
                      <a:r>
                        <a:rPr lang="en-US" sz="1400" kern="100" dirty="0" smtClean="0">
                          <a:effectLst/>
                        </a:rPr>
                        <a:t>220</a:t>
                      </a:r>
                      <a:r>
                        <a:rPr lang="en-US" altLang="zh-TW" sz="1400" kern="100" dirty="0" smtClean="0">
                          <a:effectLst/>
                        </a:rPr>
                        <a:t>/380</a:t>
                      </a:r>
                      <a:r>
                        <a:rPr lang="en-US" sz="1400" kern="100" dirty="0" smtClean="0">
                          <a:effectLst/>
                        </a:rPr>
                        <a:t>V</a:t>
                      </a:r>
                      <a:endParaRPr lang="zh-TW" sz="1200" kern="100" dirty="0">
                        <a:effectLst/>
                        <a:latin typeface="Calibri"/>
                        <a:ea typeface="新細明體"/>
                        <a:cs typeface="Times New Roman"/>
                      </a:endParaRPr>
                    </a:p>
                  </a:txBody>
                  <a:tcPr marL="68580" marR="68580" marT="0" marB="0"/>
                </a:tc>
                <a:tc>
                  <a:txBody>
                    <a:bodyPr/>
                    <a:lstStyle/>
                    <a:p>
                      <a:pPr>
                        <a:spcAft>
                          <a:spcPts val="0"/>
                        </a:spcAft>
                      </a:pPr>
                      <a:r>
                        <a:rPr lang="en-US" sz="1400" kern="100">
                          <a:effectLst/>
                        </a:rPr>
                        <a:t> </a:t>
                      </a:r>
                      <a:endParaRPr lang="zh-TW" sz="1200" kern="100">
                        <a:effectLst/>
                        <a:latin typeface="Calibri"/>
                        <a:ea typeface="新細明體"/>
                        <a:cs typeface="Times New Roman"/>
                      </a:endParaRPr>
                    </a:p>
                  </a:txBody>
                  <a:tcPr marL="68580" marR="68580" marT="0" marB="0"/>
                </a:tc>
              </a:tr>
              <a:tr h="0">
                <a:tc>
                  <a:txBody>
                    <a:bodyPr/>
                    <a:lstStyle/>
                    <a:p>
                      <a:pPr>
                        <a:spcAft>
                          <a:spcPts val="0"/>
                        </a:spcAft>
                      </a:pPr>
                      <a:r>
                        <a:rPr lang="zh-TW" sz="1400" kern="100">
                          <a:effectLst/>
                        </a:rPr>
                        <a:t>備</a:t>
                      </a:r>
                      <a:r>
                        <a:rPr lang="en-US" sz="1400" kern="100">
                          <a:effectLst/>
                        </a:rPr>
                        <a:t>    </a:t>
                      </a:r>
                      <a:r>
                        <a:rPr lang="zh-TW" sz="1400" kern="100">
                          <a:effectLst/>
                        </a:rPr>
                        <a:t>註</a:t>
                      </a:r>
                      <a:endParaRPr lang="zh-TW" sz="1200" kern="100">
                        <a:effectLst/>
                        <a:latin typeface="Calibri"/>
                        <a:ea typeface="新細明體"/>
                        <a:cs typeface="Times New Roman"/>
                      </a:endParaRPr>
                    </a:p>
                  </a:txBody>
                  <a:tcPr marL="68580" marR="68580" marT="0" marB="0"/>
                </a:tc>
                <a:tc>
                  <a:txBody>
                    <a:bodyPr/>
                    <a:lstStyle/>
                    <a:p>
                      <a:pPr>
                        <a:spcAft>
                          <a:spcPts val="0"/>
                        </a:spcAft>
                      </a:pPr>
                      <a:r>
                        <a:rPr lang="en-US" sz="1400" kern="100">
                          <a:effectLst/>
                        </a:rPr>
                        <a:t> </a:t>
                      </a:r>
                      <a:endParaRPr lang="zh-TW" sz="1200" kern="100">
                        <a:effectLst/>
                        <a:latin typeface="Calibri"/>
                        <a:ea typeface="新細明體"/>
                        <a:cs typeface="Times New Roman"/>
                      </a:endParaRPr>
                    </a:p>
                  </a:txBody>
                  <a:tcPr marL="68580" marR="68580" marT="0" marB="0"/>
                </a:tc>
                <a:tc>
                  <a:txBody>
                    <a:bodyPr/>
                    <a:lstStyle/>
                    <a:p>
                      <a:pPr>
                        <a:spcAft>
                          <a:spcPts val="0"/>
                        </a:spcAft>
                      </a:pPr>
                      <a:r>
                        <a:rPr lang="en-US" sz="1400" kern="100" dirty="0">
                          <a:effectLst/>
                        </a:rPr>
                        <a:t> </a:t>
                      </a:r>
                      <a:endParaRPr lang="zh-TW" sz="1200" kern="100" dirty="0">
                        <a:effectLst/>
                        <a:latin typeface="Calibri"/>
                        <a:ea typeface="新細明體"/>
                        <a:cs typeface="Times New Roman"/>
                      </a:endParaRPr>
                    </a:p>
                  </a:txBody>
                  <a:tcPr marL="68580" marR="68580" marT="0" marB="0"/>
                </a:tc>
              </a:tr>
            </a:tbl>
          </a:graphicData>
        </a:graphic>
      </p:graphicFrame>
      <p:sp>
        <p:nvSpPr>
          <p:cNvPr id="6" name="Rectangle 4"/>
          <p:cNvSpPr>
            <a:spLocks noChangeArrowheads="1"/>
          </p:cNvSpPr>
          <p:nvPr/>
        </p:nvSpPr>
        <p:spPr bwMode="auto">
          <a:xfrm>
            <a:off x="1181212" y="99682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cs typeface="新細明體" pitchFamily="18" charset="-120"/>
            </a:endParaRPr>
          </a:p>
        </p:txBody>
      </p:sp>
    </p:spTree>
    <p:extLst>
      <p:ext uri="{BB962C8B-B14F-4D97-AF65-F5344CB8AC3E}">
        <p14:creationId xmlns:p14="http://schemas.microsoft.com/office/powerpoint/2010/main" val="27059866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1"/>
          <p:cNvSpPr>
            <a:spLocks noChangeArrowheads="1"/>
          </p:cNvSpPr>
          <p:nvPr/>
        </p:nvSpPr>
        <p:spPr bwMode="auto">
          <a:xfrm>
            <a:off x="2171700" y="82550"/>
            <a:ext cx="5273675" cy="523220"/>
          </a:xfrm>
          <a:prstGeom prst="rect">
            <a:avLst/>
          </a:prstGeom>
          <a:noFill/>
          <a:ln w="9525" algn="ctr">
            <a:noFill/>
            <a:miter lim="800000"/>
            <a:headEnd/>
            <a:tailEnd/>
          </a:ln>
        </p:spPr>
        <p:txBody>
          <a:bodyPr>
            <a:spAutoFit/>
          </a:bodyPr>
          <a:lstStyle/>
          <a:p>
            <a:pPr>
              <a:spcBef>
                <a:spcPct val="50000"/>
              </a:spcBef>
            </a:pPr>
            <a:r>
              <a:rPr lang="zh-TW" altLang="en-US" sz="2800" b="1" dirty="0" smtClean="0">
                <a:solidFill>
                  <a:srgbClr val="0000FF"/>
                </a:solidFill>
                <a:latin typeface="標楷體" pitchFamily="65" charset="-120"/>
              </a:rPr>
              <a:t>側向出入庫鏈條輸送機</a:t>
            </a:r>
            <a:endParaRPr lang="en-US" altLang="zh-TW" sz="2800" b="1" dirty="0">
              <a:solidFill>
                <a:srgbClr val="0000FF"/>
              </a:solidFill>
              <a:latin typeface="標楷體" pitchFamily="65" charset="-120"/>
            </a:endParaRPr>
          </a:p>
        </p:txBody>
      </p:sp>
      <p:sp>
        <p:nvSpPr>
          <p:cNvPr id="6" name="Rectangle 4"/>
          <p:cNvSpPr>
            <a:spLocks noChangeArrowheads="1"/>
          </p:cNvSpPr>
          <p:nvPr/>
        </p:nvSpPr>
        <p:spPr bwMode="auto">
          <a:xfrm>
            <a:off x="4973638" y="6001385"/>
            <a:ext cx="37290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alibri" pitchFamily="34" charset="0"/>
                <a:ea typeface="新細明體" charset="-120"/>
              </a:defRPr>
            </a:lvl1pPr>
            <a:lvl2pPr marL="742950" indent="-285750" eaLnBrk="0" hangingPunct="0">
              <a:defRPr kumimoji="1">
                <a:solidFill>
                  <a:schemeClr val="tx1"/>
                </a:solidFill>
                <a:latin typeface="Calibri" pitchFamily="34" charset="0"/>
                <a:ea typeface="新細明體" charset="-120"/>
              </a:defRPr>
            </a:lvl2pPr>
            <a:lvl3pPr marL="1143000" indent="-228600" eaLnBrk="0" hangingPunct="0">
              <a:defRPr kumimoji="1">
                <a:solidFill>
                  <a:schemeClr val="tx1"/>
                </a:solidFill>
                <a:latin typeface="Calibri" pitchFamily="34" charset="0"/>
                <a:ea typeface="新細明體" charset="-120"/>
              </a:defRPr>
            </a:lvl3pPr>
            <a:lvl4pPr marL="1600200" indent="-228600" eaLnBrk="0" hangingPunct="0">
              <a:defRPr kumimoji="1">
                <a:solidFill>
                  <a:schemeClr val="tx1"/>
                </a:solidFill>
                <a:latin typeface="Calibri" pitchFamily="34" charset="0"/>
                <a:ea typeface="新細明體" charset="-120"/>
              </a:defRPr>
            </a:lvl4pPr>
            <a:lvl5pPr marL="2057400" indent="-228600" eaLnBrk="0" hangingPunct="0">
              <a:defRPr kumimoji="1">
                <a:solidFill>
                  <a:schemeClr val="tx1"/>
                </a:solidFill>
                <a:latin typeface="Calibri" pitchFamily="34" charset="0"/>
                <a:ea typeface="新細明體" charset="-120"/>
              </a:defRPr>
            </a:lvl5pPr>
            <a:lvl6pPr marL="2514600" indent="-228600" eaLnBrk="0" fontAlgn="base" hangingPunct="0">
              <a:spcBef>
                <a:spcPct val="0"/>
              </a:spcBef>
              <a:spcAft>
                <a:spcPct val="0"/>
              </a:spcAft>
              <a:defRPr kumimoji="1">
                <a:solidFill>
                  <a:schemeClr val="tx1"/>
                </a:solidFill>
                <a:latin typeface="Calibri" pitchFamily="34" charset="0"/>
                <a:ea typeface="新細明體" charset="-120"/>
              </a:defRPr>
            </a:lvl6pPr>
            <a:lvl7pPr marL="2971800" indent="-228600" eaLnBrk="0" fontAlgn="base" hangingPunct="0">
              <a:spcBef>
                <a:spcPct val="0"/>
              </a:spcBef>
              <a:spcAft>
                <a:spcPct val="0"/>
              </a:spcAft>
              <a:defRPr kumimoji="1">
                <a:solidFill>
                  <a:schemeClr val="tx1"/>
                </a:solidFill>
                <a:latin typeface="Calibri" pitchFamily="34" charset="0"/>
                <a:ea typeface="新細明體" charset="-120"/>
              </a:defRPr>
            </a:lvl7pPr>
            <a:lvl8pPr marL="3429000" indent="-228600" eaLnBrk="0" fontAlgn="base" hangingPunct="0">
              <a:spcBef>
                <a:spcPct val="0"/>
              </a:spcBef>
              <a:spcAft>
                <a:spcPct val="0"/>
              </a:spcAft>
              <a:defRPr kumimoji="1">
                <a:solidFill>
                  <a:schemeClr val="tx1"/>
                </a:solidFill>
                <a:latin typeface="Calibri" pitchFamily="34" charset="0"/>
                <a:ea typeface="新細明體" charset="-120"/>
              </a:defRPr>
            </a:lvl8pPr>
            <a:lvl9pPr marL="3886200" indent="-228600" eaLnBrk="0" fontAlgn="base" hangingPunct="0">
              <a:spcBef>
                <a:spcPct val="0"/>
              </a:spcBef>
              <a:spcAft>
                <a:spcPct val="0"/>
              </a:spcAft>
              <a:defRPr kumimoji="1">
                <a:solidFill>
                  <a:schemeClr val="tx1"/>
                </a:solidFill>
                <a:latin typeface="Calibri" pitchFamily="34" charset="0"/>
                <a:ea typeface="新細明體" charset="-120"/>
              </a:defRPr>
            </a:lvl9pPr>
          </a:lstStyle>
          <a:p>
            <a:pPr eaLnBrk="1" hangingPunct="1"/>
            <a:r>
              <a:rPr lang="en-US" altLang="zh-TW" sz="1400" dirty="0">
                <a:solidFill>
                  <a:srgbClr val="FF0000"/>
                </a:solidFill>
                <a:ea typeface="標楷體" pitchFamily="65" charset="-120"/>
              </a:rPr>
              <a:t>PS.</a:t>
            </a:r>
            <a:r>
              <a:rPr lang="zh-TW" altLang="en-US" sz="1400" dirty="0">
                <a:solidFill>
                  <a:srgbClr val="FF0000"/>
                </a:solidFill>
                <a:ea typeface="標楷體" pitchFamily="65" charset="-120"/>
              </a:rPr>
              <a:t>本規劃規格僅供評估參考</a:t>
            </a:r>
            <a:r>
              <a:rPr lang="en-US" altLang="zh-TW" sz="1400" dirty="0">
                <a:solidFill>
                  <a:srgbClr val="FF0000"/>
                </a:solidFill>
                <a:ea typeface="標楷體" pitchFamily="65" charset="-120"/>
              </a:rPr>
              <a:t>,</a:t>
            </a:r>
            <a:r>
              <a:rPr lang="zh-TW" altLang="en-US" sz="1400" dirty="0">
                <a:solidFill>
                  <a:srgbClr val="FF0000"/>
                </a:solidFill>
                <a:ea typeface="標楷體" pitchFamily="65" charset="-120"/>
              </a:rPr>
              <a:t>以實際設計為準</a:t>
            </a:r>
            <a:r>
              <a:rPr lang="en-US" altLang="zh-TW" sz="1400" dirty="0">
                <a:solidFill>
                  <a:srgbClr val="FF0000"/>
                </a:solidFill>
                <a:ea typeface="標楷體" pitchFamily="65" charset="-120"/>
              </a:rPr>
              <a:t>!</a:t>
            </a:r>
            <a:endParaRPr lang="zh-TW" altLang="en-US" sz="1400" dirty="0">
              <a:solidFill>
                <a:srgbClr val="FF0000"/>
              </a:solidFill>
              <a:ea typeface="標楷體" pitchFamily="65" charset="-120"/>
            </a:endParaRPr>
          </a:p>
        </p:txBody>
      </p:sp>
      <p:sp>
        <p:nvSpPr>
          <p:cNvPr id="7" name="投影片編號版面配置區 2"/>
          <p:cNvSpPr txBox="1">
            <a:spLocks/>
          </p:cNvSpPr>
          <p:nvPr/>
        </p:nvSpPr>
        <p:spPr>
          <a:xfrm>
            <a:off x="7289800" y="6438900"/>
            <a:ext cx="762000" cy="419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ja-JP"/>
            </a:defPPr>
            <a:lvl1pPr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1pPr>
            <a:lvl2pPr marL="742950" indent="-285750"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2pPr>
            <a:lvl3pPr marL="1143000" indent="-228600"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3pPr>
            <a:lvl4pPr marL="1600200" indent="-228600"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4pPr>
            <a:lvl5pPr marL="2057400" indent="-228600"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5pPr>
            <a:lvl6pPr marL="2514600" indent="-228600" algn="ctr" defTabSz="914400" rtl="0" eaLnBrk="0" fontAlgn="base" latinLnBrk="0" hangingPunct="0">
              <a:spcBef>
                <a:spcPct val="0"/>
              </a:spcBef>
              <a:spcAft>
                <a:spcPct val="0"/>
              </a:spcAft>
              <a:defRPr kumimoji="1" sz="1400" kern="1200">
                <a:solidFill>
                  <a:schemeClr val="tx1"/>
                </a:solidFill>
                <a:latin typeface="Times New Roman" pitchFamily="18" charset="0"/>
                <a:ea typeface="標楷體" pitchFamily="65" charset="-120"/>
                <a:cs typeface="+mn-cs"/>
              </a:defRPr>
            </a:lvl6pPr>
            <a:lvl7pPr marL="2971800" indent="-228600" algn="ctr" defTabSz="914400" rtl="0" eaLnBrk="0" fontAlgn="base" latinLnBrk="0" hangingPunct="0">
              <a:spcBef>
                <a:spcPct val="0"/>
              </a:spcBef>
              <a:spcAft>
                <a:spcPct val="0"/>
              </a:spcAft>
              <a:defRPr kumimoji="1" sz="1400" kern="1200">
                <a:solidFill>
                  <a:schemeClr val="tx1"/>
                </a:solidFill>
                <a:latin typeface="Times New Roman" pitchFamily="18" charset="0"/>
                <a:ea typeface="標楷體" pitchFamily="65" charset="-120"/>
                <a:cs typeface="+mn-cs"/>
              </a:defRPr>
            </a:lvl7pPr>
            <a:lvl8pPr marL="3429000" indent="-228600" algn="ctr" defTabSz="914400" rtl="0" eaLnBrk="0" fontAlgn="base" latinLnBrk="0" hangingPunct="0">
              <a:spcBef>
                <a:spcPct val="0"/>
              </a:spcBef>
              <a:spcAft>
                <a:spcPct val="0"/>
              </a:spcAft>
              <a:defRPr kumimoji="1" sz="1400" kern="1200">
                <a:solidFill>
                  <a:schemeClr val="tx1"/>
                </a:solidFill>
                <a:latin typeface="Times New Roman" pitchFamily="18" charset="0"/>
                <a:ea typeface="標楷體" pitchFamily="65" charset="-120"/>
                <a:cs typeface="+mn-cs"/>
              </a:defRPr>
            </a:lvl8pPr>
            <a:lvl9pPr marL="3886200" indent="-228600" algn="ctr" defTabSz="914400" rtl="0" eaLnBrk="0" fontAlgn="base" latinLnBrk="0" hangingPunct="0">
              <a:spcBef>
                <a:spcPct val="0"/>
              </a:spcBef>
              <a:spcAft>
                <a:spcPct val="0"/>
              </a:spcAft>
              <a:defRPr kumimoji="1" sz="1400" kern="1200">
                <a:solidFill>
                  <a:schemeClr val="tx1"/>
                </a:solidFill>
                <a:latin typeface="Times New Roman" pitchFamily="18" charset="0"/>
                <a:ea typeface="標楷體" pitchFamily="65" charset="-120"/>
                <a:cs typeface="+mn-cs"/>
              </a:defRPr>
            </a:lvl9pPr>
          </a:lstStyle>
          <a:p>
            <a:pPr eaLnBrk="1" hangingPunct="1"/>
            <a:fld id="{2A994AC3-905F-40DE-A8F7-7005AB0D6924}" type="slidenum">
              <a:rPr lang="en-US" altLang="zh-TW" smtClean="0">
                <a:solidFill>
                  <a:schemeClr val="accent1"/>
                </a:solidFill>
                <a:latin typeface="標楷體" pitchFamily="65" charset="-120"/>
              </a:rPr>
              <a:pPr eaLnBrk="1" hangingPunct="1"/>
              <a:t>22</a:t>
            </a:fld>
            <a:endParaRPr lang="en-US" altLang="ja-JP" dirty="0" smtClean="0">
              <a:solidFill>
                <a:schemeClr val="accent1"/>
              </a:solidFill>
              <a:latin typeface="標楷體" pitchFamily="65" charset="-120"/>
            </a:endParaRPr>
          </a:p>
        </p:txBody>
      </p:sp>
      <p:pic>
        <p:nvPicPr>
          <p:cNvPr id="2" name="圖片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88853" y="1377870"/>
            <a:ext cx="5251158" cy="4221818"/>
          </a:xfrm>
          <a:prstGeom prst="rect">
            <a:avLst/>
          </a:prstGeom>
        </p:spPr>
      </p:pic>
      <p:pic>
        <p:nvPicPr>
          <p:cNvPr id="156674"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66958"/>
          <a:stretch/>
        </p:blipFill>
        <p:spPr bwMode="auto">
          <a:xfrm>
            <a:off x="6100512" y="3236812"/>
            <a:ext cx="3057408" cy="929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表格 7"/>
          <p:cNvGraphicFramePr>
            <a:graphicFrameLocks noGrp="1"/>
          </p:cNvGraphicFramePr>
          <p:nvPr>
            <p:extLst>
              <p:ext uri="{D42A27DB-BD31-4B8C-83A1-F6EECF244321}">
                <p14:modId xmlns:p14="http://schemas.microsoft.com/office/powerpoint/2010/main" val="2200616827"/>
              </p:ext>
            </p:extLst>
          </p:nvPr>
        </p:nvGraphicFramePr>
        <p:xfrm>
          <a:off x="5732413" y="687823"/>
          <a:ext cx="3333918" cy="2273864"/>
        </p:xfrm>
        <a:graphic>
          <a:graphicData uri="http://schemas.openxmlformats.org/drawingml/2006/table">
            <a:tbl>
              <a:tblPr firstRow="1" firstCol="1" bandRow="1">
                <a:tableStyleId>{5C22544A-7EE6-4342-B048-85BDC9FD1C3A}</a:tableStyleId>
              </a:tblPr>
              <a:tblGrid>
                <a:gridCol w="779416"/>
                <a:gridCol w="1995845"/>
                <a:gridCol w="558657"/>
              </a:tblGrid>
              <a:tr h="284233">
                <a:tc gridSpan="3">
                  <a:txBody>
                    <a:bodyPr/>
                    <a:lstStyle/>
                    <a:p>
                      <a:pPr algn="ctr">
                        <a:spcAft>
                          <a:spcPts val="0"/>
                        </a:spcAft>
                      </a:pPr>
                      <a:r>
                        <a:rPr lang="zh-TW" sz="1200" kern="100" dirty="0">
                          <a:effectLst/>
                        </a:rPr>
                        <a:t>輸  送  機</a:t>
                      </a:r>
                      <a:r>
                        <a:rPr lang="en-US" sz="1200" kern="100" dirty="0">
                          <a:effectLst/>
                        </a:rPr>
                        <a:t>  </a:t>
                      </a:r>
                      <a:r>
                        <a:rPr lang="zh-TW" sz="1200" kern="100" dirty="0">
                          <a:effectLst/>
                        </a:rPr>
                        <a:t>規  格</a:t>
                      </a:r>
                      <a:endParaRPr lang="zh-TW" sz="1200" kern="100" dirty="0">
                        <a:effectLst/>
                        <a:latin typeface="Calibri"/>
                        <a:ea typeface="新細明體"/>
                        <a:cs typeface="Times New Roman"/>
                      </a:endParaRPr>
                    </a:p>
                  </a:txBody>
                  <a:tcPr marL="68580" marR="68580" marT="0" marB="0"/>
                </a:tc>
                <a:tc hMerge="1">
                  <a:txBody>
                    <a:bodyPr/>
                    <a:lstStyle/>
                    <a:p>
                      <a:endParaRPr lang="zh-TW" altLang="en-US"/>
                    </a:p>
                  </a:txBody>
                  <a:tcPr/>
                </a:tc>
                <a:tc hMerge="1">
                  <a:txBody>
                    <a:bodyPr/>
                    <a:lstStyle/>
                    <a:p>
                      <a:endParaRPr lang="zh-TW" altLang="en-US"/>
                    </a:p>
                  </a:txBody>
                  <a:tcPr/>
                </a:tc>
              </a:tr>
              <a:tr h="284233">
                <a:tc>
                  <a:txBody>
                    <a:bodyPr/>
                    <a:lstStyle/>
                    <a:p>
                      <a:pPr>
                        <a:spcAft>
                          <a:spcPts val="0"/>
                        </a:spcAft>
                      </a:pPr>
                      <a:r>
                        <a:rPr lang="zh-TW" sz="1200" kern="100">
                          <a:effectLst/>
                        </a:rPr>
                        <a:t>負荷尺寸</a:t>
                      </a:r>
                      <a:endParaRPr lang="zh-TW" sz="1200" kern="100">
                        <a:effectLst/>
                        <a:latin typeface="Calibri"/>
                        <a:ea typeface="新細明體"/>
                        <a:cs typeface="Times New Roman"/>
                      </a:endParaRPr>
                    </a:p>
                  </a:txBody>
                  <a:tcPr marL="68580" marR="68580" marT="0" marB="0"/>
                </a:tc>
                <a:tc>
                  <a:txBody>
                    <a:bodyPr/>
                    <a:lstStyle/>
                    <a:p>
                      <a:pPr>
                        <a:spcAft>
                          <a:spcPts val="0"/>
                        </a:spcAft>
                        <a:tabLst>
                          <a:tab pos="1831340" algn="l"/>
                        </a:tabLst>
                      </a:pPr>
                      <a:r>
                        <a:rPr lang="en-US" sz="1200" kern="100" dirty="0">
                          <a:effectLst/>
                        </a:rPr>
                        <a:t>1100(L)*1300(W)*1420(H)</a:t>
                      </a:r>
                      <a:endParaRPr lang="zh-TW" sz="1200" kern="100" dirty="0">
                        <a:effectLst/>
                        <a:latin typeface="Calibri"/>
                        <a:ea typeface="新細明體"/>
                        <a:cs typeface="Times New Roman"/>
                      </a:endParaRPr>
                    </a:p>
                  </a:txBody>
                  <a:tcPr marL="68580" marR="68580" marT="0" marB="0"/>
                </a:tc>
                <a:tc>
                  <a:txBody>
                    <a:bodyPr/>
                    <a:lstStyle/>
                    <a:p>
                      <a:pPr>
                        <a:spcAft>
                          <a:spcPts val="0"/>
                        </a:spcAft>
                        <a:tabLst>
                          <a:tab pos="1831340" algn="l"/>
                        </a:tabLst>
                      </a:pPr>
                      <a:r>
                        <a:rPr lang="en-US" sz="1200" kern="100">
                          <a:effectLst/>
                        </a:rPr>
                        <a:t>(mm)</a:t>
                      </a:r>
                      <a:endParaRPr lang="zh-TW" sz="1200" kern="100">
                        <a:effectLst/>
                        <a:latin typeface="Calibri"/>
                        <a:ea typeface="新細明體"/>
                        <a:cs typeface="Times New Roman"/>
                      </a:endParaRPr>
                    </a:p>
                  </a:txBody>
                  <a:tcPr marL="68580" marR="68580" marT="0" marB="0"/>
                </a:tc>
              </a:tr>
              <a:tr h="284233">
                <a:tc>
                  <a:txBody>
                    <a:bodyPr/>
                    <a:lstStyle/>
                    <a:p>
                      <a:pPr>
                        <a:spcAft>
                          <a:spcPts val="0"/>
                        </a:spcAft>
                      </a:pPr>
                      <a:r>
                        <a:rPr lang="zh-TW" sz="1200" kern="100" dirty="0">
                          <a:effectLst/>
                        </a:rPr>
                        <a:t>負荷能力</a:t>
                      </a:r>
                      <a:endParaRPr lang="zh-TW" sz="1200" kern="100" dirty="0">
                        <a:effectLst/>
                        <a:latin typeface="Calibri"/>
                        <a:ea typeface="新細明體"/>
                        <a:cs typeface="Times New Roman"/>
                      </a:endParaRPr>
                    </a:p>
                  </a:txBody>
                  <a:tcPr marL="68580" marR="68580" marT="0" marB="0"/>
                </a:tc>
                <a:tc>
                  <a:txBody>
                    <a:bodyPr/>
                    <a:lstStyle/>
                    <a:p>
                      <a:pPr algn="ctr">
                        <a:spcAft>
                          <a:spcPts val="0"/>
                        </a:spcAft>
                      </a:pPr>
                      <a:r>
                        <a:rPr lang="en-US" sz="1200" kern="100" dirty="0">
                          <a:effectLst/>
                        </a:rPr>
                        <a:t>600(max)</a:t>
                      </a:r>
                      <a:endParaRPr lang="zh-TW" sz="1200" kern="100" dirty="0">
                        <a:effectLst/>
                        <a:latin typeface="Calibri"/>
                        <a:ea typeface="新細明體"/>
                        <a:cs typeface="Times New Roman"/>
                      </a:endParaRPr>
                    </a:p>
                  </a:txBody>
                  <a:tcPr marL="68580" marR="68580" marT="0" marB="0"/>
                </a:tc>
                <a:tc>
                  <a:txBody>
                    <a:bodyPr/>
                    <a:lstStyle/>
                    <a:p>
                      <a:pPr>
                        <a:spcAft>
                          <a:spcPts val="0"/>
                        </a:spcAft>
                      </a:pPr>
                      <a:r>
                        <a:rPr lang="en-US" sz="1200" kern="100">
                          <a:effectLst/>
                        </a:rPr>
                        <a:t>kg</a:t>
                      </a:r>
                      <a:endParaRPr lang="zh-TW" sz="1200" kern="100">
                        <a:effectLst/>
                        <a:latin typeface="Calibri"/>
                        <a:ea typeface="新細明體"/>
                        <a:cs typeface="Times New Roman"/>
                      </a:endParaRPr>
                    </a:p>
                  </a:txBody>
                  <a:tcPr marL="68580" marR="68580" marT="0" marB="0"/>
                </a:tc>
              </a:tr>
              <a:tr h="284233">
                <a:tc>
                  <a:txBody>
                    <a:bodyPr/>
                    <a:lstStyle/>
                    <a:p>
                      <a:pPr>
                        <a:spcAft>
                          <a:spcPts val="0"/>
                        </a:spcAft>
                      </a:pPr>
                      <a:r>
                        <a:rPr lang="zh-TW" sz="1200" kern="100">
                          <a:effectLst/>
                        </a:rPr>
                        <a:t>輸送速度</a:t>
                      </a:r>
                      <a:endParaRPr lang="zh-TW" sz="1200" kern="100">
                        <a:effectLst/>
                        <a:latin typeface="Calibri"/>
                        <a:ea typeface="新細明體"/>
                        <a:cs typeface="Times New Roman"/>
                      </a:endParaRPr>
                    </a:p>
                  </a:txBody>
                  <a:tcPr marL="68580" marR="68580" marT="0" marB="0"/>
                </a:tc>
                <a:tc>
                  <a:txBody>
                    <a:bodyPr/>
                    <a:lstStyle/>
                    <a:p>
                      <a:pPr algn="ctr">
                        <a:spcAft>
                          <a:spcPts val="0"/>
                        </a:spcAft>
                      </a:pPr>
                      <a:r>
                        <a:rPr lang="en-US" sz="1200" kern="100" dirty="0">
                          <a:effectLst/>
                        </a:rPr>
                        <a:t>12</a:t>
                      </a:r>
                      <a:endParaRPr lang="zh-TW" sz="1200" kern="100" dirty="0">
                        <a:effectLst/>
                        <a:latin typeface="Calibri"/>
                        <a:ea typeface="新細明體"/>
                        <a:cs typeface="Times New Roman"/>
                      </a:endParaRPr>
                    </a:p>
                  </a:txBody>
                  <a:tcPr marL="68580" marR="68580" marT="0" marB="0"/>
                </a:tc>
                <a:tc>
                  <a:txBody>
                    <a:bodyPr/>
                    <a:lstStyle/>
                    <a:p>
                      <a:pPr>
                        <a:spcAft>
                          <a:spcPts val="0"/>
                        </a:spcAft>
                      </a:pPr>
                      <a:r>
                        <a:rPr lang="en-US" sz="1200" kern="100" dirty="0">
                          <a:effectLst/>
                        </a:rPr>
                        <a:t>m/min</a:t>
                      </a:r>
                      <a:endParaRPr lang="zh-TW" sz="1200" kern="100" dirty="0">
                        <a:effectLst/>
                        <a:latin typeface="Calibri"/>
                        <a:ea typeface="新細明體"/>
                        <a:cs typeface="Times New Roman"/>
                      </a:endParaRPr>
                    </a:p>
                  </a:txBody>
                  <a:tcPr marL="68580" marR="68580" marT="0" marB="0"/>
                </a:tc>
              </a:tr>
              <a:tr h="284233">
                <a:tc>
                  <a:txBody>
                    <a:bodyPr/>
                    <a:lstStyle/>
                    <a:p>
                      <a:pPr>
                        <a:spcAft>
                          <a:spcPts val="0"/>
                        </a:spcAft>
                      </a:pPr>
                      <a:r>
                        <a:rPr lang="zh-TW" sz="1200" kern="100">
                          <a:effectLst/>
                        </a:rPr>
                        <a:t>輸送方式</a:t>
                      </a:r>
                      <a:endParaRPr lang="zh-TW" sz="1200" kern="100">
                        <a:effectLst/>
                        <a:latin typeface="Calibri"/>
                        <a:ea typeface="新細明體"/>
                        <a:cs typeface="Times New Roman"/>
                      </a:endParaRPr>
                    </a:p>
                  </a:txBody>
                  <a:tcPr marL="68580" marR="68580" marT="0" marB="0"/>
                </a:tc>
                <a:tc>
                  <a:txBody>
                    <a:bodyPr/>
                    <a:lstStyle/>
                    <a:p>
                      <a:pPr algn="ctr">
                        <a:spcAft>
                          <a:spcPts val="0"/>
                        </a:spcAft>
                      </a:pPr>
                      <a:r>
                        <a:rPr lang="zh-TW" sz="1200" kern="100" dirty="0">
                          <a:effectLst/>
                        </a:rPr>
                        <a:t>鏈條</a:t>
                      </a:r>
                      <a:endParaRPr lang="zh-TW" sz="1200" kern="100" dirty="0">
                        <a:effectLst/>
                        <a:latin typeface="Calibri"/>
                        <a:ea typeface="新細明體"/>
                        <a:cs typeface="Times New Roman"/>
                      </a:endParaRPr>
                    </a:p>
                  </a:txBody>
                  <a:tcPr marL="68580" marR="68580" marT="0" marB="0"/>
                </a:tc>
                <a:tc>
                  <a:txBody>
                    <a:bodyPr/>
                    <a:lstStyle/>
                    <a:p>
                      <a:pPr>
                        <a:spcAft>
                          <a:spcPts val="0"/>
                        </a:spcAft>
                      </a:pPr>
                      <a:r>
                        <a:rPr lang="en-US" sz="1200" kern="100">
                          <a:effectLst/>
                        </a:rPr>
                        <a:t> </a:t>
                      </a:r>
                      <a:endParaRPr lang="zh-TW" sz="1200" kern="100">
                        <a:effectLst/>
                        <a:latin typeface="Calibri"/>
                        <a:ea typeface="新細明體"/>
                        <a:cs typeface="Times New Roman"/>
                      </a:endParaRPr>
                    </a:p>
                  </a:txBody>
                  <a:tcPr marL="68580" marR="68580" marT="0" marB="0"/>
                </a:tc>
              </a:tr>
              <a:tr h="284233">
                <a:tc>
                  <a:txBody>
                    <a:bodyPr/>
                    <a:lstStyle/>
                    <a:p>
                      <a:pPr>
                        <a:spcAft>
                          <a:spcPts val="0"/>
                        </a:spcAft>
                      </a:pPr>
                      <a:r>
                        <a:rPr lang="zh-TW" sz="1200" kern="100">
                          <a:effectLst/>
                        </a:rPr>
                        <a:t>電 容 量</a:t>
                      </a:r>
                      <a:endParaRPr lang="zh-TW" sz="1200" kern="100">
                        <a:effectLst/>
                        <a:latin typeface="Calibri"/>
                        <a:ea typeface="新細明體"/>
                        <a:cs typeface="Times New Roman"/>
                      </a:endParaRPr>
                    </a:p>
                  </a:txBody>
                  <a:tcPr marL="68580" marR="68580" marT="0" marB="0"/>
                </a:tc>
                <a:tc>
                  <a:txBody>
                    <a:bodyPr/>
                    <a:lstStyle/>
                    <a:p>
                      <a:pPr algn="ctr">
                        <a:spcAft>
                          <a:spcPts val="0"/>
                        </a:spcAft>
                      </a:pPr>
                      <a:r>
                        <a:rPr lang="en-US" sz="1200" kern="100" dirty="0">
                          <a:effectLst/>
                        </a:rPr>
                        <a:t>0.75</a:t>
                      </a:r>
                      <a:endParaRPr lang="zh-TW" sz="1200" kern="100" dirty="0">
                        <a:effectLst/>
                        <a:latin typeface="Calibri"/>
                        <a:ea typeface="新細明體"/>
                        <a:cs typeface="Times New Roman"/>
                      </a:endParaRPr>
                    </a:p>
                  </a:txBody>
                  <a:tcPr marL="68580" marR="68580" marT="0" marB="0"/>
                </a:tc>
                <a:tc>
                  <a:txBody>
                    <a:bodyPr/>
                    <a:lstStyle/>
                    <a:p>
                      <a:pPr>
                        <a:spcAft>
                          <a:spcPts val="0"/>
                        </a:spcAft>
                      </a:pPr>
                      <a:r>
                        <a:rPr lang="en-US" sz="1200" kern="100">
                          <a:effectLst/>
                        </a:rPr>
                        <a:t>kW</a:t>
                      </a:r>
                      <a:endParaRPr lang="zh-TW" sz="1200" kern="100">
                        <a:effectLst/>
                        <a:latin typeface="Calibri"/>
                        <a:ea typeface="新細明體"/>
                        <a:cs typeface="Times New Roman"/>
                      </a:endParaRPr>
                    </a:p>
                  </a:txBody>
                  <a:tcPr marL="68580" marR="68580" marT="0" marB="0"/>
                </a:tc>
              </a:tr>
              <a:tr h="284233">
                <a:tc>
                  <a:txBody>
                    <a:bodyPr/>
                    <a:lstStyle/>
                    <a:p>
                      <a:pPr>
                        <a:spcAft>
                          <a:spcPts val="0"/>
                        </a:spcAft>
                      </a:pPr>
                      <a:r>
                        <a:rPr lang="zh-TW" sz="1200" kern="100">
                          <a:effectLst/>
                        </a:rPr>
                        <a:t>電</a:t>
                      </a:r>
                      <a:r>
                        <a:rPr lang="en-US" sz="1200" kern="100">
                          <a:effectLst/>
                        </a:rPr>
                        <a:t>    </a:t>
                      </a:r>
                      <a:r>
                        <a:rPr lang="zh-TW" sz="1200" kern="100">
                          <a:effectLst/>
                        </a:rPr>
                        <a:t>源</a:t>
                      </a:r>
                      <a:endParaRPr lang="zh-TW" sz="1200" kern="100">
                        <a:effectLst/>
                        <a:latin typeface="Calibri"/>
                        <a:ea typeface="新細明體"/>
                        <a:cs typeface="Times New Roman"/>
                      </a:endParaRPr>
                    </a:p>
                  </a:txBody>
                  <a:tcPr marL="68580" marR="68580" marT="0" marB="0"/>
                </a:tc>
                <a:tc>
                  <a:txBody>
                    <a:bodyPr/>
                    <a:lstStyle/>
                    <a:p>
                      <a:pPr algn="ctr">
                        <a:spcAft>
                          <a:spcPts val="0"/>
                        </a:spcAft>
                      </a:pPr>
                      <a:r>
                        <a:rPr lang="en-US" sz="1200" kern="100">
                          <a:effectLst/>
                        </a:rPr>
                        <a:t>3</a:t>
                      </a:r>
                      <a:r>
                        <a:rPr lang="zh-TW" sz="1200" kern="100">
                          <a:effectLst/>
                        </a:rPr>
                        <a:t>ψ</a:t>
                      </a:r>
                      <a:r>
                        <a:rPr lang="en-US" sz="1200" kern="100">
                          <a:effectLst/>
                        </a:rPr>
                        <a:t> 60Hz 220/380V</a:t>
                      </a:r>
                      <a:endParaRPr lang="zh-TW" sz="1200" kern="100">
                        <a:effectLst/>
                        <a:latin typeface="Calibri"/>
                        <a:ea typeface="新細明體"/>
                        <a:cs typeface="Times New Roman"/>
                      </a:endParaRPr>
                    </a:p>
                  </a:txBody>
                  <a:tcPr marL="68580" marR="68580" marT="0" marB="0"/>
                </a:tc>
                <a:tc>
                  <a:txBody>
                    <a:bodyPr/>
                    <a:lstStyle/>
                    <a:p>
                      <a:pPr>
                        <a:spcAft>
                          <a:spcPts val="0"/>
                        </a:spcAft>
                      </a:pPr>
                      <a:r>
                        <a:rPr lang="en-US" sz="1200" kern="100" dirty="0">
                          <a:effectLst/>
                        </a:rPr>
                        <a:t> </a:t>
                      </a:r>
                      <a:endParaRPr lang="zh-TW" sz="1200" kern="100" dirty="0">
                        <a:effectLst/>
                        <a:latin typeface="Calibri"/>
                        <a:ea typeface="新細明體"/>
                        <a:cs typeface="Times New Roman"/>
                      </a:endParaRPr>
                    </a:p>
                  </a:txBody>
                  <a:tcPr marL="68580" marR="68580" marT="0" marB="0"/>
                </a:tc>
              </a:tr>
              <a:tr h="284233">
                <a:tc>
                  <a:txBody>
                    <a:bodyPr/>
                    <a:lstStyle/>
                    <a:p>
                      <a:pPr>
                        <a:spcAft>
                          <a:spcPts val="0"/>
                        </a:spcAft>
                      </a:pPr>
                      <a:r>
                        <a:rPr lang="zh-TW" sz="1200" kern="100">
                          <a:effectLst/>
                        </a:rPr>
                        <a:t>備</a:t>
                      </a:r>
                      <a:r>
                        <a:rPr lang="en-US" sz="1200" kern="100">
                          <a:effectLst/>
                        </a:rPr>
                        <a:t>    </a:t>
                      </a:r>
                      <a:r>
                        <a:rPr lang="zh-TW" sz="1200" kern="100">
                          <a:effectLst/>
                        </a:rPr>
                        <a:t>註</a:t>
                      </a:r>
                      <a:endParaRPr lang="zh-TW" sz="1200" kern="100">
                        <a:effectLst/>
                        <a:latin typeface="Calibri"/>
                        <a:ea typeface="新細明體"/>
                        <a:cs typeface="Times New Roman"/>
                      </a:endParaRPr>
                    </a:p>
                  </a:txBody>
                  <a:tcPr marL="68580" marR="68580" marT="0" marB="0"/>
                </a:tc>
                <a:tc>
                  <a:txBody>
                    <a:bodyPr/>
                    <a:lstStyle/>
                    <a:p>
                      <a:pPr>
                        <a:spcAft>
                          <a:spcPts val="0"/>
                        </a:spcAft>
                      </a:pPr>
                      <a:r>
                        <a:rPr lang="en-US" sz="1200" kern="100" dirty="0">
                          <a:effectLst/>
                        </a:rPr>
                        <a:t> </a:t>
                      </a:r>
                      <a:endParaRPr lang="zh-TW" sz="1200" kern="100" dirty="0">
                        <a:effectLst/>
                        <a:latin typeface="Calibri"/>
                        <a:ea typeface="新細明體"/>
                        <a:cs typeface="Times New Roman"/>
                      </a:endParaRPr>
                    </a:p>
                  </a:txBody>
                  <a:tcPr marL="68580" marR="68580" marT="0" marB="0"/>
                </a:tc>
                <a:tc>
                  <a:txBody>
                    <a:bodyPr/>
                    <a:lstStyle/>
                    <a:p>
                      <a:pPr>
                        <a:spcAft>
                          <a:spcPts val="0"/>
                        </a:spcAft>
                      </a:pPr>
                      <a:r>
                        <a:rPr lang="en-US" sz="1200" kern="100" dirty="0">
                          <a:effectLst/>
                        </a:rPr>
                        <a:t> </a:t>
                      </a:r>
                      <a:endParaRPr lang="zh-TW" sz="1200" kern="100" dirty="0">
                        <a:effectLst/>
                        <a:latin typeface="Calibri"/>
                        <a:ea typeface="新細明體"/>
                        <a:cs typeface="Times New Roman"/>
                      </a:endParaRPr>
                    </a:p>
                  </a:txBody>
                  <a:tcPr marL="68580" marR="68580" marT="0" marB="0"/>
                </a:tc>
              </a:tr>
            </a:tbl>
          </a:graphicData>
        </a:graphic>
      </p:graphicFrame>
    </p:spTree>
    <p:extLst>
      <p:ext uri="{BB962C8B-B14F-4D97-AF65-F5344CB8AC3E}">
        <p14:creationId xmlns:p14="http://schemas.microsoft.com/office/powerpoint/2010/main" val="5809216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534971132"/>
              </p:ext>
            </p:extLst>
          </p:nvPr>
        </p:nvGraphicFramePr>
        <p:xfrm>
          <a:off x="1113205" y="711662"/>
          <a:ext cx="6908800" cy="3108767"/>
        </p:xfrm>
        <a:graphic>
          <a:graphicData uri="http://schemas.openxmlformats.org/drawingml/2006/table">
            <a:tbl>
              <a:tblPr/>
              <a:tblGrid>
                <a:gridCol w="1262842"/>
                <a:gridCol w="1052369"/>
                <a:gridCol w="1210224"/>
                <a:gridCol w="1210224"/>
                <a:gridCol w="1210224"/>
                <a:gridCol w="962917"/>
              </a:tblGrid>
              <a:tr h="240223">
                <a:tc>
                  <a:txBody>
                    <a:bodyPr/>
                    <a:lstStyle/>
                    <a:p>
                      <a:pPr algn="ctr" fontAlgn="ctr"/>
                      <a:r>
                        <a:rPr lang="zh-TW" altLang="en-US" sz="1400" b="1" i="0" u="none" strike="noStrike" dirty="0">
                          <a:solidFill>
                            <a:srgbClr val="FFFFFF"/>
                          </a:solidFill>
                          <a:effectLst/>
                          <a:latin typeface="新細明體"/>
                        </a:rPr>
                        <a:t>機種</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FF"/>
                    </a:solidFill>
                  </a:tcPr>
                </a:tc>
                <a:tc gridSpan="5">
                  <a:txBody>
                    <a:bodyPr/>
                    <a:lstStyle/>
                    <a:p>
                      <a:pPr algn="l" fontAlgn="ctr"/>
                      <a:r>
                        <a:rPr lang="en-US" sz="1400" b="1" i="0" u="none" strike="noStrike" dirty="0">
                          <a:solidFill>
                            <a:srgbClr val="FFFFFF"/>
                          </a:solidFill>
                          <a:effectLst/>
                          <a:latin typeface="新細明體"/>
                        </a:rPr>
                        <a:t>MSML24D-10W</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FF"/>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r>
              <a:tr h="240223">
                <a:tc>
                  <a:txBody>
                    <a:bodyPr/>
                    <a:lstStyle/>
                    <a:p>
                      <a:pPr algn="ctr" fontAlgn="ctr"/>
                      <a:r>
                        <a:rPr lang="zh-TW" altLang="en-US" sz="1400" b="1" i="0" u="none" strike="noStrike" dirty="0">
                          <a:solidFill>
                            <a:srgbClr val="FFFFFF"/>
                          </a:solidFill>
                          <a:effectLst/>
                          <a:latin typeface="新細明體"/>
                        </a:rPr>
                        <a:t>走行速度</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0000"/>
                    </a:solidFill>
                  </a:tcPr>
                </a:tc>
                <a:tc>
                  <a:txBody>
                    <a:bodyPr/>
                    <a:lstStyle/>
                    <a:p>
                      <a:pPr algn="ctr" fontAlgn="ctr"/>
                      <a:r>
                        <a:rPr lang="en-US" sz="1400" b="1" i="0" u="none" strike="noStrike" dirty="0">
                          <a:solidFill>
                            <a:srgbClr val="003300"/>
                          </a:solidFill>
                          <a:effectLst/>
                          <a:latin typeface="新細明體"/>
                        </a:rPr>
                        <a:t>160m/min</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FFFF"/>
                    </a:solidFill>
                  </a:tcPr>
                </a:tc>
                <a:tc>
                  <a:txBody>
                    <a:bodyPr/>
                    <a:lstStyle/>
                    <a:p>
                      <a:pPr algn="ctr" fontAlgn="ctr"/>
                      <a:r>
                        <a:rPr lang="zh-TW" altLang="en-US" sz="1400" b="1" i="0" u="none" strike="noStrike" dirty="0">
                          <a:solidFill>
                            <a:srgbClr val="FFFFFF"/>
                          </a:solidFill>
                          <a:effectLst/>
                          <a:latin typeface="新細明體"/>
                        </a:rPr>
                        <a:t>走行距離</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0000"/>
                    </a:solidFill>
                  </a:tcPr>
                </a:tc>
                <a:tc>
                  <a:txBody>
                    <a:bodyPr/>
                    <a:lstStyle/>
                    <a:p>
                      <a:pPr algn="ctr" fontAlgn="ctr"/>
                      <a:r>
                        <a:rPr lang="en-US" sz="1400" b="1" i="0" u="none" strike="noStrike" dirty="0">
                          <a:solidFill>
                            <a:srgbClr val="003300"/>
                          </a:solidFill>
                          <a:effectLst/>
                          <a:latin typeface="新細明體"/>
                        </a:rPr>
                        <a:t>47250mm</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algn="ctr" fontAlgn="ctr"/>
                      <a:r>
                        <a:rPr lang="zh-TW" altLang="en-US" sz="1400" b="1" i="0" u="none" strike="noStrike" dirty="0">
                          <a:solidFill>
                            <a:srgbClr val="FFFFFF"/>
                          </a:solidFill>
                          <a:effectLst/>
                          <a:latin typeface="新細明體"/>
                        </a:rPr>
                        <a:t>走行加速度</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0000"/>
                    </a:solidFill>
                  </a:tcPr>
                </a:tc>
                <a:tc>
                  <a:txBody>
                    <a:bodyPr/>
                    <a:lstStyle/>
                    <a:p>
                      <a:pPr algn="ctr" fontAlgn="ctr"/>
                      <a:r>
                        <a:rPr lang="en-US" sz="1400" b="1" i="0" u="none" strike="noStrike" dirty="0">
                          <a:solidFill>
                            <a:srgbClr val="800000"/>
                          </a:solidFill>
                          <a:effectLst/>
                          <a:latin typeface="新細明體"/>
                        </a:rPr>
                        <a:t>0.05g</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CCFF"/>
                    </a:solidFill>
                  </a:tcPr>
                </a:tc>
              </a:tr>
              <a:tr h="240223">
                <a:tc>
                  <a:txBody>
                    <a:bodyPr/>
                    <a:lstStyle/>
                    <a:p>
                      <a:pPr algn="ctr" fontAlgn="ctr"/>
                      <a:r>
                        <a:rPr lang="zh-TW" altLang="en-US" sz="1400" b="1" i="0" u="none" strike="noStrike" dirty="0">
                          <a:solidFill>
                            <a:srgbClr val="FFFFFF"/>
                          </a:solidFill>
                          <a:effectLst/>
                          <a:latin typeface="新細明體"/>
                        </a:rPr>
                        <a:t>升降速度</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0000"/>
                    </a:solidFill>
                  </a:tcPr>
                </a:tc>
                <a:tc>
                  <a:txBody>
                    <a:bodyPr/>
                    <a:lstStyle/>
                    <a:p>
                      <a:pPr algn="ctr" fontAlgn="ctr"/>
                      <a:r>
                        <a:rPr lang="en-US" sz="1400" b="1" i="0" u="none" strike="noStrike" dirty="0">
                          <a:solidFill>
                            <a:srgbClr val="003300"/>
                          </a:solidFill>
                          <a:effectLst/>
                          <a:latin typeface="新細明體"/>
                        </a:rPr>
                        <a:t>40m/min</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FFFF"/>
                    </a:solidFill>
                  </a:tcPr>
                </a:tc>
                <a:tc>
                  <a:txBody>
                    <a:bodyPr/>
                    <a:lstStyle/>
                    <a:p>
                      <a:pPr algn="ctr" fontAlgn="ctr"/>
                      <a:r>
                        <a:rPr lang="zh-TW" altLang="en-US" sz="1400" b="1" i="0" u="none" strike="noStrike" dirty="0">
                          <a:solidFill>
                            <a:srgbClr val="FFFFFF"/>
                          </a:solidFill>
                          <a:effectLst/>
                          <a:latin typeface="新細明體"/>
                        </a:rPr>
                        <a:t>升降距離</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0000"/>
                    </a:solidFill>
                  </a:tcPr>
                </a:tc>
                <a:tc>
                  <a:txBody>
                    <a:bodyPr/>
                    <a:lstStyle/>
                    <a:p>
                      <a:pPr algn="ctr" fontAlgn="ctr"/>
                      <a:r>
                        <a:rPr lang="en-US" sz="1400" b="1" i="0" u="none" strike="noStrike" dirty="0">
                          <a:solidFill>
                            <a:srgbClr val="003300"/>
                          </a:solidFill>
                          <a:effectLst/>
                          <a:latin typeface="新細明體"/>
                        </a:rPr>
                        <a:t>18300mm</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algn="ctr" fontAlgn="ctr"/>
                      <a:r>
                        <a:rPr lang="zh-TW" altLang="en-US" sz="1400" b="1" i="0" u="none" strike="noStrike" dirty="0">
                          <a:solidFill>
                            <a:srgbClr val="FFFFFF"/>
                          </a:solidFill>
                          <a:effectLst/>
                          <a:latin typeface="新細明體"/>
                        </a:rPr>
                        <a:t>升降加速度</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0000"/>
                    </a:solidFill>
                  </a:tcPr>
                </a:tc>
                <a:tc>
                  <a:txBody>
                    <a:bodyPr/>
                    <a:lstStyle/>
                    <a:p>
                      <a:pPr algn="ctr" fontAlgn="ctr"/>
                      <a:r>
                        <a:rPr lang="en-US" sz="1400" b="1" i="0" u="none" strike="noStrike" dirty="0">
                          <a:solidFill>
                            <a:srgbClr val="800000"/>
                          </a:solidFill>
                          <a:effectLst/>
                          <a:latin typeface="新細明體"/>
                        </a:rPr>
                        <a:t>0.05g</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CCFF"/>
                    </a:solidFill>
                  </a:tcPr>
                </a:tc>
              </a:tr>
              <a:tr h="240223">
                <a:tc>
                  <a:txBody>
                    <a:bodyPr/>
                    <a:lstStyle/>
                    <a:p>
                      <a:pPr algn="ctr" fontAlgn="ctr"/>
                      <a:r>
                        <a:rPr lang="zh-TW" altLang="en-US" sz="1400" b="1" i="0" u="none" strike="noStrike" dirty="0">
                          <a:solidFill>
                            <a:srgbClr val="FFFFFF"/>
                          </a:solidFill>
                          <a:effectLst/>
                          <a:latin typeface="新細明體"/>
                        </a:rPr>
                        <a:t>叉取速度</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0000"/>
                    </a:solidFill>
                  </a:tcPr>
                </a:tc>
                <a:tc>
                  <a:txBody>
                    <a:bodyPr/>
                    <a:lstStyle/>
                    <a:p>
                      <a:pPr algn="ctr" fontAlgn="ctr"/>
                      <a:r>
                        <a:rPr lang="en-US" sz="1400" b="1" i="0" u="none" strike="noStrike" dirty="0">
                          <a:solidFill>
                            <a:srgbClr val="003300"/>
                          </a:solidFill>
                          <a:effectLst/>
                          <a:latin typeface="新細明體"/>
                        </a:rPr>
                        <a:t>40m/min</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CFFFF"/>
                    </a:solidFill>
                  </a:tcPr>
                </a:tc>
                <a:tc>
                  <a:txBody>
                    <a:bodyPr/>
                    <a:lstStyle/>
                    <a:p>
                      <a:pPr algn="ctr" fontAlgn="ctr"/>
                      <a:r>
                        <a:rPr lang="zh-TW" altLang="en-US" sz="1400" b="1" i="0" u="none" strike="noStrike" dirty="0">
                          <a:solidFill>
                            <a:srgbClr val="FFFFFF"/>
                          </a:solidFill>
                          <a:effectLst/>
                          <a:latin typeface="新細明體"/>
                        </a:rPr>
                        <a:t>叉取距離</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0000"/>
                    </a:solidFill>
                  </a:tcPr>
                </a:tc>
                <a:tc>
                  <a:txBody>
                    <a:bodyPr/>
                    <a:lstStyle/>
                    <a:p>
                      <a:pPr algn="ctr" fontAlgn="ctr"/>
                      <a:r>
                        <a:rPr lang="en-US" sz="1400" b="1" i="0" u="none" strike="noStrike" dirty="0">
                          <a:solidFill>
                            <a:srgbClr val="003300"/>
                          </a:solidFill>
                          <a:effectLst/>
                          <a:latin typeface="新細明體"/>
                        </a:rPr>
                        <a:t>1400mm</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9CCFF"/>
                    </a:solidFill>
                  </a:tcPr>
                </a:tc>
                <a:tc>
                  <a:txBody>
                    <a:bodyPr/>
                    <a:lstStyle/>
                    <a:p>
                      <a:pPr algn="ctr" fontAlgn="ctr"/>
                      <a:r>
                        <a:rPr lang="zh-TW" altLang="en-US" sz="1400" b="1" i="0" u="none" strike="noStrike" dirty="0">
                          <a:solidFill>
                            <a:srgbClr val="FFFFFF"/>
                          </a:solidFill>
                          <a:effectLst/>
                          <a:latin typeface="新細明體"/>
                        </a:rPr>
                        <a:t>叉取加速度</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0000"/>
                    </a:solidFill>
                  </a:tcPr>
                </a:tc>
                <a:tc>
                  <a:txBody>
                    <a:bodyPr/>
                    <a:lstStyle/>
                    <a:p>
                      <a:pPr algn="ctr" fontAlgn="ctr"/>
                      <a:r>
                        <a:rPr lang="en-US" sz="1400" b="1" i="0" u="none" strike="noStrike" dirty="0">
                          <a:solidFill>
                            <a:srgbClr val="800000"/>
                          </a:solidFill>
                          <a:effectLst/>
                          <a:latin typeface="新細明體"/>
                        </a:rPr>
                        <a:t>0.05g</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CCFF"/>
                    </a:solidFill>
                  </a:tcPr>
                </a:tc>
              </a:tr>
              <a:tr h="240223">
                <a:tc gridSpan="2">
                  <a:txBody>
                    <a:bodyPr/>
                    <a:lstStyle/>
                    <a:p>
                      <a:pPr algn="l" fontAlgn="ctr"/>
                      <a:r>
                        <a:rPr lang="en-US" sz="1400" b="1" i="0" u="none" strike="noStrike" dirty="0">
                          <a:solidFill>
                            <a:srgbClr val="FFFFFF"/>
                          </a:solidFill>
                          <a:effectLst/>
                          <a:latin typeface="新細明體"/>
                        </a:rPr>
                        <a:t>Single command cycle(SC)</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0000"/>
                    </a:solidFill>
                  </a:tcPr>
                </a:tc>
                <a:tc hMerge="1">
                  <a:txBody>
                    <a:bodyPr/>
                    <a:lstStyle/>
                    <a:p>
                      <a:endParaRPr lang="zh-TW" altLang="en-US"/>
                    </a:p>
                  </a:txBody>
                  <a:tcPr/>
                </a:tc>
                <a:tc>
                  <a:txBody>
                    <a:bodyPr/>
                    <a:lstStyle/>
                    <a:p>
                      <a:pPr algn="ctr" fontAlgn="ctr"/>
                      <a:r>
                        <a:rPr lang="en-US" altLang="zh-TW" sz="1400" b="1" i="0" u="none" strike="noStrike" dirty="0">
                          <a:solidFill>
                            <a:srgbClr val="333300"/>
                          </a:solidFill>
                          <a:effectLst/>
                          <a:latin typeface="新細明體"/>
                        </a:rPr>
                        <a:t>63.08</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99"/>
                    </a:solidFill>
                  </a:tcPr>
                </a:tc>
                <a:tc>
                  <a:txBody>
                    <a:bodyPr/>
                    <a:lstStyle/>
                    <a:p>
                      <a:pPr algn="l" fontAlgn="ctr"/>
                      <a:r>
                        <a:rPr lang="en-US" sz="1400" b="1" i="0" u="none" strike="noStrike" dirty="0">
                          <a:solidFill>
                            <a:srgbClr val="333300"/>
                          </a:solidFill>
                          <a:effectLst/>
                          <a:latin typeface="新細明體"/>
                        </a:rPr>
                        <a:t>sec</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99"/>
                    </a:solidFill>
                  </a:tcPr>
                </a:tc>
                <a:tc>
                  <a:txBody>
                    <a:bodyPr/>
                    <a:lstStyle/>
                    <a:p>
                      <a:pPr algn="ctr" fontAlgn="ctr"/>
                      <a:r>
                        <a:rPr lang="zh-TW" altLang="en-US" sz="1400" b="1" i="0" u="none" strike="noStrike" dirty="0">
                          <a:solidFill>
                            <a:srgbClr val="333300"/>
                          </a:solidFill>
                          <a:effectLst/>
                          <a:latin typeface="新細明體"/>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99"/>
                    </a:solidFill>
                  </a:tcPr>
                </a:tc>
                <a:tc>
                  <a:txBody>
                    <a:bodyPr/>
                    <a:lstStyle/>
                    <a:p>
                      <a:pPr algn="ctr" fontAlgn="ctr"/>
                      <a:r>
                        <a:rPr lang="zh-TW" altLang="en-US" sz="1400" b="1" i="0" u="none" strike="noStrike" dirty="0">
                          <a:solidFill>
                            <a:srgbClr val="333300"/>
                          </a:solidFill>
                          <a:effectLst/>
                          <a:latin typeface="新細明體"/>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99"/>
                    </a:solidFill>
                  </a:tcPr>
                </a:tc>
              </a:tr>
              <a:tr h="240223">
                <a:tc gridSpan="2">
                  <a:txBody>
                    <a:bodyPr/>
                    <a:lstStyle/>
                    <a:p>
                      <a:pPr algn="l" fontAlgn="ctr"/>
                      <a:r>
                        <a:rPr lang="en-US" sz="1400" b="1" i="0" u="none" strike="noStrike" dirty="0">
                          <a:solidFill>
                            <a:srgbClr val="FFFFFF"/>
                          </a:solidFill>
                          <a:effectLst/>
                          <a:latin typeface="新細明體"/>
                        </a:rPr>
                        <a:t>Double command cycle(DC)</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0000"/>
                    </a:solidFill>
                  </a:tcPr>
                </a:tc>
                <a:tc hMerge="1">
                  <a:txBody>
                    <a:bodyPr/>
                    <a:lstStyle/>
                    <a:p>
                      <a:endParaRPr lang="zh-TW" altLang="en-US"/>
                    </a:p>
                  </a:txBody>
                  <a:tcPr/>
                </a:tc>
                <a:tc>
                  <a:txBody>
                    <a:bodyPr/>
                    <a:lstStyle/>
                    <a:p>
                      <a:pPr algn="ctr" fontAlgn="ctr"/>
                      <a:r>
                        <a:rPr lang="en-US" altLang="zh-TW" sz="1400" b="1" i="0" u="none" strike="noStrike" dirty="0">
                          <a:solidFill>
                            <a:srgbClr val="333300"/>
                          </a:solidFill>
                          <a:effectLst/>
                          <a:latin typeface="新細明體"/>
                        </a:rPr>
                        <a:t>103.72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99"/>
                    </a:solidFill>
                  </a:tcPr>
                </a:tc>
                <a:tc>
                  <a:txBody>
                    <a:bodyPr/>
                    <a:lstStyle/>
                    <a:p>
                      <a:pPr algn="l" fontAlgn="ctr"/>
                      <a:r>
                        <a:rPr lang="en-US" sz="1400" b="1" i="0" u="none" strike="noStrike" dirty="0">
                          <a:solidFill>
                            <a:srgbClr val="333300"/>
                          </a:solidFill>
                          <a:effectLst/>
                          <a:latin typeface="新細明體"/>
                        </a:rPr>
                        <a:t>sec</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99"/>
                    </a:solidFill>
                  </a:tcPr>
                </a:tc>
                <a:tc>
                  <a:txBody>
                    <a:bodyPr/>
                    <a:lstStyle/>
                    <a:p>
                      <a:pPr algn="ctr" fontAlgn="ctr"/>
                      <a:r>
                        <a:rPr lang="zh-TW" altLang="en-US" sz="1400" b="1" i="0" u="none" strike="noStrike" dirty="0">
                          <a:solidFill>
                            <a:srgbClr val="333300"/>
                          </a:solidFill>
                          <a:effectLst/>
                          <a:latin typeface="新細明體"/>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99"/>
                    </a:solidFill>
                  </a:tcPr>
                </a:tc>
                <a:tc>
                  <a:txBody>
                    <a:bodyPr/>
                    <a:lstStyle/>
                    <a:p>
                      <a:pPr algn="ctr" fontAlgn="ctr"/>
                      <a:r>
                        <a:rPr lang="zh-TW" altLang="en-US" sz="1400" b="1" i="0" u="none" strike="noStrike" dirty="0">
                          <a:solidFill>
                            <a:srgbClr val="333300"/>
                          </a:solidFill>
                          <a:effectLst/>
                          <a:latin typeface="新細明體"/>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99"/>
                    </a:solidFill>
                  </a:tcPr>
                </a:tc>
              </a:tr>
              <a:tr h="240223">
                <a:tc gridSpan="2">
                  <a:txBody>
                    <a:bodyPr/>
                    <a:lstStyle/>
                    <a:p>
                      <a:pPr algn="ctr" fontAlgn="ctr"/>
                      <a:r>
                        <a:rPr lang="zh-TW" altLang="en-US" sz="1400" b="1" i="0" u="none" strike="noStrike" dirty="0">
                          <a:solidFill>
                            <a:srgbClr val="FFFFFF"/>
                          </a:solidFill>
                          <a:effectLst/>
                          <a:latin typeface="新細明體"/>
                        </a:rPr>
                        <a:t>稼動率</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0000"/>
                    </a:solidFill>
                  </a:tcPr>
                </a:tc>
                <a:tc hMerge="1">
                  <a:txBody>
                    <a:bodyPr/>
                    <a:lstStyle/>
                    <a:p>
                      <a:endParaRPr lang="zh-TW" altLang="en-US"/>
                    </a:p>
                  </a:txBody>
                  <a:tcPr/>
                </a:tc>
                <a:tc>
                  <a:txBody>
                    <a:bodyPr/>
                    <a:lstStyle/>
                    <a:p>
                      <a:pPr algn="ctr" fontAlgn="ctr"/>
                      <a:r>
                        <a:rPr lang="en-US" altLang="zh-TW" sz="1400" b="1" i="0" u="none" strike="noStrike" dirty="0">
                          <a:solidFill>
                            <a:srgbClr val="333300"/>
                          </a:solidFill>
                          <a:effectLst/>
                          <a:latin typeface="新細明體"/>
                        </a:rPr>
                        <a:t>70%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99"/>
                    </a:solidFill>
                  </a:tcPr>
                </a:tc>
                <a:tc>
                  <a:txBody>
                    <a:bodyPr/>
                    <a:lstStyle/>
                    <a:p>
                      <a:pPr algn="ctr" fontAlgn="ctr"/>
                      <a:r>
                        <a:rPr lang="en-US" altLang="zh-TW" sz="1400" b="1" i="0" u="none" strike="noStrike" dirty="0">
                          <a:solidFill>
                            <a:srgbClr val="333300"/>
                          </a:solidFill>
                          <a:effectLst/>
                          <a:latin typeface="新細明體"/>
                        </a:rPr>
                        <a:t>80%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99"/>
                    </a:solidFill>
                  </a:tcPr>
                </a:tc>
                <a:tc>
                  <a:txBody>
                    <a:bodyPr/>
                    <a:lstStyle/>
                    <a:p>
                      <a:pPr algn="ctr" fontAlgn="ctr"/>
                      <a:r>
                        <a:rPr lang="en-US" altLang="zh-TW" sz="1400" b="1" i="0" u="none" strike="noStrike" dirty="0">
                          <a:solidFill>
                            <a:srgbClr val="333300"/>
                          </a:solidFill>
                          <a:effectLst/>
                          <a:latin typeface="新細明體"/>
                        </a:rPr>
                        <a:t>90%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99"/>
                    </a:solidFill>
                  </a:tcPr>
                </a:tc>
                <a:tc>
                  <a:txBody>
                    <a:bodyPr/>
                    <a:lstStyle/>
                    <a:p>
                      <a:pPr algn="ctr" fontAlgn="ctr"/>
                      <a:r>
                        <a:rPr lang="en-US" altLang="zh-TW" sz="1400" b="1" i="0" u="none" strike="noStrike" dirty="0">
                          <a:solidFill>
                            <a:srgbClr val="333300"/>
                          </a:solidFill>
                          <a:effectLst/>
                          <a:latin typeface="新細明體"/>
                        </a:rPr>
                        <a:t>100%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99"/>
                    </a:solidFill>
                  </a:tcPr>
                </a:tc>
              </a:tr>
              <a:tr h="240223">
                <a:tc gridSpan="2">
                  <a:txBody>
                    <a:bodyPr/>
                    <a:lstStyle/>
                    <a:p>
                      <a:pPr algn="ctr" fontAlgn="ctr"/>
                      <a:r>
                        <a:rPr lang="zh-TW" altLang="en-US" sz="1400" b="1" i="0" u="none" strike="noStrike" dirty="0">
                          <a:solidFill>
                            <a:srgbClr val="FFFFFF"/>
                          </a:solidFill>
                          <a:effectLst/>
                          <a:latin typeface="新細明體"/>
                        </a:rPr>
                        <a:t>單台存取機能力</a:t>
                      </a:r>
                      <a:r>
                        <a:rPr lang="en-US" altLang="zh-TW" sz="1400" b="1" i="0" u="none" strike="noStrike" dirty="0">
                          <a:solidFill>
                            <a:srgbClr val="FFFFFF"/>
                          </a:solidFill>
                          <a:effectLst/>
                          <a:latin typeface="新細明體"/>
                        </a:rPr>
                        <a:t>(SC)</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0000"/>
                    </a:solidFill>
                  </a:tcPr>
                </a:tc>
                <a:tc hMerge="1">
                  <a:txBody>
                    <a:bodyPr/>
                    <a:lstStyle/>
                    <a:p>
                      <a:endParaRPr lang="zh-TW" altLang="en-US"/>
                    </a:p>
                  </a:txBody>
                  <a:tcPr/>
                </a:tc>
                <a:tc>
                  <a:txBody>
                    <a:bodyPr/>
                    <a:lstStyle/>
                    <a:p>
                      <a:pPr algn="ctr" rtl="0" fontAlgn="ctr"/>
                      <a:r>
                        <a:rPr lang="en-US" sz="1400" b="1" i="0" u="none" strike="noStrike" dirty="0">
                          <a:solidFill>
                            <a:srgbClr val="333300"/>
                          </a:solidFill>
                          <a:effectLst/>
                          <a:latin typeface="新細明體" panose="02020500000000000000" pitchFamily="18" charset="-120"/>
                          <a:ea typeface="新細明體" panose="02020500000000000000" pitchFamily="18" charset="-120"/>
                        </a:rPr>
                        <a:t>38.7 PL/HR</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C00"/>
                    </a:solidFill>
                  </a:tcPr>
                </a:tc>
                <a:tc>
                  <a:txBody>
                    <a:bodyPr/>
                    <a:lstStyle/>
                    <a:p>
                      <a:pPr algn="ctr" rtl="0" fontAlgn="ctr"/>
                      <a:r>
                        <a:rPr lang="en-US" sz="1400" b="1" i="0" u="none" strike="noStrike" dirty="0">
                          <a:solidFill>
                            <a:srgbClr val="333300"/>
                          </a:solidFill>
                          <a:effectLst/>
                          <a:latin typeface="新細明體" panose="02020500000000000000" pitchFamily="18" charset="-120"/>
                          <a:ea typeface="新細明體" panose="02020500000000000000" pitchFamily="18" charset="-120"/>
                        </a:rPr>
                        <a:t>44.25 PL/HR</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C00"/>
                    </a:solidFill>
                  </a:tcPr>
                </a:tc>
                <a:tc>
                  <a:txBody>
                    <a:bodyPr/>
                    <a:lstStyle/>
                    <a:p>
                      <a:pPr algn="ctr" rtl="0" fontAlgn="ctr"/>
                      <a:r>
                        <a:rPr lang="en-US" sz="1400" b="1" i="0" u="none" strike="noStrike" dirty="0">
                          <a:solidFill>
                            <a:srgbClr val="333300"/>
                          </a:solidFill>
                          <a:effectLst/>
                          <a:latin typeface="新細明體" panose="02020500000000000000" pitchFamily="18" charset="-120"/>
                          <a:ea typeface="新細明體" panose="02020500000000000000" pitchFamily="18" charset="-120"/>
                        </a:rPr>
                        <a:t>49.8 PL/HR</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C00"/>
                    </a:solidFill>
                  </a:tcPr>
                </a:tc>
                <a:tc>
                  <a:txBody>
                    <a:bodyPr/>
                    <a:lstStyle/>
                    <a:p>
                      <a:pPr algn="ctr" rtl="0" fontAlgn="ctr"/>
                      <a:r>
                        <a:rPr lang="en-US" sz="1400" b="1" i="0" u="none" strike="noStrike" dirty="0">
                          <a:solidFill>
                            <a:srgbClr val="333300"/>
                          </a:solidFill>
                          <a:effectLst/>
                          <a:latin typeface="新細明體" panose="02020500000000000000" pitchFamily="18" charset="-120"/>
                          <a:ea typeface="新細明體" panose="02020500000000000000" pitchFamily="18" charset="-120"/>
                        </a:rPr>
                        <a:t>55.3 PL/HR</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C00"/>
                    </a:solidFill>
                  </a:tcPr>
                </a:tc>
              </a:tr>
              <a:tr h="240223">
                <a:tc gridSpan="2">
                  <a:txBody>
                    <a:bodyPr/>
                    <a:lstStyle/>
                    <a:p>
                      <a:pPr algn="ctr" fontAlgn="ctr"/>
                      <a:r>
                        <a:rPr lang="zh-TW" altLang="en-US" sz="1400" b="1" i="0" u="none" strike="noStrike" dirty="0">
                          <a:solidFill>
                            <a:srgbClr val="FFFFFF"/>
                          </a:solidFill>
                          <a:effectLst/>
                          <a:latin typeface="新細明體"/>
                        </a:rPr>
                        <a:t>單台存取機能力</a:t>
                      </a:r>
                      <a:r>
                        <a:rPr lang="en-US" altLang="zh-TW" sz="1400" b="1" i="0" u="none" strike="noStrike" dirty="0">
                          <a:solidFill>
                            <a:srgbClr val="FFFFFF"/>
                          </a:solidFill>
                          <a:effectLst/>
                          <a:latin typeface="新細明體"/>
                        </a:rPr>
                        <a:t>(DC)</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0000"/>
                    </a:solidFill>
                  </a:tcPr>
                </a:tc>
                <a:tc hMerge="1">
                  <a:txBody>
                    <a:bodyPr/>
                    <a:lstStyle/>
                    <a:p>
                      <a:endParaRPr lang="zh-TW" altLang="en-US"/>
                    </a:p>
                  </a:txBody>
                  <a:tcPr/>
                </a:tc>
                <a:tc>
                  <a:txBody>
                    <a:bodyPr/>
                    <a:lstStyle/>
                    <a:p>
                      <a:pPr algn="ctr" rtl="0" fontAlgn="ctr"/>
                      <a:r>
                        <a:rPr lang="en-US" sz="1400" b="1" i="0" u="none" strike="noStrike" dirty="0">
                          <a:solidFill>
                            <a:srgbClr val="333300"/>
                          </a:solidFill>
                          <a:effectLst/>
                          <a:latin typeface="新細明體" panose="02020500000000000000" pitchFamily="18" charset="-120"/>
                          <a:ea typeface="新細明體" panose="02020500000000000000" pitchFamily="18" charset="-120"/>
                        </a:rPr>
                        <a:t>46.8 PL/HR</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C00"/>
                    </a:solidFill>
                  </a:tcPr>
                </a:tc>
                <a:tc>
                  <a:txBody>
                    <a:bodyPr/>
                    <a:lstStyle/>
                    <a:p>
                      <a:pPr algn="ctr" rtl="0" fontAlgn="ctr"/>
                      <a:r>
                        <a:rPr lang="en-US" sz="1400" b="1" i="0" u="none" strike="noStrike" dirty="0">
                          <a:solidFill>
                            <a:srgbClr val="333300"/>
                          </a:solidFill>
                          <a:effectLst/>
                          <a:latin typeface="新細明體" panose="02020500000000000000" pitchFamily="18" charset="-120"/>
                          <a:ea typeface="新細明體" panose="02020500000000000000" pitchFamily="18" charset="-120"/>
                        </a:rPr>
                        <a:t>53.45 PL/HR</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C00"/>
                    </a:solidFill>
                  </a:tcPr>
                </a:tc>
                <a:tc>
                  <a:txBody>
                    <a:bodyPr/>
                    <a:lstStyle/>
                    <a:p>
                      <a:pPr algn="ctr" rtl="0" fontAlgn="ctr"/>
                      <a:r>
                        <a:rPr lang="en-US" sz="1400" b="1" i="0" u="none" strike="noStrike" dirty="0">
                          <a:solidFill>
                            <a:srgbClr val="333300"/>
                          </a:solidFill>
                          <a:effectLst/>
                          <a:latin typeface="新細明體" panose="02020500000000000000" pitchFamily="18" charset="-120"/>
                          <a:ea typeface="新細明體" panose="02020500000000000000" pitchFamily="18" charset="-120"/>
                        </a:rPr>
                        <a:t>60.15 PL/HR</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C00"/>
                    </a:solidFill>
                  </a:tcPr>
                </a:tc>
                <a:tc>
                  <a:txBody>
                    <a:bodyPr/>
                    <a:lstStyle/>
                    <a:p>
                      <a:pPr algn="ctr" rtl="0" fontAlgn="ctr"/>
                      <a:r>
                        <a:rPr lang="en-US" sz="1400" b="1" i="0" u="none" strike="noStrike" dirty="0">
                          <a:solidFill>
                            <a:srgbClr val="333300"/>
                          </a:solidFill>
                          <a:effectLst/>
                          <a:latin typeface="新細明體" panose="02020500000000000000" pitchFamily="18" charset="-120"/>
                          <a:ea typeface="新細明體" panose="02020500000000000000" pitchFamily="18" charset="-120"/>
                        </a:rPr>
                        <a:t>66.8 PL/HR</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C00"/>
                    </a:solidFill>
                  </a:tcPr>
                </a:tc>
              </a:tr>
              <a:tr h="473380">
                <a:tc>
                  <a:txBody>
                    <a:bodyPr/>
                    <a:lstStyle/>
                    <a:p>
                      <a:pPr algn="r" fontAlgn="ctr"/>
                      <a:r>
                        <a:rPr lang="en-US" altLang="zh-TW" sz="1400" b="1" i="0" u="none" strike="noStrike" dirty="0">
                          <a:solidFill>
                            <a:srgbClr val="333300"/>
                          </a:solidFill>
                          <a:effectLst/>
                          <a:latin typeface="新細明體"/>
                        </a:rPr>
                        <a:t>1</a:t>
                      </a:r>
                      <a:r>
                        <a:rPr lang="zh-TW" altLang="en-US" sz="1400" b="1" i="0" u="none" strike="noStrike" dirty="0">
                          <a:solidFill>
                            <a:srgbClr val="333300"/>
                          </a:solidFill>
                          <a:effectLst/>
                          <a:latin typeface="新細明體"/>
                        </a:rPr>
                        <a:t>台</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99"/>
                    </a:solidFill>
                  </a:tcPr>
                </a:tc>
                <a:tc>
                  <a:txBody>
                    <a:bodyPr/>
                    <a:lstStyle/>
                    <a:p>
                      <a:pPr algn="ctr" fontAlgn="ctr"/>
                      <a:r>
                        <a:rPr lang="zh-TW" altLang="en-US" sz="1400" b="1" i="0" u="none" strike="noStrike" dirty="0">
                          <a:solidFill>
                            <a:srgbClr val="FFFFFF"/>
                          </a:solidFill>
                          <a:effectLst/>
                          <a:latin typeface="新細明體"/>
                        </a:rPr>
                        <a:t>存取機</a:t>
                      </a:r>
                      <a:r>
                        <a:rPr lang="en-US" altLang="zh-TW" sz="1400" b="1" i="0" u="none" strike="noStrike" dirty="0">
                          <a:solidFill>
                            <a:srgbClr val="FFFFFF"/>
                          </a:solidFill>
                          <a:effectLst/>
                          <a:latin typeface="新細明體"/>
                        </a:rPr>
                        <a:t>(</a:t>
                      </a:r>
                      <a:r>
                        <a:rPr lang="en-US" sz="1400" b="1" i="0" u="none" strike="noStrike" dirty="0">
                          <a:solidFill>
                            <a:srgbClr val="FFFFFF"/>
                          </a:solidFill>
                          <a:effectLst/>
                          <a:latin typeface="新細明體"/>
                        </a:rPr>
                        <a:t>SC)</a:t>
                      </a:r>
                      <a:r>
                        <a:rPr lang="zh-TW" altLang="en-US" sz="1400" b="1" i="0" u="none" strike="noStrike" dirty="0">
                          <a:solidFill>
                            <a:srgbClr val="FFFFFF"/>
                          </a:solidFill>
                          <a:effectLst/>
                          <a:latin typeface="新細明體"/>
                        </a:rPr>
                        <a:t>能力</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0000"/>
                    </a:solidFill>
                  </a:tcPr>
                </a:tc>
                <a:tc>
                  <a:txBody>
                    <a:bodyPr/>
                    <a:lstStyle/>
                    <a:p>
                      <a:pPr algn="ctr" rtl="0" fontAlgn="ctr"/>
                      <a:r>
                        <a:rPr lang="en-US" sz="1400" b="1" i="0" u="none" strike="noStrike" dirty="0">
                          <a:solidFill>
                            <a:srgbClr val="333300"/>
                          </a:solidFill>
                          <a:effectLst/>
                          <a:latin typeface="新細明體" panose="02020500000000000000" pitchFamily="18" charset="-120"/>
                          <a:ea typeface="新細明體" panose="02020500000000000000" pitchFamily="18" charset="-120"/>
                        </a:rPr>
                        <a:t>38.7 PL/HR</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9CC"/>
                    </a:solidFill>
                  </a:tcPr>
                </a:tc>
                <a:tc>
                  <a:txBody>
                    <a:bodyPr/>
                    <a:lstStyle/>
                    <a:p>
                      <a:pPr algn="ctr" rtl="0" fontAlgn="ctr"/>
                      <a:r>
                        <a:rPr lang="en-US" sz="1400" b="1" i="0" u="none" strike="noStrike" dirty="0">
                          <a:solidFill>
                            <a:srgbClr val="333300"/>
                          </a:solidFill>
                          <a:effectLst/>
                          <a:latin typeface="新細明體" panose="02020500000000000000" pitchFamily="18" charset="-120"/>
                          <a:ea typeface="新細明體" panose="02020500000000000000" pitchFamily="18" charset="-120"/>
                        </a:rPr>
                        <a:t>44.98 PL/HR</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9CC"/>
                    </a:solidFill>
                  </a:tcPr>
                </a:tc>
                <a:tc>
                  <a:txBody>
                    <a:bodyPr/>
                    <a:lstStyle/>
                    <a:p>
                      <a:pPr algn="ctr" rtl="0" fontAlgn="ctr"/>
                      <a:r>
                        <a:rPr lang="en-US" sz="1400" b="1" i="0" u="none" strike="noStrike" dirty="0">
                          <a:solidFill>
                            <a:srgbClr val="333300"/>
                          </a:solidFill>
                          <a:effectLst/>
                          <a:latin typeface="新細明體" panose="02020500000000000000" pitchFamily="18" charset="-120"/>
                          <a:ea typeface="新細明體" panose="02020500000000000000" pitchFamily="18" charset="-120"/>
                        </a:rPr>
                        <a:t>49.8 PL/HR</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9CC"/>
                    </a:solidFill>
                  </a:tcPr>
                </a:tc>
                <a:tc>
                  <a:txBody>
                    <a:bodyPr/>
                    <a:lstStyle/>
                    <a:p>
                      <a:pPr algn="ctr" rtl="0" fontAlgn="ctr"/>
                      <a:r>
                        <a:rPr lang="en-US" sz="1400" b="1" i="0" u="none" strike="noStrike" dirty="0">
                          <a:solidFill>
                            <a:srgbClr val="333300"/>
                          </a:solidFill>
                          <a:effectLst/>
                          <a:latin typeface="新細明體" panose="02020500000000000000" pitchFamily="18" charset="-120"/>
                          <a:ea typeface="新細明體" panose="02020500000000000000" pitchFamily="18" charset="-120"/>
                        </a:rPr>
                        <a:t>55.3 PL/HR</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99CC"/>
                    </a:solidFill>
                  </a:tcPr>
                </a:tc>
              </a:tr>
              <a:tr h="473380">
                <a:tc>
                  <a:txBody>
                    <a:bodyPr/>
                    <a:lstStyle/>
                    <a:p>
                      <a:pPr algn="r" fontAlgn="ctr"/>
                      <a:r>
                        <a:rPr lang="en-US" altLang="zh-TW" sz="1400" b="1" i="0" u="none" strike="noStrike" dirty="0">
                          <a:solidFill>
                            <a:srgbClr val="333300"/>
                          </a:solidFill>
                          <a:effectLst/>
                          <a:latin typeface="新細明體"/>
                        </a:rPr>
                        <a:t>1</a:t>
                      </a:r>
                      <a:r>
                        <a:rPr lang="zh-TW" altLang="en-US" sz="1400" b="1" i="0" u="none" strike="noStrike" dirty="0">
                          <a:solidFill>
                            <a:srgbClr val="333300"/>
                          </a:solidFill>
                          <a:effectLst/>
                          <a:latin typeface="新細明體"/>
                        </a:rPr>
                        <a:t>台</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99"/>
                    </a:solidFill>
                  </a:tcPr>
                </a:tc>
                <a:tc>
                  <a:txBody>
                    <a:bodyPr/>
                    <a:lstStyle/>
                    <a:p>
                      <a:pPr algn="ctr" fontAlgn="ctr"/>
                      <a:r>
                        <a:rPr lang="zh-TW" altLang="en-US" sz="1400" b="1" i="0" u="none" strike="noStrike" dirty="0">
                          <a:solidFill>
                            <a:srgbClr val="FFFFFF"/>
                          </a:solidFill>
                          <a:effectLst/>
                          <a:latin typeface="新細明體"/>
                        </a:rPr>
                        <a:t>存取機</a:t>
                      </a:r>
                      <a:r>
                        <a:rPr lang="en-US" altLang="zh-TW" sz="1400" b="1" i="0" u="none" strike="noStrike" dirty="0">
                          <a:solidFill>
                            <a:srgbClr val="FFFFFF"/>
                          </a:solidFill>
                          <a:effectLst/>
                          <a:latin typeface="新細明體"/>
                        </a:rPr>
                        <a:t>(</a:t>
                      </a:r>
                      <a:r>
                        <a:rPr lang="en-US" sz="1400" b="1" i="0" u="none" strike="noStrike" dirty="0">
                          <a:solidFill>
                            <a:srgbClr val="FFFFFF"/>
                          </a:solidFill>
                          <a:effectLst/>
                          <a:latin typeface="新細明體"/>
                        </a:rPr>
                        <a:t>DC)</a:t>
                      </a:r>
                      <a:r>
                        <a:rPr lang="zh-TW" altLang="en-US" sz="1400" b="1" i="0" u="none" strike="noStrike" dirty="0">
                          <a:solidFill>
                            <a:srgbClr val="FFFFFF"/>
                          </a:solidFill>
                          <a:effectLst/>
                          <a:latin typeface="新細明體"/>
                        </a:rPr>
                        <a:t>能力</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00000"/>
                    </a:solidFill>
                  </a:tcPr>
                </a:tc>
                <a:tc>
                  <a:txBody>
                    <a:bodyPr/>
                    <a:lstStyle/>
                    <a:p>
                      <a:pPr algn="ctr" rtl="0" fontAlgn="ctr"/>
                      <a:r>
                        <a:rPr lang="en-US" sz="1400" b="1" i="0" u="none" strike="noStrike" dirty="0">
                          <a:solidFill>
                            <a:srgbClr val="333300"/>
                          </a:solidFill>
                          <a:effectLst/>
                          <a:latin typeface="新細明體" panose="02020500000000000000" pitchFamily="18" charset="-120"/>
                          <a:ea typeface="新細明體" panose="02020500000000000000" pitchFamily="18" charset="-120"/>
                        </a:rPr>
                        <a:t>46.8 PL/HR</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FF00"/>
                    </a:solidFill>
                  </a:tcPr>
                </a:tc>
                <a:tc>
                  <a:txBody>
                    <a:bodyPr/>
                    <a:lstStyle/>
                    <a:p>
                      <a:pPr algn="ctr" rtl="0" fontAlgn="ctr"/>
                      <a:r>
                        <a:rPr lang="en-US" sz="1400" b="1" i="0" u="none" strike="noStrike" dirty="0">
                          <a:solidFill>
                            <a:srgbClr val="333300"/>
                          </a:solidFill>
                          <a:effectLst/>
                          <a:latin typeface="新細明體" panose="02020500000000000000" pitchFamily="18" charset="-120"/>
                          <a:ea typeface="新細明體" panose="02020500000000000000" pitchFamily="18" charset="-120"/>
                        </a:rPr>
                        <a:t>53.45 PL/HR</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FF00"/>
                    </a:solidFill>
                  </a:tcPr>
                </a:tc>
                <a:tc>
                  <a:txBody>
                    <a:bodyPr/>
                    <a:lstStyle/>
                    <a:p>
                      <a:pPr algn="ctr" rtl="0" fontAlgn="ctr"/>
                      <a:r>
                        <a:rPr lang="en-US" sz="1400" b="1" i="0" u="none" strike="noStrike" dirty="0">
                          <a:solidFill>
                            <a:srgbClr val="333300"/>
                          </a:solidFill>
                          <a:effectLst/>
                          <a:latin typeface="新細明體" panose="02020500000000000000" pitchFamily="18" charset="-120"/>
                          <a:ea typeface="新細明體" panose="02020500000000000000" pitchFamily="18" charset="-120"/>
                        </a:rPr>
                        <a:t>60.15 PL/HR</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FF00"/>
                    </a:solidFill>
                  </a:tcPr>
                </a:tc>
                <a:tc>
                  <a:txBody>
                    <a:bodyPr/>
                    <a:lstStyle/>
                    <a:p>
                      <a:pPr algn="ctr" rtl="0" fontAlgn="ctr"/>
                      <a:r>
                        <a:rPr lang="en-US" sz="1400" b="1" i="0" u="none" strike="noStrike" dirty="0">
                          <a:solidFill>
                            <a:srgbClr val="333300"/>
                          </a:solidFill>
                          <a:effectLst/>
                          <a:latin typeface="新細明體" panose="02020500000000000000" pitchFamily="18" charset="-120"/>
                          <a:ea typeface="新細明體" panose="02020500000000000000" pitchFamily="18" charset="-120"/>
                        </a:rPr>
                        <a:t>66.8 PL/HR</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FF00"/>
                    </a:solidFill>
                  </a:tcPr>
                </a:tc>
              </a:tr>
            </a:tbl>
          </a:graphicData>
        </a:graphic>
      </p:graphicFrame>
      <p:grpSp>
        <p:nvGrpSpPr>
          <p:cNvPr id="1028" name="Group 3"/>
          <p:cNvGrpSpPr>
            <a:grpSpLocks/>
          </p:cNvGrpSpPr>
          <p:nvPr/>
        </p:nvGrpSpPr>
        <p:grpSpPr bwMode="auto">
          <a:xfrm>
            <a:off x="1314450" y="4195763"/>
            <a:ext cx="6650038" cy="1795462"/>
            <a:chOff x="602" y="2335"/>
            <a:chExt cx="4397" cy="1286"/>
          </a:xfrm>
        </p:grpSpPr>
        <p:graphicFrame>
          <p:nvGraphicFramePr>
            <p:cNvPr id="1026" name="Object 4"/>
            <p:cNvGraphicFramePr>
              <a:graphicFrameLocks noChangeAspect="1"/>
            </p:cNvGraphicFramePr>
            <p:nvPr/>
          </p:nvGraphicFramePr>
          <p:xfrm>
            <a:off x="602" y="2340"/>
            <a:ext cx="1891" cy="1056"/>
          </p:xfrm>
          <a:graphic>
            <a:graphicData uri="http://schemas.openxmlformats.org/presentationml/2006/ole">
              <mc:AlternateContent xmlns:mc="http://schemas.openxmlformats.org/markup-compatibility/2006">
                <mc:Choice xmlns:v="urn:schemas-microsoft-com:vml" Requires="v">
                  <p:oleObj spid="_x0000_s1170" name="Drawing" r:id="rId3" imgW="5158740" imgH="3055620" progId="">
                    <p:embed/>
                  </p:oleObj>
                </mc:Choice>
                <mc:Fallback>
                  <p:oleObj name="Drawing" r:id="rId3" imgW="5158740" imgH="305562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 y="2340"/>
                          <a:ext cx="1891" cy="1056"/>
                        </a:xfrm>
                        <a:prstGeom prst="rect">
                          <a:avLst/>
                        </a:pr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13" name="Rectangle 5"/>
            <p:cNvSpPr>
              <a:spLocks noChangeArrowheads="1"/>
            </p:cNvSpPr>
            <p:nvPr/>
          </p:nvSpPr>
          <p:spPr bwMode="auto">
            <a:xfrm>
              <a:off x="751" y="3402"/>
              <a:ext cx="1675" cy="219"/>
            </a:xfrm>
            <a:prstGeom prst="rect">
              <a:avLst/>
            </a:prstGeom>
            <a:noFill/>
            <a:ln w="9525">
              <a:noFill/>
              <a:miter lim="800000"/>
              <a:headEnd/>
              <a:tailEnd/>
            </a:ln>
          </p:spPr>
          <p:txBody>
            <a:bodyPr>
              <a:spAutoFit/>
            </a:bodyPr>
            <a:lstStyle/>
            <a:p>
              <a:r>
                <a:rPr lang="zh-TW" altLang="en-US" dirty="0">
                  <a:solidFill>
                    <a:srgbClr val="FF00FF"/>
                  </a:solidFill>
                  <a:latin typeface="標楷體" pitchFamily="65" charset="-120"/>
                  <a:ea typeface="新細明體" pitchFamily="18" charset="-120"/>
                </a:rPr>
                <a:t>平均單一出入庫存取動作圖 </a:t>
              </a:r>
              <a:endParaRPr lang="ja-JP" altLang="en-US" dirty="0">
                <a:solidFill>
                  <a:srgbClr val="FF00FF"/>
                </a:solidFill>
                <a:latin typeface="標楷體" pitchFamily="65" charset="-120"/>
                <a:ea typeface="新細明體" pitchFamily="18" charset="-120"/>
              </a:endParaRPr>
            </a:p>
          </p:txBody>
        </p:sp>
        <p:sp>
          <p:nvSpPr>
            <p:cNvPr id="1114" name="Rectangle 6"/>
            <p:cNvSpPr>
              <a:spLocks noChangeArrowheads="1"/>
            </p:cNvSpPr>
            <p:nvPr/>
          </p:nvSpPr>
          <p:spPr bwMode="auto">
            <a:xfrm>
              <a:off x="3152" y="3398"/>
              <a:ext cx="1769" cy="218"/>
            </a:xfrm>
            <a:prstGeom prst="rect">
              <a:avLst/>
            </a:prstGeom>
            <a:noFill/>
            <a:ln w="9525">
              <a:noFill/>
              <a:miter lim="800000"/>
              <a:headEnd/>
              <a:tailEnd/>
            </a:ln>
          </p:spPr>
          <p:txBody>
            <a:bodyPr>
              <a:spAutoFit/>
            </a:bodyPr>
            <a:lstStyle/>
            <a:p>
              <a:r>
                <a:rPr lang="zh-TW" altLang="en-US" dirty="0">
                  <a:solidFill>
                    <a:srgbClr val="FF00FF"/>
                  </a:solidFill>
                  <a:latin typeface="標楷體" pitchFamily="65" charset="-120"/>
                  <a:ea typeface="新細明體" pitchFamily="18" charset="-120"/>
                </a:rPr>
                <a:t>平均複合出入庫存取動作圖</a:t>
              </a:r>
              <a:r>
                <a:rPr lang="zh-TW" altLang="en-US" dirty="0">
                  <a:latin typeface="標楷體" pitchFamily="65" charset="-120"/>
                  <a:ea typeface="新細明體" pitchFamily="18" charset="-120"/>
                </a:rPr>
                <a:t> </a:t>
              </a:r>
              <a:endParaRPr lang="ja-JP" altLang="en-US" dirty="0">
                <a:latin typeface="標楷體" pitchFamily="65" charset="-120"/>
                <a:ea typeface="新細明體" pitchFamily="18" charset="-120"/>
              </a:endParaRPr>
            </a:p>
          </p:txBody>
        </p:sp>
        <p:graphicFrame>
          <p:nvGraphicFramePr>
            <p:cNvPr id="1027" name="Object 7"/>
            <p:cNvGraphicFramePr>
              <a:graphicFrameLocks noChangeAspect="1"/>
            </p:cNvGraphicFramePr>
            <p:nvPr/>
          </p:nvGraphicFramePr>
          <p:xfrm>
            <a:off x="3136" y="2335"/>
            <a:ext cx="1863" cy="1040"/>
          </p:xfrm>
          <a:graphic>
            <a:graphicData uri="http://schemas.openxmlformats.org/presentationml/2006/ole">
              <mc:AlternateContent xmlns:mc="http://schemas.openxmlformats.org/markup-compatibility/2006">
                <mc:Choice xmlns:v="urn:schemas-microsoft-com:vml" Requires="v">
                  <p:oleObj spid="_x0000_s1171" name="Drawing" r:id="rId5" imgW="5562600" imgH="3604260" progId="">
                    <p:embed/>
                  </p:oleObj>
                </mc:Choice>
                <mc:Fallback>
                  <p:oleObj name="Drawing" r:id="rId5" imgW="5562600" imgH="3604260" progId="">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6" y="2335"/>
                          <a:ext cx="1863" cy="1040"/>
                        </a:xfrm>
                        <a:prstGeom prst="rect">
                          <a:avLst/>
                        </a:pr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029" name="Text Box 9"/>
          <p:cNvSpPr txBox="1">
            <a:spLocks noChangeArrowheads="1"/>
          </p:cNvSpPr>
          <p:nvPr/>
        </p:nvSpPr>
        <p:spPr bwMode="auto">
          <a:xfrm>
            <a:off x="1801813" y="5962650"/>
            <a:ext cx="5641975" cy="527050"/>
          </a:xfrm>
          <a:prstGeom prst="rect">
            <a:avLst/>
          </a:prstGeom>
          <a:noFill/>
          <a:ln w="9525">
            <a:solidFill>
              <a:srgbClr val="FF0000"/>
            </a:solidFill>
            <a:miter lim="800000"/>
            <a:headEnd/>
            <a:tailEnd/>
          </a:ln>
        </p:spPr>
        <p:txBody>
          <a:bodyPr>
            <a:spAutoFit/>
          </a:bodyPr>
          <a:lstStyle/>
          <a:p>
            <a:r>
              <a:rPr lang="en-US" altLang="zh-TW" dirty="0">
                <a:solidFill>
                  <a:srgbClr val="FF00FF"/>
                </a:solidFill>
                <a:latin typeface="標楷體" pitchFamily="65" charset="-120"/>
              </a:rPr>
              <a:t>(</a:t>
            </a:r>
            <a:r>
              <a:rPr lang="zh-TW" altLang="en-US" dirty="0">
                <a:solidFill>
                  <a:srgbClr val="FF00FF"/>
                </a:solidFill>
                <a:latin typeface="標楷體" pitchFamily="65" charset="-120"/>
              </a:rPr>
              <a:t>存取機處理能力</a:t>
            </a:r>
            <a:r>
              <a:rPr lang="en-US" altLang="zh-TW" dirty="0">
                <a:solidFill>
                  <a:srgbClr val="FF00FF"/>
                </a:solidFill>
                <a:latin typeface="標楷體" pitchFamily="65" charset="-120"/>
              </a:rPr>
              <a:t>,</a:t>
            </a:r>
            <a:r>
              <a:rPr lang="zh-TW" altLang="en-US" dirty="0">
                <a:solidFill>
                  <a:srgbClr val="FF00FF"/>
                </a:solidFill>
                <a:latin typeface="標楷體" pitchFamily="65" charset="-120"/>
              </a:rPr>
              <a:t>非整體系統處理能力</a:t>
            </a:r>
            <a:r>
              <a:rPr lang="en-US" altLang="zh-TW" dirty="0">
                <a:solidFill>
                  <a:srgbClr val="FF00FF"/>
                </a:solidFill>
                <a:latin typeface="標楷體" pitchFamily="65" charset="-120"/>
              </a:rPr>
              <a:t>,</a:t>
            </a:r>
            <a:r>
              <a:rPr lang="zh-TW" altLang="en-US" dirty="0">
                <a:solidFill>
                  <a:srgbClr val="FF00FF"/>
                </a:solidFill>
                <a:latin typeface="標楷體" pitchFamily="65" charset="-120"/>
              </a:rPr>
              <a:t>不含通訊及上位處理時間</a:t>
            </a:r>
            <a:r>
              <a:rPr lang="en-US" altLang="zh-TW" dirty="0">
                <a:solidFill>
                  <a:srgbClr val="FF00FF"/>
                </a:solidFill>
                <a:latin typeface="標楷體" pitchFamily="65" charset="-120"/>
              </a:rPr>
              <a:t>)</a:t>
            </a:r>
          </a:p>
          <a:p>
            <a:r>
              <a:rPr lang="en-US" altLang="zh-TW" dirty="0">
                <a:solidFill>
                  <a:srgbClr val="FF00FF"/>
                </a:solidFill>
                <a:latin typeface="標楷體" pitchFamily="65" charset="-120"/>
              </a:rPr>
              <a:t>PS.</a:t>
            </a:r>
            <a:r>
              <a:rPr lang="zh-TW" altLang="en-US" dirty="0">
                <a:solidFill>
                  <a:srgbClr val="FF00FF"/>
                </a:solidFill>
                <a:latin typeface="標楷體" pitchFamily="65" charset="-120"/>
              </a:rPr>
              <a:t>本規劃報告僅供評估參考</a:t>
            </a:r>
            <a:r>
              <a:rPr lang="en-US" altLang="zh-TW" dirty="0">
                <a:solidFill>
                  <a:srgbClr val="FF00FF"/>
                </a:solidFill>
                <a:latin typeface="標楷體" pitchFamily="65" charset="-120"/>
              </a:rPr>
              <a:t>,</a:t>
            </a:r>
            <a:r>
              <a:rPr lang="zh-TW" altLang="en-US" dirty="0">
                <a:solidFill>
                  <a:srgbClr val="FF00FF"/>
                </a:solidFill>
                <a:latin typeface="標楷體" pitchFamily="65" charset="-120"/>
              </a:rPr>
              <a:t>以實際設計為準</a:t>
            </a:r>
            <a:r>
              <a:rPr lang="en-US" altLang="zh-TW" dirty="0">
                <a:solidFill>
                  <a:srgbClr val="FF00FF"/>
                </a:solidFill>
                <a:latin typeface="標楷體" pitchFamily="65" charset="-120"/>
              </a:rPr>
              <a:t>!</a:t>
            </a:r>
          </a:p>
        </p:txBody>
      </p:sp>
      <p:sp>
        <p:nvSpPr>
          <p:cNvPr id="1030" name="Rectangle 11"/>
          <p:cNvSpPr>
            <a:spLocks noChangeArrowheads="1"/>
          </p:cNvSpPr>
          <p:nvPr/>
        </p:nvSpPr>
        <p:spPr bwMode="auto">
          <a:xfrm>
            <a:off x="2171700" y="82550"/>
            <a:ext cx="5273675" cy="523220"/>
          </a:xfrm>
          <a:prstGeom prst="rect">
            <a:avLst/>
          </a:prstGeom>
          <a:noFill/>
          <a:ln w="9525" algn="ctr">
            <a:noFill/>
            <a:miter lim="800000"/>
            <a:headEnd/>
            <a:tailEnd/>
          </a:ln>
        </p:spPr>
        <p:txBody>
          <a:bodyPr>
            <a:spAutoFit/>
          </a:bodyPr>
          <a:lstStyle/>
          <a:p>
            <a:pPr>
              <a:spcBef>
                <a:spcPct val="50000"/>
              </a:spcBef>
            </a:pPr>
            <a:r>
              <a:rPr lang="zh-TW" altLang="en-US" sz="2800" b="1" dirty="0" smtClean="0">
                <a:solidFill>
                  <a:srgbClr val="0000FF"/>
                </a:solidFill>
                <a:latin typeface="標楷體" pitchFamily="65" charset="-120"/>
              </a:rPr>
              <a:t>存取</a:t>
            </a:r>
            <a:r>
              <a:rPr lang="zh-TW" altLang="en-US" sz="2800" b="1" dirty="0">
                <a:solidFill>
                  <a:srgbClr val="0000FF"/>
                </a:solidFill>
                <a:latin typeface="標楷體" pitchFamily="65" charset="-120"/>
              </a:rPr>
              <a:t>機處理能力</a:t>
            </a:r>
            <a:r>
              <a:rPr lang="zh-TW" altLang="en-US" sz="2800" b="1" dirty="0" smtClean="0">
                <a:solidFill>
                  <a:srgbClr val="0000FF"/>
                </a:solidFill>
                <a:latin typeface="標楷體" pitchFamily="65" charset="-120"/>
              </a:rPr>
              <a:t>估算</a:t>
            </a:r>
            <a:endParaRPr lang="en-US" altLang="zh-TW" sz="2800" b="1" dirty="0">
              <a:solidFill>
                <a:srgbClr val="0000FF"/>
              </a:solidFill>
              <a:latin typeface="標楷體" pitchFamily="65" charset="-120"/>
            </a:endParaRPr>
          </a:p>
        </p:txBody>
      </p:sp>
      <p:sp>
        <p:nvSpPr>
          <p:cNvPr id="1032" name="Rectangle 12"/>
          <p:cNvSpPr>
            <a:spLocks noChangeArrowheads="1"/>
          </p:cNvSpPr>
          <p:nvPr/>
        </p:nvSpPr>
        <p:spPr bwMode="auto">
          <a:xfrm>
            <a:off x="4808537" y="3820428"/>
            <a:ext cx="3473450" cy="304800"/>
          </a:xfrm>
          <a:prstGeom prst="rect">
            <a:avLst/>
          </a:prstGeom>
          <a:noFill/>
          <a:ln w="38100" algn="ctr">
            <a:noFill/>
            <a:miter lim="800000"/>
            <a:headEnd/>
            <a:tailEnd/>
          </a:ln>
        </p:spPr>
        <p:txBody>
          <a:bodyPr wrap="none">
            <a:spAutoFit/>
          </a:bodyPr>
          <a:lstStyle/>
          <a:p>
            <a:r>
              <a:rPr lang="en-US" altLang="zh-TW" b="1" dirty="0">
                <a:solidFill>
                  <a:srgbClr val="0000FF"/>
                </a:solidFill>
                <a:latin typeface="標楷體" pitchFamily="65" charset="-120"/>
              </a:rPr>
              <a:t>※</a:t>
            </a:r>
            <a:r>
              <a:rPr lang="zh-TW" altLang="en-US" b="1" dirty="0">
                <a:solidFill>
                  <a:srgbClr val="0000FF"/>
                </a:solidFill>
                <a:latin typeface="標楷體" pitchFamily="65" charset="-120"/>
              </a:rPr>
              <a:t>存取機建議以稼動率</a:t>
            </a:r>
            <a:r>
              <a:rPr lang="en-US" altLang="zh-TW" b="1" dirty="0">
                <a:solidFill>
                  <a:srgbClr val="0000FF"/>
                </a:solidFill>
                <a:latin typeface="標楷體" pitchFamily="65" charset="-120"/>
              </a:rPr>
              <a:t>80%</a:t>
            </a:r>
            <a:r>
              <a:rPr lang="zh-TW" altLang="en-US" b="1" dirty="0">
                <a:solidFill>
                  <a:srgbClr val="0000FF"/>
                </a:solidFill>
                <a:latin typeface="標楷體" pitchFamily="65" charset="-120"/>
              </a:rPr>
              <a:t>為處理能力值。</a:t>
            </a:r>
          </a:p>
        </p:txBody>
      </p:sp>
      <p:sp>
        <p:nvSpPr>
          <p:cNvPr id="1033" name="Rectangle 14"/>
          <p:cNvSpPr>
            <a:spLocks noChangeArrowheads="1"/>
          </p:cNvSpPr>
          <p:nvPr/>
        </p:nvSpPr>
        <p:spPr bwMode="auto">
          <a:xfrm>
            <a:off x="1127125" y="3802063"/>
            <a:ext cx="3262432" cy="323165"/>
          </a:xfrm>
          <a:prstGeom prst="rect">
            <a:avLst/>
          </a:prstGeom>
          <a:noFill/>
          <a:ln w="38100" algn="ctr">
            <a:noFill/>
            <a:miter lim="800000"/>
            <a:headEnd/>
            <a:tailEnd/>
          </a:ln>
        </p:spPr>
        <p:txBody>
          <a:bodyPr wrap="none">
            <a:spAutoFit/>
          </a:bodyPr>
          <a:lstStyle/>
          <a:p>
            <a:pPr algn="l"/>
            <a:r>
              <a:rPr lang="en-US" altLang="zh-TW" sz="1500" b="1" dirty="0" smtClean="0">
                <a:solidFill>
                  <a:srgbClr val="0000FF"/>
                </a:solidFill>
                <a:latin typeface="標楷體" pitchFamily="65" charset="-120"/>
              </a:rPr>
              <a:t>a.1</a:t>
            </a:r>
            <a:r>
              <a:rPr lang="zh-TW" altLang="en-US" sz="1500" b="1" dirty="0" smtClean="0">
                <a:solidFill>
                  <a:srgbClr val="0000FF"/>
                </a:solidFill>
                <a:latin typeface="標楷體" pitchFamily="65" charset="-120"/>
              </a:rPr>
              <a:t>台</a:t>
            </a:r>
            <a:r>
              <a:rPr lang="zh-TW" altLang="en-US" sz="1500" b="1" dirty="0">
                <a:solidFill>
                  <a:srgbClr val="0000FF"/>
                </a:solidFill>
                <a:latin typeface="標楷體" pitchFamily="65" charset="-120"/>
              </a:rPr>
              <a:t>存取機處理能力</a:t>
            </a:r>
            <a:r>
              <a:rPr lang="en-US" altLang="zh-TW" sz="1500" b="1" dirty="0" smtClean="0">
                <a:solidFill>
                  <a:srgbClr val="0000FF"/>
                </a:solidFill>
                <a:latin typeface="標楷體" pitchFamily="65" charset="-120"/>
              </a:rPr>
              <a:t>=</a:t>
            </a:r>
            <a:r>
              <a:rPr lang="en-US" altLang="zh-TW" sz="1500" b="1" dirty="0" smtClean="0">
                <a:solidFill>
                  <a:srgbClr val="FF0000"/>
                </a:solidFill>
                <a:latin typeface="標楷體" pitchFamily="65" charset="-120"/>
              </a:rPr>
              <a:t>44.98</a:t>
            </a:r>
            <a:r>
              <a:rPr lang="zh-TW" altLang="en-US" sz="1500" b="1" dirty="0" smtClean="0">
                <a:solidFill>
                  <a:srgbClr val="0000FF"/>
                </a:solidFill>
                <a:latin typeface="標楷體" pitchFamily="65" charset="-120"/>
              </a:rPr>
              <a:t>板</a:t>
            </a:r>
            <a:r>
              <a:rPr lang="en-US" altLang="zh-TW" sz="1500" b="1" dirty="0">
                <a:solidFill>
                  <a:srgbClr val="0000FF"/>
                </a:solidFill>
                <a:latin typeface="標楷體" pitchFamily="65" charset="-120"/>
              </a:rPr>
              <a:t>/</a:t>
            </a:r>
            <a:r>
              <a:rPr lang="zh-TW" altLang="en-US" sz="1500" b="1" dirty="0">
                <a:solidFill>
                  <a:srgbClr val="0000FF"/>
                </a:solidFill>
                <a:latin typeface="標楷體" pitchFamily="65" charset="-120"/>
              </a:rPr>
              <a:t>小時</a:t>
            </a:r>
            <a:endParaRPr lang="en-US" altLang="zh-TW" sz="1500" b="1" dirty="0">
              <a:solidFill>
                <a:srgbClr val="0000FF"/>
              </a:solidFill>
              <a:latin typeface="標楷體" pitchFamily="65" charset="-120"/>
            </a:endParaRPr>
          </a:p>
        </p:txBody>
      </p:sp>
      <p:sp>
        <p:nvSpPr>
          <p:cNvPr id="1112" name="Oval 16"/>
          <p:cNvSpPr>
            <a:spLocks noChangeArrowheads="1"/>
          </p:cNvSpPr>
          <p:nvPr/>
        </p:nvSpPr>
        <p:spPr bwMode="auto">
          <a:xfrm>
            <a:off x="4622800" y="2944322"/>
            <a:ext cx="1203097" cy="311495"/>
          </a:xfrm>
          <a:prstGeom prst="ellipse">
            <a:avLst/>
          </a:prstGeom>
          <a:noFill/>
          <a:ln w="31750" algn="ctr">
            <a:solidFill>
              <a:srgbClr val="FF0000"/>
            </a:solidFill>
            <a:round/>
            <a:headEnd/>
            <a:tailEnd/>
          </a:ln>
        </p:spPr>
        <p:txBody>
          <a:bodyPr wrap="none" anchor="ctr"/>
          <a:lstStyle/>
          <a:p>
            <a:endParaRPr lang="zh-TW" altLang="en-US">
              <a:ea typeface="MS PGothic" pitchFamily="34" charset="-128"/>
            </a:endParaRPr>
          </a:p>
        </p:txBody>
      </p:sp>
      <p:sp>
        <p:nvSpPr>
          <p:cNvPr id="13" name="投影片編號版面配置區 2"/>
          <p:cNvSpPr txBox="1">
            <a:spLocks/>
          </p:cNvSpPr>
          <p:nvPr/>
        </p:nvSpPr>
        <p:spPr>
          <a:xfrm>
            <a:off x="7343140" y="6438900"/>
            <a:ext cx="762000" cy="419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ja-JP"/>
            </a:defPPr>
            <a:lvl1pPr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1pPr>
            <a:lvl2pPr marL="742950" indent="-285750"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2pPr>
            <a:lvl3pPr marL="1143000" indent="-228600"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3pPr>
            <a:lvl4pPr marL="1600200" indent="-228600"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4pPr>
            <a:lvl5pPr marL="2057400" indent="-228600"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5pPr>
            <a:lvl6pPr marL="2514600" indent="-228600" algn="ctr" defTabSz="914400" rtl="0" eaLnBrk="0" fontAlgn="base" latinLnBrk="0" hangingPunct="0">
              <a:spcBef>
                <a:spcPct val="0"/>
              </a:spcBef>
              <a:spcAft>
                <a:spcPct val="0"/>
              </a:spcAft>
              <a:defRPr kumimoji="1" sz="1400" kern="1200">
                <a:solidFill>
                  <a:schemeClr val="tx1"/>
                </a:solidFill>
                <a:latin typeface="Times New Roman" pitchFamily="18" charset="0"/>
                <a:ea typeface="標楷體" pitchFamily="65" charset="-120"/>
                <a:cs typeface="+mn-cs"/>
              </a:defRPr>
            </a:lvl6pPr>
            <a:lvl7pPr marL="2971800" indent="-228600" algn="ctr" defTabSz="914400" rtl="0" eaLnBrk="0" fontAlgn="base" latinLnBrk="0" hangingPunct="0">
              <a:spcBef>
                <a:spcPct val="0"/>
              </a:spcBef>
              <a:spcAft>
                <a:spcPct val="0"/>
              </a:spcAft>
              <a:defRPr kumimoji="1" sz="1400" kern="1200">
                <a:solidFill>
                  <a:schemeClr val="tx1"/>
                </a:solidFill>
                <a:latin typeface="Times New Roman" pitchFamily="18" charset="0"/>
                <a:ea typeface="標楷體" pitchFamily="65" charset="-120"/>
                <a:cs typeface="+mn-cs"/>
              </a:defRPr>
            </a:lvl7pPr>
            <a:lvl8pPr marL="3429000" indent="-228600" algn="ctr" defTabSz="914400" rtl="0" eaLnBrk="0" fontAlgn="base" latinLnBrk="0" hangingPunct="0">
              <a:spcBef>
                <a:spcPct val="0"/>
              </a:spcBef>
              <a:spcAft>
                <a:spcPct val="0"/>
              </a:spcAft>
              <a:defRPr kumimoji="1" sz="1400" kern="1200">
                <a:solidFill>
                  <a:schemeClr val="tx1"/>
                </a:solidFill>
                <a:latin typeface="Times New Roman" pitchFamily="18" charset="0"/>
                <a:ea typeface="標楷體" pitchFamily="65" charset="-120"/>
                <a:cs typeface="+mn-cs"/>
              </a:defRPr>
            </a:lvl8pPr>
            <a:lvl9pPr marL="3886200" indent="-228600" algn="ctr" defTabSz="914400" rtl="0" eaLnBrk="0" fontAlgn="base" latinLnBrk="0" hangingPunct="0">
              <a:spcBef>
                <a:spcPct val="0"/>
              </a:spcBef>
              <a:spcAft>
                <a:spcPct val="0"/>
              </a:spcAft>
              <a:defRPr kumimoji="1" sz="1400" kern="1200">
                <a:solidFill>
                  <a:schemeClr val="tx1"/>
                </a:solidFill>
                <a:latin typeface="Times New Roman" pitchFamily="18" charset="0"/>
                <a:ea typeface="標楷體" pitchFamily="65" charset="-120"/>
                <a:cs typeface="+mn-cs"/>
              </a:defRPr>
            </a:lvl9pPr>
          </a:lstStyle>
          <a:p>
            <a:pPr eaLnBrk="1" hangingPunct="1"/>
            <a:fld id="{2A994AC3-905F-40DE-A8F7-7005AB0D6924}" type="slidenum">
              <a:rPr lang="en-US" altLang="zh-TW" smtClean="0">
                <a:solidFill>
                  <a:schemeClr val="accent1"/>
                </a:solidFill>
                <a:latin typeface="標楷體" pitchFamily="65" charset="-120"/>
              </a:rPr>
              <a:pPr eaLnBrk="1" hangingPunct="1"/>
              <a:t>23</a:t>
            </a:fld>
            <a:endParaRPr lang="en-US" altLang="ja-JP" dirty="0" smtClean="0">
              <a:solidFill>
                <a:schemeClr val="accent1"/>
              </a:solidFill>
              <a:latin typeface="標楷體" pitchFamily="65" charset="-12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720000" y="1800000"/>
            <a:ext cx="8172480" cy="1989040"/>
          </a:xfrm>
          <a:prstGeom prst="roundRect">
            <a:avLst/>
          </a:prstGeom>
          <a:solidFill>
            <a:srgbClr val="00CC00"/>
          </a:solidFill>
          <a:ln>
            <a:solidFill>
              <a:srgbClr val="00B0F0"/>
            </a:solidFill>
          </a:ln>
          <a:effectLst>
            <a:reflection blurRad="6350" stA="50000" endA="295" endPos="92000" dist="1016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TW" altLang="en-US" sz="4000" b="1" dirty="0" smtClean="0">
                <a:solidFill>
                  <a:srgbClr val="FFFFFF"/>
                </a:solidFill>
                <a:latin typeface="標楷體" pitchFamily="65" charset="-120"/>
                <a:ea typeface="標楷體" pitchFamily="65" charset="-120"/>
              </a:rPr>
              <a:t>四、柱軸力計算、料架安裝要求、基礎架台、消防灑水參考圖</a:t>
            </a:r>
            <a:endParaRPr lang="zh-TW" altLang="en-US" sz="4000" b="1" dirty="0">
              <a:solidFill>
                <a:srgbClr val="FFFFFF"/>
              </a:solidFill>
              <a:latin typeface="標楷體" pitchFamily="65" charset="-120"/>
              <a:ea typeface="標楷體" pitchFamily="65" charset="-120"/>
            </a:endParaRPr>
          </a:p>
        </p:txBody>
      </p:sp>
      <p:sp>
        <p:nvSpPr>
          <p:cNvPr id="5" name="日期版面配置區 4">
            <a:extLst>
              <a:ext uri="{FF2B5EF4-FFF2-40B4-BE49-F238E27FC236}">
                <a16:creationId xmlns="" xmlns:a16="http://schemas.microsoft.com/office/drawing/2014/main" id="{69B090D9-B9B0-4BEE-85DC-19F1DA8E2733}"/>
              </a:ext>
            </a:extLst>
          </p:cNvPr>
          <p:cNvSpPr>
            <a:spLocks noGrp="1"/>
          </p:cNvSpPr>
          <p:nvPr>
            <p:ph type="dt" sz="half" idx="4294967295"/>
          </p:nvPr>
        </p:nvSpPr>
        <p:spPr>
          <a:xfrm>
            <a:off x="-50800" y="6553200"/>
            <a:ext cx="1045862" cy="241300"/>
          </a:xfrm>
          <a:prstGeom prst="rect">
            <a:avLst/>
          </a:prstGeom>
        </p:spPr>
        <p:txBody>
          <a:bodyPr/>
          <a:lstStyle/>
          <a:p>
            <a:pPr>
              <a:defRPr/>
            </a:pPr>
            <a:r>
              <a:rPr lang="en-US" altLang="zh-TW" dirty="0"/>
              <a:t>2018.11.05.</a:t>
            </a:r>
          </a:p>
        </p:txBody>
      </p:sp>
      <p:sp>
        <p:nvSpPr>
          <p:cNvPr id="6" name="投影片編號版面配置區 5">
            <a:extLst>
              <a:ext uri="{FF2B5EF4-FFF2-40B4-BE49-F238E27FC236}">
                <a16:creationId xmlns="" xmlns:a16="http://schemas.microsoft.com/office/drawing/2014/main" id="{40B81B41-C5CE-46AB-8CB6-E73D150130DA}"/>
              </a:ext>
            </a:extLst>
          </p:cNvPr>
          <p:cNvSpPr>
            <a:spLocks noGrp="1"/>
          </p:cNvSpPr>
          <p:nvPr>
            <p:ph type="sldNum" sz="quarter" idx="4294967295"/>
          </p:nvPr>
        </p:nvSpPr>
        <p:spPr>
          <a:xfrm>
            <a:off x="7305040" y="6451600"/>
            <a:ext cx="762000" cy="254000"/>
          </a:xfrm>
          <a:prstGeom prst="rect">
            <a:avLst/>
          </a:prstGeom>
        </p:spPr>
        <p:txBody>
          <a:bodyPr/>
          <a:lstStyle/>
          <a:p>
            <a:pPr>
              <a:defRPr/>
            </a:pPr>
            <a:fld id="{F1CD241D-E62D-4891-9180-0BA086DD02BF}" type="slidenum">
              <a:rPr lang="en-US" altLang="zh-TW" smtClean="0"/>
              <a:pPr>
                <a:defRPr/>
              </a:pPr>
              <a:t>24</a:t>
            </a:fld>
            <a:endParaRPr lang="en-US" altLang="ja-JP" dirty="0"/>
          </a:p>
        </p:txBody>
      </p:sp>
    </p:spTree>
    <p:extLst>
      <p:ext uri="{BB962C8B-B14F-4D97-AF65-F5344CB8AC3E}">
        <p14:creationId xmlns:p14="http://schemas.microsoft.com/office/powerpoint/2010/main" val="32521668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ChangeArrowheads="1"/>
          </p:cNvSpPr>
          <p:nvPr/>
        </p:nvSpPr>
        <p:spPr bwMode="auto">
          <a:xfrm>
            <a:off x="1627189" y="6092825"/>
            <a:ext cx="5707061" cy="338554"/>
          </a:xfrm>
          <a:prstGeom prst="rect">
            <a:avLst/>
          </a:prstGeom>
          <a:noFill/>
          <a:ln w="9525" algn="ctr">
            <a:solidFill>
              <a:srgbClr val="FF0000"/>
            </a:solidFill>
            <a:miter lim="800000"/>
            <a:headEnd/>
            <a:tailEnd/>
          </a:ln>
        </p:spPr>
        <p:txBody>
          <a:bodyPr wrap="square">
            <a:spAutoFit/>
          </a:bodyPr>
          <a:lstStyle/>
          <a:p>
            <a:r>
              <a:rPr lang="en-US" altLang="zh-TW" sz="1600" dirty="0">
                <a:solidFill>
                  <a:srgbClr val="FF00FF"/>
                </a:solidFill>
                <a:latin typeface="標楷體" pitchFamily="65" charset="-120"/>
              </a:rPr>
              <a:t>PS.</a:t>
            </a:r>
            <a:r>
              <a:rPr lang="zh-TW" altLang="en-US" sz="1600" dirty="0">
                <a:solidFill>
                  <a:srgbClr val="FF00FF"/>
                </a:solidFill>
                <a:latin typeface="標楷體" pitchFamily="65" charset="-120"/>
              </a:rPr>
              <a:t>本計算為概</a:t>
            </a:r>
            <a:r>
              <a:rPr lang="zh-TW" altLang="en-US" sz="1600" dirty="0" smtClean="0">
                <a:solidFill>
                  <a:srgbClr val="FF00FF"/>
                </a:solidFill>
                <a:latin typeface="標楷體" pitchFamily="65" charset="-120"/>
              </a:rPr>
              <a:t>估，</a:t>
            </a:r>
            <a:r>
              <a:rPr lang="zh-TW" altLang="en-US" sz="1600" dirty="0">
                <a:solidFill>
                  <a:srgbClr val="FF00FF"/>
                </a:solidFill>
                <a:latin typeface="標楷體" pitchFamily="65" charset="-120"/>
              </a:rPr>
              <a:t>僅供評估參考，以結構技師計算為準</a:t>
            </a:r>
            <a:r>
              <a:rPr lang="en-US" altLang="zh-TW" sz="1600" dirty="0">
                <a:solidFill>
                  <a:srgbClr val="FF00FF"/>
                </a:solidFill>
                <a:latin typeface="標楷體" pitchFamily="65" charset="-120"/>
              </a:rPr>
              <a:t>!</a:t>
            </a:r>
          </a:p>
        </p:txBody>
      </p:sp>
      <p:sp>
        <p:nvSpPr>
          <p:cNvPr id="33795" name="Rectangle 2"/>
          <p:cNvSpPr>
            <a:spLocks noChangeArrowheads="1"/>
          </p:cNvSpPr>
          <p:nvPr/>
        </p:nvSpPr>
        <p:spPr bwMode="auto">
          <a:xfrm>
            <a:off x="3310623" y="80963"/>
            <a:ext cx="2438400" cy="523220"/>
          </a:xfrm>
          <a:prstGeom prst="rect">
            <a:avLst/>
          </a:prstGeom>
          <a:noFill/>
          <a:ln w="9525" algn="ctr">
            <a:noFill/>
            <a:miter lim="800000"/>
            <a:headEnd/>
            <a:tailEnd/>
          </a:ln>
        </p:spPr>
        <p:txBody>
          <a:bodyPr wrap="square">
            <a:spAutoFit/>
          </a:bodyPr>
          <a:lstStyle/>
          <a:p>
            <a:r>
              <a:rPr lang="zh-CN" altLang="en-US" sz="2800" b="1" dirty="0" smtClean="0">
                <a:solidFill>
                  <a:srgbClr val="0000FF"/>
                </a:solidFill>
                <a:latin typeface="標楷體" pitchFamily="65" charset="-120"/>
              </a:rPr>
              <a:t>地基</a:t>
            </a:r>
            <a:r>
              <a:rPr lang="zh-CN" altLang="en-US" sz="2800" b="1" dirty="0">
                <a:solidFill>
                  <a:srgbClr val="0000FF"/>
                </a:solidFill>
                <a:latin typeface="標楷體" pitchFamily="65" charset="-120"/>
              </a:rPr>
              <a:t>受力</a:t>
            </a:r>
            <a:r>
              <a:rPr lang="zh-CN" altLang="en-US" sz="2800" b="1" dirty="0" smtClean="0">
                <a:solidFill>
                  <a:srgbClr val="0000FF"/>
                </a:solidFill>
                <a:latin typeface="標楷體" pitchFamily="65" charset="-120"/>
              </a:rPr>
              <a:t>分析</a:t>
            </a:r>
            <a:endParaRPr lang="zh-CN" altLang="en-US" sz="2800" b="1" dirty="0">
              <a:solidFill>
                <a:srgbClr val="FF0000"/>
              </a:solidFill>
              <a:latin typeface="標楷體" pitchFamily="65" charset="-120"/>
            </a:endParaRPr>
          </a:p>
        </p:txBody>
      </p:sp>
      <p:sp>
        <p:nvSpPr>
          <p:cNvPr id="33796" name="投影片編號版面配置區 1"/>
          <p:cNvSpPr txBox="1">
            <a:spLocks noGrp="1"/>
          </p:cNvSpPr>
          <p:nvPr/>
        </p:nvSpPr>
        <p:spPr bwMode="auto">
          <a:xfrm>
            <a:off x="7639050" y="6604000"/>
            <a:ext cx="412750" cy="254000"/>
          </a:xfrm>
          <a:prstGeom prst="rect">
            <a:avLst/>
          </a:prstGeom>
          <a:noFill/>
          <a:ln w="9525" algn="ctr">
            <a:noFill/>
            <a:miter lim="800000"/>
            <a:headEnd/>
            <a:tailEnd/>
          </a:ln>
        </p:spPr>
        <p:txBody>
          <a:bodyPr/>
          <a:lstStyle/>
          <a:p>
            <a:pPr algn="r"/>
            <a:fld id="{BAC3D9E4-178A-4445-BE21-D11B42026859}" type="slidenum">
              <a:rPr lang="en-US" altLang="zh-TW" sz="1200">
                <a:solidFill>
                  <a:srgbClr val="0000FF"/>
                </a:solidFill>
                <a:latin typeface="標楷體" pitchFamily="65" charset="-120"/>
              </a:rPr>
              <a:pPr algn="r"/>
              <a:t>25</a:t>
            </a:fld>
            <a:endParaRPr lang="en-US" altLang="ja-JP" sz="1200" dirty="0">
              <a:solidFill>
                <a:srgbClr val="0000FF"/>
              </a:solidFill>
              <a:latin typeface="標楷體" pitchFamily="65" charset="-120"/>
            </a:endParaRPr>
          </a:p>
        </p:txBody>
      </p:sp>
      <p:graphicFrame>
        <p:nvGraphicFramePr>
          <p:cNvPr id="2" name="表格 1"/>
          <p:cNvGraphicFramePr>
            <a:graphicFrameLocks noGrp="1"/>
          </p:cNvGraphicFramePr>
          <p:nvPr>
            <p:extLst>
              <p:ext uri="{D42A27DB-BD31-4B8C-83A1-F6EECF244321}">
                <p14:modId xmlns:p14="http://schemas.microsoft.com/office/powerpoint/2010/main" val="2994657968"/>
              </p:ext>
            </p:extLst>
          </p:nvPr>
        </p:nvGraphicFramePr>
        <p:xfrm>
          <a:off x="2544183" y="789975"/>
          <a:ext cx="3902916" cy="5170977"/>
        </p:xfrm>
        <a:graphic>
          <a:graphicData uri="http://schemas.openxmlformats.org/drawingml/2006/table">
            <a:tbl>
              <a:tblPr/>
              <a:tblGrid>
                <a:gridCol w="304587"/>
                <a:gridCol w="844440"/>
                <a:gridCol w="258374"/>
                <a:gridCol w="831838"/>
                <a:gridCol w="712104"/>
                <a:gridCol w="365504"/>
                <a:gridCol w="270979"/>
                <a:gridCol w="315090"/>
              </a:tblGrid>
              <a:tr h="191873">
                <a:tc gridSpan="8">
                  <a:txBody>
                    <a:bodyPr/>
                    <a:lstStyle/>
                    <a:p>
                      <a:pPr algn="ctr" fontAlgn="ctr"/>
                      <a:r>
                        <a:rPr lang="zh-TW" altLang="en-US" sz="1000" b="0" i="0" u="none" strike="noStrike" dirty="0">
                          <a:effectLst/>
                          <a:latin typeface="華康楷書體W5"/>
                        </a:rPr>
                        <a:t>***  條</a:t>
                      </a:r>
                      <a:r>
                        <a:rPr lang="zh-TW" altLang="en-US" sz="1000" b="0" i="0" u="none" strike="noStrike" dirty="0">
                          <a:effectLst/>
                          <a:latin typeface="Times New Roman"/>
                        </a:rPr>
                        <a:t>   </a:t>
                      </a:r>
                      <a:r>
                        <a:rPr lang="zh-TW" altLang="en-US" sz="1000" b="0" i="0" u="none" strike="noStrike" dirty="0">
                          <a:effectLst/>
                          <a:latin typeface="華康楷書體W5"/>
                        </a:rPr>
                        <a:t>件</a:t>
                      </a:r>
                      <a:r>
                        <a:rPr lang="zh-TW" altLang="en-US" sz="1000" b="0" i="0" u="none" strike="noStrike" dirty="0">
                          <a:effectLst/>
                          <a:latin typeface="Times New Roman"/>
                        </a:rPr>
                        <a:t>  ***</a:t>
                      </a:r>
                      <a:endParaRPr lang="zh-TW" altLang="en-US" sz="1000" b="0" i="0" u="none" strike="noStrike" dirty="0">
                        <a:effectLst/>
                        <a:latin typeface="華康楷書體W5"/>
                      </a:endParaRPr>
                    </a:p>
                  </a:txBody>
                  <a:tcPr marL="0" marR="0" marT="0" marB="0" anchor="ctr">
                    <a:lnL w="25400" cap="flat" cmpd="dbl"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a:noFill/>
                    </a:lnB>
                    <a:solidFill>
                      <a:srgbClr val="CC99FF"/>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r>
              <a:tr h="191873">
                <a:tc>
                  <a:txBody>
                    <a:bodyPr/>
                    <a:lstStyle/>
                    <a:p>
                      <a:pPr algn="r" fontAlgn="ctr"/>
                      <a:r>
                        <a:rPr lang="en-US" altLang="zh-TW" sz="700" b="0" i="0" u="none" strike="noStrike" dirty="0">
                          <a:effectLst/>
                          <a:latin typeface="Times New Roman"/>
                        </a:rPr>
                        <a:t>1.</a:t>
                      </a:r>
                    </a:p>
                  </a:txBody>
                  <a:tcPr marL="0" marR="0" marT="0" marB="0" anchor="ctr">
                    <a:lnL w="25400" cap="flat" cmpd="dbl" algn="ctr">
                      <a:solidFill>
                        <a:srgbClr val="000000"/>
                      </a:solidFill>
                      <a:prstDash val="solid"/>
                      <a:round/>
                      <a:headEnd type="none" w="med" len="med"/>
                      <a:tailEnd type="none" w="med" len="med"/>
                    </a:lnL>
                    <a:lnR>
                      <a:noFill/>
                    </a:lnR>
                    <a:lnT>
                      <a:noFill/>
                    </a:lnT>
                    <a:lnB>
                      <a:noFill/>
                    </a:lnB>
                  </a:tcPr>
                </a:tc>
                <a:tc>
                  <a:txBody>
                    <a:bodyPr/>
                    <a:lstStyle/>
                    <a:p>
                      <a:pPr algn="l" fontAlgn="ctr"/>
                      <a:r>
                        <a:rPr lang="zh-TW" altLang="en-US" sz="900" b="0" i="0" u="none" strike="noStrike" dirty="0">
                          <a:effectLst/>
                          <a:latin typeface="華康楷書體W5"/>
                        </a:rPr>
                        <a:t>荷姿</a:t>
                      </a:r>
                      <a:r>
                        <a:rPr lang="en-US" altLang="zh-TW" sz="900" b="0" i="0" u="none" strike="noStrike" dirty="0">
                          <a:effectLst/>
                          <a:latin typeface="華康楷書體W5"/>
                        </a:rPr>
                        <a:t>:</a:t>
                      </a: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gridSpan="2">
                  <a:txBody>
                    <a:bodyPr/>
                    <a:lstStyle/>
                    <a:p>
                      <a:pPr algn="ctr" fontAlgn="ctr"/>
                      <a:r>
                        <a:rPr lang="en-US" sz="900" b="0" i="0" u="none" strike="noStrike" dirty="0">
                          <a:solidFill>
                            <a:srgbClr val="0000FF"/>
                          </a:solidFill>
                          <a:effectLst/>
                          <a:latin typeface="華康楷書體W5"/>
                        </a:rPr>
                        <a:t>1100L</a:t>
                      </a:r>
                      <a:r>
                        <a:rPr lang="en-US" sz="600" b="0" i="0" u="none" strike="noStrike" dirty="0">
                          <a:solidFill>
                            <a:srgbClr val="0000FF"/>
                          </a:solidFill>
                          <a:effectLst/>
                          <a:latin typeface="華康楷書體W5"/>
                        </a:rPr>
                        <a:t>╳</a:t>
                      </a:r>
                      <a:r>
                        <a:rPr lang="en-US" sz="900" b="0" i="0" u="none" strike="noStrike" dirty="0">
                          <a:solidFill>
                            <a:srgbClr val="0000FF"/>
                          </a:solidFill>
                          <a:effectLst/>
                          <a:latin typeface="華康楷書體W5"/>
                        </a:rPr>
                        <a:t>1300W</a:t>
                      </a:r>
                      <a:r>
                        <a:rPr lang="en-US" sz="600" b="0" i="0" u="none" strike="noStrike" dirty="0">
                          <a:solidFill>
                            <a:srgbClr val="0000FF"/>
                          </a:solidFill>
                          <a:effectLst/>
                          <a:latin typeface="華康楷書體W5"/>
                        </a:rPr>
                        <a:t>╳</a:t>
                      </a:r>
                      <a:r>
                        <a:rPr lang="en-US" sz="900" b="0" i="0" u="none" strike="noStrike" dirty="0">
                          <a:solidFill>
                            <a:srgbClr val="0000FF"/>
                          </a:solidFill>
                          <a:effectLst/>
                          <a:latin typeface="華康楷書體W5"/>
                        </a:rPr>
                        <a:t>1420H</a:t>
                      </a:r>
                    </a:p>
                  </a:txBody>
                  <a:tcPr marL="0" marR="0" marT="0" marB="0" anchor="ctr">
                    <a:lnL>
                      <a:noFill/>
                    </a:lnL>
                    <a:lnR>
                      <a:noFill/>
                    </a:lnR>
                    <a:lnT>
                      <a:noFill/>
                    </a:lnT>
                    <a:lnB>
                      <a:noFill/>
                    </a:lnB>
                  </a:tcPr>
                </a:tc>
                <a:tc hMerge="1">
                  <a:txBody>
                    <a:bodyPr/>
                    <a:lstStyle/>
                    <a:p>
                      <a:endParaRPr lang="zh-TW" altLang="en-US"/>
                    </a:p>
                  </a:txBody>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r>
                        <a:rPr lang="zh-TW" altLang="en-US" sz="900" b="0" i="0" u="none" strike="noStrike" dirty="0">
                          <a:effectLst/>
                          <a:latin typeface="華康楷書體W5"/>
                        </a:rPr>
                        <a:t>　</a:t>
                      </a:r>
                    </a:p>
                  </a:txBody>
                  <a:tcPr marL="0" marR="0" marT="0" marB="0" anchor="ctr">
                    <a:lnL>
                      <a:noFill/>
                    </a:lnL>
                    <a:lnR w="25400" cap="flat" cmpd="dbl" algn="ctr">
                      <a:solidFill>
                        <a:srgbClr val="000000"/>
                      </a:solidFill>
                      <a:prstDash val="solid"/>
                      <a:round/>
                      <a:headEnd type="none" w="med" len="med"/>
                      <a:tailEnd type="none" w="med" len="med"/>
                    </a:lnR>
                    <a:lnT>
                      <a:noFill/>
                    </a:lnT>
                    <a:lnB>
                      <a:noFill/>
                    </a:lnB>
                  </a:tcPr>
                </a:tc>
              </a:tr>
              <a:tr h="191873">
                <a:tc>
                  <a:txBody>
                    <a:bodyPr/>
                    <a:lstStyle/>
                    <a:p>
                      <a:pPr algn="r" fontAlgn="ctr"/>
                      <a:r>
                        <a:rPr lang="en-US" altLang="zh-TW" sz="700" b="0" i="0" u="none" strike="noStrike" dirty="0">
                          <a:effectLst/>
                          <a:latin typeface="Times New Roman"/>
                        </a:rPr>
                        <a:t>2.</a:t>
                      </a:r>
                    </a:p>
                  </a:txBody>
                  <a:tcPr marL="0" marR="0" marT="0" marB="0" anchor="ctr">
                    <a:lnL w="25400" cap="flat" cmpd="dbl" algn="ctr">
                      <a:solidFill>
                        <a:srgbClr val="000000"/>
                      </a:solidFill>
                      <a:prstDash val="solid"/>
                      <a:round/>
                      <a:headEnd type="none" w="med" len="med"/>
                      <a:tailEnd type="none" w="med" len="med"/>
                    </a:lnL>
                    <a:lnR>
                      <a:noFill/>
                    </a:lnR>
                    <a:lnT>
                      <a:noFill/>
                    </a:lnT>
                    <a:lnB>
                      <a:noFill/>
                    </a:lnB>
                  </a:tcPr>
                </a:tc>
                <a:tc>
                  <a:txBody>
                    <a:bodyPr/>
                    <a:lstStyle/>
                    <a:p>
                      <a:pPr algn="l" fontAlgn="ctr"/>
                      <a:r>
                        <a:rPr lang="zh-TW" altLang="en-US" sz="900" b="0" i="0" u="none" strike="noStrike" dirty="0">
                          <a:effectLst/>
                          <a:latin typeface="華康楷書體W5"/>
                        </a:rPr>
                        <a:t>地震係數</a:t>
                      </a:r>
                      <a:r>
                        <a:rPr lang="en-US" altLang="zh-TW" sz="900" b="0" i="0" u="none" strike="noStrike" dirty="0">
                          <a:effectLst/>
                          <a:latin typeface="華康楷書體W5"/>
                        </a:rPr>
                        <a:t>:</a:t>
                      </a: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ctr" fontAlgn="ctr"/>
                      <a:r>
                        <a:rPr lang="en-US" altLang="zh-TW" sz="900" b="0" i="0" u="none" strike="noStrike" dirty="0">
                          <a:solidFill>
                            <a:srgbClr val="0000FF"/>
                          </a:solidFill>
                          <a:effectLst/>
                          <a:latin typeface="Times New Roman"/>
                        </a:rPr>
                        <a:t>0.28</a:t>
                      </a: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gridSpan="3">
                  <a:txBody>
                    <a:bodyPr/>
                    <a:lstStyle/>
                    <a:p>
                      <a:pPr algn="ctr" fontAlgn="ctr"/>
                      <a:r>
                        <a:rPr lang="zh-TW" altLang="en-US" sz="900" b="0" i="0" u="none" strike="noStrike" dirty="0">
                          <a:effectLst/>
                          <a:latin typeface="Times New Roman"/>
                        </a:rPr>
                        <a:t>地震乙區</a:t>
                      </a:r>
                    </a:p>
                  </a:txBody>
                  <a:tcPr marL="0" marR="0" marT="0" marB="0" anchor="ctr">
                    <a:lnL>
                      <a:noFill/>
                    </a:lnL>
                    <a:lnR w="25400" cap="flat" cmpd="dbl" algn="ctr">
                      <a:solidFill>
                        <a:srgbClr val="000000"/>
                      </a:solidFill>
                      <a:prstDash val="solid"/>
                      <a:round/>
                      <a:headEnd type="none" w="med" len="med"/>
                      <a:tailEnd type="none" w="med" len="med"/>
                    </a:lnR>
                    <a:lnT>
                      <a:noFill/>
                    </a:lnT>
                    <a:lnB>
                      <a:noFill/>
                    </a:lnB>
                  </a:tcPr>
                </a:tc>
                <a:tc hMerge="1">
                  <a:txBody>
                    <a:bodyPr/>
                    <a:lstStyle/>
                    <a:p>
                      <a:endParaRPr lang="zh-TW" altLang="en-US"/>
                    </a:p>
                  </a:txBody>
                  <a:tcPr/>
                </a:tc>
                <a:tc hMerge="1">
                  <a:txBody>
                    <a:bodyPr/>
                    <a:lstStyle/>
                    <a:p>
                      <a:endParaRPr lang="zh-TW" altLang="en-US"/>
                    </a:p>
                  </a:txBody>
                  <a:tcPr/>
                </a:tc>
              </a:tr>
              <a:tr h="191873">
                <a:tc>
                  <a:txBody>
                    <a:bodyPr/>
                    <a:lstStyle/>
                    <a:p>
                      <a:pPr algn="r" fontAlgn="ctr"/>
                      <a:r>
                        <a:rPr lang="en-US" altLang="zh-TW" sz="700" b="0" i="0" u="none" strike="noStrike" dirty="0">
                          <a:effectLst/>
                          <a:latin typeface="Times New Roman"/>
                        </a:rPr>
                        <a:t>3.</a:t>
                      </a:r>
                    </a:p>
                  </a:txBody>
                  <a:tcPr marL="0" marR="0" marT="0" marB="0" anchor="ctr">
                    <a:lnL w="25400" cap="flat" cmpd="dbl" algn="ctr">
                      <a:solidFill>
                        <a:srgbClr val="000000"/>
                      </a:solidFill>
                      <a:prstDash val="solid"/>
                      <a:round/>
                      <a:headEnd type="none" w="med" len="med"/>
                      <a:tailEnd type="none" w="med" len="med"/>
                    </a:lnL>
                    <a:lnR>
                      <a:noFill/>
                    </a:lnR>
                    <a:lnT>
                      <a:noFill/>
                    </a:lnT>
                    <a:lnB>
                      <a:noFill/>
                    </a:lnB>
                  </a:tcPr>
                </a:tc>
                <a:tc>
                  <a:txBody>
                    <a:bodyPr/>
                    <a:lstStyle/>
                    <a:p>
                      <a:pPr algn="l" fontAlgn="ctr"/>
                      <a:r>
                        <a:rPr lang="zh-TW" altLang="en-US" sz="900" b="0" i="0" u="none" strike="noStrike" dirty="0">
                          <a:effectLst/>
                          <a:latin typeface="華康楷書體W5"/>
                        </a:rPr>
                        <a:t>地盤種類</a:t>
                      </a:r>
                      <a:r>
                        <a:rPr lang="en-US" altLang="zh-TW" sz="900" b="0" i="0" u="none" strike="noStrike" dirty="0">
                          <a:effectLst/>
                          <a:latin typeface="華康楷書體W5"/>
                        </a:rPr>
                        <a:t>:</a:t>
                      </a:r>
                    </a:p>
                  </a:txBody>
                  <a:tcPr marL="0" marR="0" marT="0" marB="0" anchor="ctr">
                    <a:lnL>
                      <a:noFill/>
                    </a:lnL>
                    <a:lnR>
                      <a:noFill/>
                    </a:lnR>
                    <a:lnT>
                      <a:noFill/>
                    </a:lnT>
                    <a:lnB>
                      <a:noFill/>
                    </a:lnB>
                  </a:tcPr>
                </a:tc>
                <a:tc>
                  <a:txBody>
                    <a:bodyPr/>
                    <a:lstStyle/>
                    <a:p>
                      <a:pPr algn="ctr" fontAlgn="ctr"/>
                      <a:r>
                        <a:rPr lang="zh-TW" altLang="en-US" sz="900" b="0" i="0" u="none" strike="noStrike" dirty="0">
                          <a:effectLst/>
                          <a:latin typeface="華康楷書體W5"/>
                        </a:rPr>
                        <a:t>第</a:t>
                      </a:r>
                    </a:p>
                  </a:txBody>
                  <a:tcPr marL="0" marR="0" marT="0" marB="0" anchor="ctr">
                    <a:lnL>
                      <a:noFill/>
                    </a:lnL>
                    <a:lnR>
                      <a:noFill/>
                    </a:lnR>
                    <a:lnT>
                      <a:noFill/>
                    </a:lnT>
                    <a:lnB>
                      <a:noFill/>
                    </a:lnB>
                  </a:tcPr>
                </a:tc>
                <a:tc>
                  <a:txBody>
                    <a:bodyPr/>
                    <a:lstStyle/>
                    <a:p>
                      <a:pPr algn="ctr" fontAlgn="ctr"/>
                      <a:r>
                        <a:rPr lang="en-US" altLang="zh-TW" sz="900" b="0" i="0" u="none" strike="noStrike" dirty="0">
                          <a:solidFill>
                            <a:srgbClr val="0000FF"/>
                          </a:solidFill>
                          <a:effectLst/>
                          <a:latin typeface="華康楷書體W5"/>
                        </a:rPr>
                        <a:t>2</a:t>
                      </a:r>
                    </a:p>
                  </a:txBody>
                  <a:tcPr marL="0" marR="0" marT="0" marB="0" anchor="ctr">
                    <a:lnL>
                      <a:noFill/>
                    </a:lnL>
                    <a:lnR>
                      <a:noFill/>
                    </a:lnR>
                    <a:lnT>
                      <a:noFill/>
                    </a:lnT>
                    <a:lnB>
                      <a:noFill/>
                    </a:lnB>
                  </a:tcPr>
                </a:tc>
                <a:tc>
                  <a:txBody>
                    <a:bodyPr/>
                    <a:lstStyle/>
                    <a:p>
                      <a:pPr algn="ctr" fontAlgn="ctr"/>
                      <a:r>
                        <a:rPr lang="zh-TW" altLang="en-US" sz="900" b="0" i="0" u="none" strike="noStrike" dirty="0">
                          <a:effectLst/>
                          <a:latin typeface="華康楷書體W5"/>
                        </a:rPr>
                        <a:t>類地盤</a:t>
                      </a:r>
                    </a:p>
                  </a:txBody>
                  <a:tcPr marL="0" marR="0" marT="0" marB="0" anchor="ctr">
                    <a:lnL>
                      <a:noFill/>
                    </a:lnL>
                    <a:lnR>
                      <a:noFill/>
                    </a:lnR>
                    <a:lnT>
                      <a:noFill/>
                    </a:lnT>
                    <a:lnB>
                      <a:noFill/>
                    </a:lnB>
                  </a:tcPr>
                </a:tc>
                <a:tc gridSpan="3">
                  <a:txBody>
                    <a:bodyPr/>
                    <a:lstStyle/>
                    <a:p>
                      <a:pPr algn="ctr" fontAlgn="ctr"/>
                      <a:r>
                        <a:rPr lang="en-US" altLang="zh-TW" sz="900" b="0" i="0" u="none" strike="noStrike" dirty="0">
                          <a:effectLst/>
                          <a:latin typeface="華康楷書體W5"/>
                        </a:rPr>
                        <a:t>(</a:t>
                      </a:r>
                      <a:r>
                        <a:rPr lang="zh-TW" altLang="en-US" sz="900" b="0" i="0" u="none" strike="noStrike" dirty="0">
                          <a:effectLst/>
                          <a:latin typeface="華康楷書體W5"/>
                        </a:rPr>
                        <a:t>普通地盤</a:t>
                      </a:r>
                      <a:r>
                        <a:rPr lang="en-US" altLang="zh-TW" sz="900" b="0" i="0" u="none" strike="noStrike" dirty="0">
                          <a:effectLst/>
                          <a:latin typeface="華康楷書體W5"/>
                        </a:rPr>
                        <a:t>)</a:t>
                      </a:r>
                    </a:p>
                  </a:txBody>
                  <a:tcPr marL="0" marR="0" marT="0" marB="0" anchor="ctr">
                    <a:lnL>
                      <a:noFill/>
                    </a:lnL>
                    <a:lnR w="25400" cap="flat" cmpd="dbl" algn="ctr">
                      <a:solidFill>
                        <a:srgbClr val="000000"/>
                      </a:solidFill>
                      <a:prstDash val="solid"/>
                      <a:round/>
                      <a:headEnd type="none" w="med" len="med"/>
                      <a:tailEnd type="none" w="med" len="med"/>
                    </a:lnR>
                    <a:lnT>
                      <a:noFill/>
                    </a:lnT>
                    <a:lnB>
                      <a:noFill/>
                    </a:lnB>
                  </a:tcPr>
                </a:tc>
                <a:tc hMerge="1">
                  <a:txBody>
                    <a:bodyPr/>
                    <a:lstStyle/>
                    <a:p>
                      <a:endParaRPr lang="zh-TW" altLang="en-US"/>
                    </a:p>
                  </a:txBody>
                  <a:tcPr/>
                </a:tc>
                <a:tc hMerge="1">
                  <a:txBody>
                    <a:bodyPr/>
                    <a:lstStyle/>
                    <a:p>
                      <a:endParaRPr lang="zh-TW" altLang="en-US"/>
                    </a:p>
                  </a:txBody>
                  <a:tcPr/>
                </a:tc>
              </a:tr>
              <a:tr h="191873">
                <a:tc>
                  <a:txBody>
                    <a:bodyPr/>
                    <a:lstStyle/>
                    <a:p>
                      <a:pPr algn="r" fontAlgn="ctr"/>
                      <a:r>
                        <a:rPr lang="en-US" altLang="zh-TW" sz="700" b="0" i="0" u="none" strike="noStrike" dirty="0">
                          <a:effectLst/>
                          <a:latin typeface="Times New Roman"/>
                        </a:rPr>
                        <a:t>4.</a:t>
                      </a:r>
                    </a:p>
                  </a:txBody>
                  <a:tcPr marL="0" marR="0" marT="0" marB="0" anchor="ctr">
                    <a:lnL w="25400" cap="flat" cmpd="dbl" algn="ctr">
                      <a:solidFill>
                        <a:srgbClr val="000000"/>
                      </a:solidFill>
                      <a:prstDash val="solid"/>
                      <a:round/>
                      <a:headEnd type="none" w="med" len="med"/>
                      <a:tailEnd type="none" w="med" len="med"/>
                    </a:lnL>
                    <a:lnR>
                      <a:noFill/>
                    </a:lnR>
                    <a:lnT>
                      <a:noFill/>
                    </a:lnT>
                    <a:lnB>
                      <a:noFill/>
                    </a:lnB>
                  </a:tcPr>
                </a:tc>
                <a:tc>
                  <a:txBody>
                    <a:bodyPr/>
                    <a:lstStyle/>
                    <a:p>
                      <a:pPr algn="l" fontAlgn="ctr"/>
                      <a:r>
                        <a:rPr lang="zh-TW" altLang="en-US" sz="900" b="0" i="0" u="none" strike="noStrike" dirty="0">
                          <a:effectLst/>
                          <a:latin typeface="華康楷書體W5"/>
                        </a:rPr>
                        <a:t>鋼架樑下高</a:t>
                      </a:r>
                      <a:r>
                        <a:rPr lang="en-US" altLang="zh-TW" sz="900" b="0" i="0" u="none" strike="noStrike" dirty="0">
                          <a:effectLst/>
                          <a:latin typeface="華康楷書體W5"/>
                        </a:rPr>
                        <a:t>:</a:t>
                      </a: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ctr" fontAlgn="ctr"/>
                      <a:r>
                        <a:rPr lang="en-US" altLang="zh-TW" sz="900" b="0" i="0" u="none" strike="noStrike" dirty="0">
                          <a:solidFill>
                            <a:srgbClr val="0000FF"/>
                          </a:solidFill>
                          <a:effectLst/>
                          <a:latin typeface="華康楷書體W5"/>
                        </a:rPr>
                        <a:t>22640</a:t>
                      </a:r>
                    </a:p>
                  </a:txBody>
                  <a:tcPr marL="0" marR="0" marT="0" marB="0" anchor="ctr">
                    <a:lnL>
                      <a:noFill/>
                    </a:lnL>
                    <a:lnR>
                      <a:noFill/>
                    </a:lnR>
                    <a:lnT>
                      <a:noFill/>
                    </a:lnT>
                    <a:lnB>
                      <a:noFill/>
                    </a:lnB>
                  </a:tcPr>
                </a:tc>
                <a:tc>
                  <a:txBody>
                    <a:bodyPr/>
                    <a:lstStyle/>
                    <a:p>
                      <a:pPr algn="ctr" fontAlgn="ctr"/>
                      <a:r>
                        <a:rPr lang="en-US" sz="900" b="0" i="0" u="none" strike="noStrike" dirty="0">
                          <a:effectLst/>
                          <a:latin typeface="華康楷書體W5"/>
                        </a:rPr>
                        <a:t>mm</a:t>
                      </a: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r>
                        <a:rPr lang="zh-TW" altLang="en-US" sz="900" b="0" i="0" u="none" strike="noStrike" dirty="0">
                          <a:effectLst/>
                          <a:latin typeface="華康楷書體W5"/>
                        </a:rPr>
                        <a:t>　</a:t>
                      </a:r>
                    </a:p>
                  </a:txBody>
                  <a:tcPr marL="0" marR="0" marT="0" marB="0" anchor="ctr">
                    <a:lnL>
                      <a:noFill/>
                    </a:lnL>
                    <a:lnR w="25400" cap="flat" cmpd="dbl" algn="ctr">
                      <a:solidFill>
                        <a:srgbClr val="000000"/>
                      </a:solidFill>
                      <a:prstDash val="solid"/>
                      <a:round/>
                      <a:headEnd type="none" w="med" len="med"/>
                      <a:tailEnd type="none" w="med" len="med"/>
                    </a:lnR>
                    <a:lnT>
                      <a:noFill/>
                    </a:lnT>
                    <a:lnB>
                      <a:noFill/>
                    </a:lnB>
                  </a:tcPr>
                </a:tc>
              </a:tr>
              <a:tr h="191873">
                <a:tc>
                  <a:txBody>
                    <a:bodyPr/>
                    <a:lstStyle/>
                    <a:p>
                      <a:pPr algn="r" fontAlgn="ctr"/>
                      <a:r>
                        <a:rPr lang="en-US" altLang="zh-TW" sz="700" b="0" i="0" u="none" strike="noStrike" dirty="0">
                          <a:effectLst/>
                          <a:latin typeface="Times New Roman"/>
                        </a:rPr>
                        <a:t>5.</a:t>
                      </a:r>
                    </a:p>
                  </a:txBody>
                  <a:tcPr marL="0" marR="0" marT="0" marB="0" anchor="ctr">
                    <a:lnL w="25400" cap="flat" cmpd="dbl" algn="ctr">
                      <a:solidFill>
                        <a:srgbClr val="000000"/>
                      </a:solidFill>
                      <a:prstDash val="solid"/>
                      <a:round/>
                      <a:headEnd type="none" w="med" len="med"/>
                      <a:tailEnd type="none" w="med" len="med"/>
                    </a:lnL>
                    <a:lnR>
                      <a:noFill/>
                    </a:lnR>
                    <a:lnT>
                      <a:noFill/>
                    </a:lnT>
                    <a:lnB>
                      <a:noFill/>
                    </a:lnB>
                  </a:tcPr>
                </a:tc>
                <a:tc>
                  <a:txBody>
                    <a:bodyPr/>
                    <a:lstStyle/>
                    <a:p>
                      <a:pPr algn="l" fontAlgn="ctr"/>
                      <a:r>
                        <a:rPr lang="zh-TW" altLang="en-US" sz="900" b="0" i="0" u="none" strike="noStrike" dirty="0">
                          <a:effectLst/>
                          <a:latin typeface="華康楷書體W5"/>
                        </a:rPr>
                        <a:t>鋼架重量</a:t>
                      </a:r>
                      <a:r>
                        <a:rPr lang="en-US" altLang="zh-TW" sz="900" b="0" i="0" u="none" strike="noStrike" dirty="0">
                          <a:effectLst/>
                          <a:latin typeface="華康楷書體W5"/>
                        </a:rPr>
                        <a:t>:</a:t>
                      </a:r>
                    </a:p>
                  </a:txBody>
                  <a:tcPr marL="0" marR="0" marT="0" marB="0" anchor="ctr">
                    <a:lnL>
                      <a:noFill/>
                    </a:lnL>
                    <a:lnR>
                      <a:noFill/>
                    </a:lnR>
                    <a:lnT>
                      <a:noFill/>
                    </a:lnT>
                    <a:lnB>
                      <a:noFill/>
                    </a:lnB>
                  </a:tcPr>
                </a:tc>
                <a:tc>
                  <a:txBody>
                    <a:bodyPr/>
                    <a:lstStyle/>
                    <a:p>
                      <a:pPr algn="ctr"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ctr" fontAlgn="ctr"/>
                      <a:r>
                        <a:rPr lang="en-US" altLang="zh-TW" sz="900" b="0" i="0" u="none" strike="noStrike" dirty="0">
                          <a:solidFill>
                            <a:srgbClr val="0000FF"/>
                          </a:solidFill>
                          <a:effectLst/>
                          <a:latin typeface="華康楷書體W5"/>
                        </a:rPr>
                        <a:t>65</a:t>
                      </a:r>
                    </a:p>
                  </a:txBody>
                  <a:tcPr marL="0" marR="0" marT="0" marB="0" anchor="ctr">
                    <a:lnL>
                      <a:noFill/>
                    </a:lnL>
                    <a:lnR>
                      <a:noFill/>
                    </a:lnR>
                    <a:lnT>
                      <a:noFill/>
                    </a:lnT>
                    <a:lnB>
                      <a:noFill/>
                    </a:lnB>
                  </a:tcPr>
                </a:tc>
                <a:tc>
                  <a:txBody>
                    <a:bodyPr/>
                    <a:lstStyle/>
                    <a:p>
                      <a:pPr algn="ctr" fontAlgn="ctr"/>
                      <a:r>
                        <a:rPr lang="zh-TW" altLang="en-US" sz="900" b="0" i="0" u="none" strike="noStrike" dirty="0">
                          <a:effectLst/>
                          <a:latin typeface="華康楷書體W5"/>
                        </a:rPr>
                        <a:t>公斤</a:t>
                      </a:r>
                      <a:r>
                        <a:rPr lang="en-US" altLang="zh-TW" sz="900" b="0" i="0" u="none" strike="noStrike" dirty="0">
                          <a:effectLst/>
                          <a:latin typeface="華康楷書體W5"/>
                        </a:rPr>
                        <a:t>/</a:t>
                      </a:r>
                      <a:r>
                        <a:rPr lang="zh-TW" altLang="en-US" sz="900" b="0" i="0" u="none" strike="noStrike" dirty="0">
                          <a:effectLst/>
                          <a:latin typeface="華康楷書體W5"/>
                        </a:rPr>
                        <a:t>格</a:t>
                      </a: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r>
                        <a:rPr lang="zh-TW" altLang="en-US" sz="900" b="0" i="0" u="none" strike="noStrike" dirty="0">
                          <a:effectLst/>
                          <a:latin typeface="華康楷書體W5"/>
                        </a:rPr>
                        <a:t>　</a:t>
                      </a:r>
                    </a:p>
                  </a:txBody>
                  <a:tcPr marL="0" marR="0" marT="0" marB="0" anchor="ctr">
                    <a:lnL>
                      <a:noFill/>
                    </a:lnL>
                    <a:lnR w="25400" cap="flat" cmpd="dbl" algn="ctr">
                      <a:solidFill>
                        <a:srgbClr val="000000"/>
                      </a:solidFill>
                      <a:prstDash val="solid"/>
                      <a:round/>
                      <a:headEnd type="none" w="med" len="med"/>
                      <a:tailEnd type="none" w="med" len="med"/>
                    </a:lnR>
                    <a:lnT>
                      <a:noFill/>
                    </a:lnT>
                    <a:lnB>
                      <a:noFill/>
                    </a:lnB>
                  </a:tcPr>
                </a:tc>
              </a:tr>
              <a:tr h="191873">
                <a:tc>
                  <a:txBody>
                    <a:bodyPr/>
                    <a:lstStyle/>
                    <a:p>
                      <a:pPr algn="r" fontAlgn="ctr"/>
                      <a:r>
                        <a:rPr lang="en-US" altLang="zh-TW" sz="700" b="0" i="0" u="none" strike="noStrike" dirty="0">
                          <a:effectLst/>
                          <a:latin typeface="Times New Roman"/>
                        </a:rPr>
                        <a:t>6.</a:t>
                      </a:r>
                    </a:p>
                  </a:txBody>
                  <a:tcPr marL="0" marR="0" marT="0" marB="0" anchor="ctr">
                    <a:lnL w="25400" cap="flat" cmpd="dbl" algn="ctr">
                      <a:solidFill>
                        <a:srgbClr val="000000"/>
                      </a:solidFill>
                      <a:prstDash val="solid"/>
                      <a:round/>
                      <a:headEnd type="none" w="med" len="med"/>
                      <a:tailEnd type="none" w="med" len="med"/>
                    </a:lnL>
                    <a:lnR>
                      <a:noFill/>
                    </a:lnR>
                    <a:lnT>
                      <a:noFill/>
                    </a:lnT>
                    <a:lnB>
                      <a:noFill/>
                    </a:lnB>
                  </a:tcPr>
                </a:tc>
                <a:tc>
                  <a:txBody>
                    <a:bodyPr/>
                    <a:lstStyle/>
                    <a:p>
                      <a:pPr algn="l" fontAlgn="ctr"/>
                      <a:r>
                        <a:rPr lang="zh-TW" altLang="en-US" sz="900" b="0" i="0" u="none" strike="noStrike" dirty="0">
                          <a:effectLst/>
                          <a:latin typeface="華康楷書體W5"/>
                        </a:rPr>
                        <a:t>貨物重量</a:t>
                      </a:r>
                      <a:r>
                        <a:rPr lang="en-US" altLang="zh-TW" sz="900" b="0" i="0" u="none" strike="noStrike" dirty="0">
                          <a:effectLst/>
                          <a:latin typeface="華康楷書體W5"/>
                        </a:rPr>
                        <a:t>:</a:t>
                      </a:r>
                    </a:p>
                  </a:txBody>
                  <a:tcPr marL="0" marR="0" marT="0" marB="0" anchor="ctr">
                    <a:lnL>
                      <a:noFill/>
                    </a:lnL>
                    <a:lnR>
                      <a:noFill/>
                    </a:lnR>
                    <a:lnT>
                      <a:noFill/>
                    </a:lnT>
                    <a:lnB>
                      <a:noFill/>
                    </a:lnB>
                  </a:tcPr>
                </a:tc>
                <a:tc>
                  <a:txBody>
                    <a:bodyPr/>
                    <a:lstStyle/>
                    <a:p>
                      <a:pPr algn="ctr"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ctr" fontAlgn="ctr"/>
                      <a:r>
                        <a:rPr lang="en-US" altLang="zh-TW" sz="900" b="0" i="0" u="none" strike="noStrike" dirty="0">
                          <a:solidFill>
                            <a:srgbClr val="0000FF"/>
                          </a:solidFill>
                          <a:effectLst/>
                          <a:latin typeface="華康楷書體W5"/>
                        </a:rPr>
                        <a:t>600</a:t>
                      </a:r>
                    </a:p>
                  </a:txBody>
                  <a:tcPr marL="0" marR="0" marT="0" marB="0" anchor="ctr">
                    <a:lnL>
                      <a:noFill/>
                    </a:lnL>
                    <a:lnR>
                      <a:noFill/>
                    </a:lnR>
                    <a:lnT>
                      <a:noFill/>
                    </a:lnT>
                    <a:lnB>
                      <a:noFill/>
                    </a:lnB>
                  </a:tcPr>
                </a:tc>
                <a:tc>
                  <a:txBody>
                    <a:bodyPr/>
                    <a:lstStyle/>
                    <a:p>
                      <a:pPr algn="ctr" fontAlgn="ctr"/>
                      <a:r>
                        <a:rPr lang="zh-TW" altLang="en-US" sz="900" b="0" i="0" u="none" strike="noStrike" dirty="0">
                          <a:effectLst/>
                          <a:latin typeface="華康楷書體W5"/>
                        </a:rPr>
                        <a:t>公斤</a:t>
                      </a:r>
                      <a:r>
                        <a:rPr lang="en-US" altLang="zh-TW" sz="900" b="0" i="0" u="none" strike="noStrike" dirty="0">
                          <a:effectLst/>
                          <a:latin typeface="華康楷書體W5"/>
                        </a:rPr>
                        <a:t>/</a:t>
                      </a:r>
                      <a:r>
                        <a:rPr lang="zh-TW" altLang="en-US" sz="900" b="0" i="0" u="none" strike="noStrike" dirty="0">
                          <a:effectLst/>
                          <a:latin typeface="華康楷書體W5"/>
                        </a:rPr>
                        <a:t>格</a:t>
                      </a: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r>
                        <a:rPr lang="zh-TW" altLang="en-US" sz="900" b="0" i="0" u="none" strike="noStrike" dirty="0">
                          <a:effectLst/>
                          <a:latin typeface="華康楷書體W5"/>
                        </a:rPr>
                        <a:t>　</a:t>
                      </a:r>
                    </a:p>
                  </a:txBody>
                  <a:tcPr marL="0" marR="0" marT="0" marB="0" anchor="ctr">
                    <a:lnL>
                      <a:noFill/>
                    </a:lnL>
                    <a:lnR w="25400" cap="flat" cmpd="dbl" algn="ctr">
                      <a:solidFill>
                        <a:srgbClr val="000000"/>
                      </a:solidFill>
                      <a:prstDash val="solid"/>
                      <a:round/>
                      <a:headEnd type="none" w="med" len="med"/>
                      <a:tailEnd type="none" w="med" len="med"/>
                    </a:lnR>
                    <a:lnT>
                      <a:noFill/>
                    </a:lnT>
                    <a:lnB>
                      <a:noFill/>
                    </a:lnB>
                  </a:tcPr>
                </a:tc>
              </a:tr>
              <a:tr h="191873">
                <a:tc>
                  <a:txBody>
                    <a:bodyPr/>
                    <a:lstStyle/>
                    <a:p>
                      <a:pPr algn="r" fontAlgn="ctr"/>
                      <a:r>
                        <a:rPr lang="en-US" altLang="zh-TW" sz="700" b="0" i="0" u="none" strike="noStrike" dirty="0">
                          <a:effectLst/>
                          <a:latin typeface="Times New Roman"/>
                        </a:rPr>
                        <a:t>7.</a:t>
                      </a:r>
                    </a:p>
                  </a:txBody>
                  <a:tcPr marL="0" marR="0" marT="0" marB="0" anchor="ctr">
                    <a:lnL w="25400" cap="flat" cmpd="dbl" algn="ctr">
                      <a:solidFill>
                        <a:srgbClr val="000000"/>
                      </a:solidFill>
                      <a:prstDash val="solid"/>
                      <a:round/>
                      <a:headEnd type="none" w="med" len="med"/>
                      <a:tailEnd type="none" w="med" len="med"/>
                    </a:lnL>
                    <a:lnR>
                      <a:noFill/>
                    </a:lnR>
                    <a:lnT>
                      <a:noFill/>
                    </a:lnT>
                    <a:lnB>
                      <a:noFill/>
                    </a:lnB>
                  </a:tcPr>
                </a:tc>
                <a:tc>
                  <a:txBody>
                    <a:bodyPr/>
                    <a:lstStyle/>
                    <a:p>
                      <a:pPr algn="l" fontAlgn="ctr"/>
                      <a:r>
                        <a:rPr lang="zh-TW" altLang="en-US" sz="900" b="0" i="0" u="none" strike="noStrike" dirty="0">
                          <a:effectLst/>
                          <a:latin typeface="華康楷書體W5"/>
                        </a:rPr>
                        <a:t>鋼架層數</a:t>
                      </a:r>
                      <a:r>
                        <a:rPr lang="en-US" altLang="zh-TW" sz="900" b="0" i="0" u="none" strike="noStrike" dirty="0">
                          <a:effectLst/>
                          <a:latin typeface="華康楷書體W5"/>
                        </a:rPr>
                        <a:t>:</a:t>
                      </a: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ctr" fontAlgn="ctr"/>
                      <a:r>
                        <a:rPr lang="en-US" altLang="zh-TW" sz="900" b="0" i="0" u="none" strike="noStrike" dirty="0">
                          <a:solidFill>
                            <a:srgbClr val="0000FF"/>
                          </a:solidFill>
                          <a:effectLst/>
                          <a:latin typeface="華康楷書體W5"/>
                        </a:rPr>
                        <a:t>12</a:t>
                      </a:r>
                    </a:p>
                  </a:txBody>
                  <a:tcPr marL="0" marR="0" marT="0" marB="0" anchor="ctr">
                    <a:lnL>
                      <a:noFill/>
                    </a:lnL>
                    <a:lnR>
                      <a:noFill/>
                    </a:lnR>
                    <a:lnT>
                      <a:noFill/>
                    </a:lnT>
                    <a:lnB>
                      <a:noFill/>
                    </a:lnB>
                  </a:tcPr>
                </a:tc>
                <a:tc>
                  <a:txBody>
                    <a:bodyPr/>
                    <a:lstStyle/>
                    <a:p>
                      <a:pPr algn="ctr" fontAlgn="ctr"/>
                      <a:r>
                        <a:rPr lang="zh-TW" altLang="en-US" sz="900" b="0" i="0" u="none" strike="noStrike" dirty="0">
                          <a:effectLst/>
                          <a:latin typeface="華康楷書體W5"/>
                        </a:rPr>
                        <a:t>層</a:t>
                      </a: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r>
                        <a:rPr lang="zh-TW" altLang="en-US" sz="900" b="0" i="0" u="none" strike="noStrike" dirty="0">
                          <a:effectLst/>
                          <a:latin typeface="華康楷書體W5"/>
                        </a:rPr>
                        <a:t>　</a:t>
                      </a:r>
                    </a:p>
                  </a:txBody>
                  <a:tcPr marL="0" marR="0" marT="0" marB="0" anchor="ctr">
                    <a:lnL>
                      <a:noFill/>
                    </a:lnL>
                    <a:lnR w="25400" cap="flat" cmpd="dbl" algn="ctr">
                      <a:solidFill>
                        <a:srgbClr val="000000"/>
                      </a:solidFill>
                      <a:prstDash val="solid"/>
                      <a:round/>
                      <a:headEnd type="none" w="med" len="med"/>
                      <a:tailEnd type="none" w="med" len="med"/>
                    </a:lnR>
                    <a:lnT>
                      <a:noFill/>
                    </a:lnT>
                    <a:lnB>
                      <a:noFill/>
                    </a:lnB>
                  </a:tcPr>
                </a:tc>
              </a:tr>
              <a:tr h="191873">
                <a:tc>
                  <a:txBody>
                    <a:bodyPr/>
                    <a:lstStyle/>
                    <a:p>
                      <a:pPr algn="r" fontAlgn="ctr"/>
                      <a:r>
                        <a:rPr lang="en-US" altLang="zh-TW" sz="700" b="0" i="0" u="none" strike="noStrike" dirty="0">
                          <a:effectLst/>
                          <a:latin typeface="Times New Roman"/>
                        </a:rPr>
                        <a:t>8.</a:t>
                      </a:r>
                    </a:p>
                  </a:txBody>
                  <a:tcPr marL="0" marR="0" marT="0" marB="0" anchor="ctr">
                    <a:lnL w="25400" cap="flat" cmpd="dbl" algn="ctr">
                      <a:solidFill>
                        <a:srgbClr val="000000"/>
                      </a:solidFill>
                      <a:prstDash val="solid"/>
                      <a:round/>
                      <a:headEnd type="none" w="med" len="med"/>
                      <a:tailEnd type="none" w="med" len="med"/>
                    </a:lnL>
                    <a:lnR>
                      <a:noFill/>
                    </a:lnR>
                    <a:lnT>
                      <a:noFill/>
                    </a:lnT>
                    <a:lnB>
                      <a:noFill/>
                    </a:lnB>
                  </a:tcPr>
                </a:tc>
                <a:tc>
                  <a:txBody>
                    <a:bodyPr/>
                    <a:lstStyle/>
                    <a:p>
                      <a:pPr algn="l" fontAlgn="ctr"/>
                      <a:r>
                        <a:rPr lang="zh-TW" altLang="en-US" sz="900" b="0" i="0" u="none" strike="noStrike" dirty="0">
                          <a:effectLst/>
                          <a:latin typeface="華康楷書體W5"/>
                        </a:rPr>
                        <a:t>鋼架行數</a:t>
                      </a:r>
                      <a:r>
                        <a:rPr lang="en-US" altLang="zh-TW" sz="900" b="0" i="0" u="none" strike="noStrike" dirty="0">
                          <a:effectLst/>
                          <a:latin typeface="華康楷書體W5"/>
                        </a:rPr>
                        <a:t>:</a:t>
                      </a: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ctr" fontAlgn="ctr"/>
                      <a:r>
                        <a:rPr lang="en-US" altLang="zh-TW" sz="900" b="0" i="0" u="none" strike="noStrike" dirty="0">
                          <a:solidFill>
                            <a:srgbClr val="0000FF"/>
                          </a:solidFill>
                          <a:effectLst/>
                          <a:latin typeface="華康楷書體W5"/>
                        </a:rPr>
                        <a:t>36</a:t>
                      </a:r>
                    </a:p>
                  </a:txBody>
                  <a:tcPr marL="0" marR="0" marT="0" marB="0" anchor="ctr">
                    <a:lnL>
                      <a:noFill/>
                    </a:lnL>
                    <a:lnR>
                      <a:noFill/>
                    </a:lnR>
                    <a:lnT>
                      <a:noFill/>
                    </a:lnT>
                    <a:lnB>
                      <a:noFill/>
                    </a:lnB>
                  </a:tcPr>
                </a:tc>
                <a:tc>
                  <a:txBody>
                    <a:bodyPr/>
                    <a:lstStyle/>
                    <a:p>
                      <a:pPr algn="ctr" fontAlgn="ctr"/>
                      <a:r>
                        <a:rPr lang="zh-TW" altLang="en-US" sz="900" b="0" i="0" u="none" strike="noStrike" dirty="0">
                          <a:effectLst/>
                          <a:latin typeface="華康楷書體W5"/>
                        </a:rPr>
                        <a:t>行</a:t>
                      </a:r>
                    </a:p>
                  </a:txBody>
                  <a:tcPr marL="0" marR="0" marT="0" marB="0" anchor="ctr">
                    <a:lnL>
                      <a:noFill/>
                    </a:lnL>
                    <a:lnR>
                      <a:noFill/>
                    </a:lnR>
                    <a:lnT>
                      <a:noFill/>
                    </a:lnT>
                    <a:lnB>
                      <a:noFill/>
                    </a:lnB>
                  </a:tcPr>
                </a:tc>
                <a:tc>
                  <a:txBody>
                    <a:bodyPr/>
                    <a:lstStyle/>
                    <a:p>
                      <a:pPr algn="ctr" fontAlgn="ctr"/>
                      <a:r>
                        <a:rPr lang="zh-TW" altLang="en-US" sz="900" b="0" i="0" u="none" strike="noStrike" dirty="0">
                          <a:effectLst/>
                          <a:latin typeface="華康楷書體W5"/>
                        </a:rPr>
                        <a:t>架數</a:t>
                      </a:r>
                      <a:r>
                        <a:rPr lang="en-US" altLang="zh-TW" sz="900" b="0" i="0" u="none" strike="noStrike" dirty="0">
                          <a:effectLst/>
                          <a:latin typeface="華康楷書體W5"/>
                        </a:rPr>
                        <a:t>:</a:t>
                      </a:r>
                    </a:p>
                  </a:txBody>
                  <a:tcPr marL="0" marR="0" marT="0" marB="0" anchor="ctr">
                    <a:lnL>
                      <a:noFill/>
                    </a:lnL>
                    <a:lnR>
                      <a:noFill/>
                    </a:lnR>
                    <a:lnT>
                      <a:noFill/>
                    </a:lnT>
                    <a:lnB>
                      <a:noFill/>
                    </a:lnB>
                  </a:tcPr>
                </a:tc>
                <a:tc>
                  <a:txBody>
                    <a:bodyPr/>
                    <a:lstStyle/>
                    <a:p>
                      <a:pPr algn="ctr" fontAlgn="ctr"/>
                      <a:r>
                        <a:rPr lang="en-US" altLang="zh-TW" sz="900" b="0" i="0" u="none" strike="noStrike" dirty="0">
                          <a:solidFill>
                            <a:srgbClr val="0000FF"/>
                          </a:solidFill>
                          <a:effectLst/>
                          <a:latin typeface="華康楷書體W5"/>
                        </a:rPr>
                        <a:t>2</a:t>
                      </a:r>
                    </a:p>
                  </a:txBody>
                  <a:tcPr marL="0" marR="0" marT="0" marB="0" anchor="ctr">
                    <a:lnL>
                      <a:noFill/>
                    </a:lnL>
                    <a:lnR>
                      <a:noFill/>
                    </a:lnR>
                    <a:lnT>
                      <a:noFill/>
                    </a:lnT>
                    <a:lnB>
                      <a:noFill/>
                    </a:lnB>
                  </a:tcPr>
                </a:tc>
                <a:tc>
                  <a:txBody>
                    <a:bodyPr/>
                    <a:lstStyle/>
                    <a:p>
                      <a:pPr algn="ctr" fontAlgn="ctr"/>
                      <a:r>
                        <a:rPr lang="zh-TW" altLang="en-US" sz="900" b="0" i="0" u="none" strike="noStrike" dirty="0">
                          <a:effectLst/>
                          <a:latin typeface="華康楷書體W5"/>
                        </a:rPr>
                        <a:t>架</a:t>
                      </a:r>
                    </a:p>
                  </a:txBody>
                  <a:tcPr marL="0" marR="0" marT="0" marB="0" anchor="ctr">
                    <a:lnL>
                      <a:noFill/>
                    </a:lnL>
                    <a:lnR w="25400" cap="flat" cmpd="dbl" algn="ctr">
                      <a:solidFill>
                        <a:srgbClr val="000000"/>
                      </a:solidFill>
                      <a:prstDash val="solid"/>
                      <a:round/>
                      <a:headEnd type="none" w="med" len="med"/>
                      <a:tailEnd type="none" w="med" len="med"/>
                    </a:lnR>
                    <a:lnT>
                      <a:noFill/>
                    </a:lnT>
                    <a:lnB>
                      <a:noFill/>
                    </a:lnB>
                  </a:tcPr>
                </a:tc>
              </a:tr>
              <a:tr h="191873">
                <a:tc>
                  <a:txBody>
                    <a:bodyPr/>
                    <a:lstStyle/>
                    <a:p>
                      <a:pPr algn="r" fontAlgn="ctr"/>
                      <a:r>
                        <a:rPr lang="en-US" altLang="zh-TW" sz="700" b="0" i="0" u="none" strike="noStrike" dirty="0">
                          <a:effectLst/>
                          <a:latin typeface="Times New Roman"/>
                        </a:rPr>
                        <a:t>9.</a:t>
                      </a:r>
                    </a:p>
                  </a:txBody>
                  <a:tcPr marL="0" marR="0" marT="0" marB="0" anchor="ctr">
                    <a:lnL w="25400" cap="flat" cmpd="dbl" algn="ctr">
                      <a:solidFill>
                        <a:srgbClr val="000000"/>
                      </a:solidFill>
                      <a:prstDash val="solid"/>
                      <a:round/>
                      <a:headEnd type="none" w="med" len="med"/>
                      <a:tailEnd type="none" w="med" len="med"/>
                    </a:lnL>
                    <a:lnR>
                      <a:noFill/>
                    </a:lnR>
                    <a:lnT>
                      <a:noFill/>
                    </a:lnT>
                    <a:lnB>
                      <a:noFill/>
                    </a:lnB>
                  </a:tcPr>
                </a:tc>
                <a:tc>
                  <a:txBody>
                    <a:bodyPr/>
                    <a:lstStyle/>
                    <a:p>
                      <a:pPr algn="l" fontAlgn="ctr"/>
                      <a:r>
                        <a:rPr lang="en-US" sz="900" b="0" i="0" u="none" strike="noStrike" dirty="0">
                          <a:effectLst/>
                          <a:latin typeface="華康楷書體W5"/>
                        </a:rPr>
                        <a:t>BANK </a:t>
                      </a:r>
                      <a:r>
                        <a:rPr lang="zh-TW" altLang="en-US" sz="900" b="0" i="0" u="none" strike="noStrike" dirty="0">
                          <a:effectLst/>
                          <a:latin typeface="華康楷書體W5"/>
                        </a:rPr>
                        <a:t>外寬</a:t>
                      </a:r>
                      <a:r>
                        <a:rPr lang="en-US" altLang="zh-TW" sz="900" b="0" i="0" u="none" strike="noStrike" dirty="0">
                          <a:effectLst/>
                          <a:latin typeface="華康楷書體W5"/>
                        </a:rPr>
                        <a:t>:</a:t>
                      </a: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ctr" fontAlgn="ctr"/>
                      <a:r>
                        <a:rPr lang="en-US" altLang="zh-TW" sz="900" b="0" i="0" u="none" strike="noStrike" dirty="0">
                          <a:solidFill>
                            <a:srgbClr val="0000FF"/>
                          </a:solidFill>
                          <a:effectLst/>
                          <a:latin typeface="華康楷書體W5"/>
                        </a:rPr>
                        <a:t>1400</a:t>
                      </a:r>
                    </a:p>
                  </a:txBody>
                  <a:tcPr marL="0" marR="0" marT="0" marB="0" anchor="ctr">
                    <a:lnL>
                      <a:noFill/>
                    </a:lnL>
                    <a:lnR>
                      <a:noFill/>
                    </a:lnR>
                    <a:lnT>
                      <a:noFill/>
                    </a:lnT>
                    <a:lnB>
                      <a:noFill/>
                    </a:lnB>
                  </a:tcPr>
                </a:tc>
                <a:tc>
                  <a:txBody>
                    <a:bodyPr/>
                    <a:lstStyle/>
                    <a:p>
                      <a:pPr algn="ctr" fontAlgn="ctr"/>
                      <a:r>
                        <a:rPr lang="en-US" sz="900" b="0" i="0" u="none" strike="noStrike" dirty="0">
                          <a:effectLst/>
                          <a:latin typeface="華康楷書體W5"/>
                        </a:rPr>
                        <a:t>mm</a:t>
                      </a: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r>
                        <a:rPr lang="zh-TW" altLang="en-US" sz="900" b="0" i="0" u="none" strike="noStrike" dirty="0">
                          <a:effectLst/>
                          <a:latin typeface="華康楷書體W5"/>
                        </a:rPr>
                        <a:t>　</a:t>
                      </a:r>
                    </a:p>
                  </a:txBody>
                  <a:tcPr marL="0" marR="0" marT="0" marB="0" anchor="ctr">
                    <a:lnL>
                      <a:noFill/>
                    </a:lnL>
                    <a:lnR w="25400" cap="flat" cmpd="dbl" algn="ctr">
                      <a:solidFill>
                        <a:srgbClr val="000000"/>
                      </a:solidFill>
                      <a:prstDash val="solid"/>
                      <a:round/>
                      <a:headEnd type="none" w="med" len="med"/>
                      <a:tailEnd type="none" w="med" len="med"/>
                    </a:lnR>
                    <a:lnT>
                      <a:noFill/>
                    </a:lnT>
                    <a:lnB>
                      <a:noFill/>
                    </a:lnB>
                  </a:tcPr>
                </a:tc>
              </a:tr>
              <a:tr h="191873">
                <a:tc>
                  <a:txBody>
                    <a:bodyPr/>
                    <a:lstStyle/>
                    <a:p>
                      <a:pPr algn="r" fontAlgn="ctr"/>
                      <a:r>
                        <a:rPr lang="en-US" altLang="zh-TW" sz="700" b="0" i="0" u="none" strike="noStrike" dirty="0">
                          <a:effectLst/>
                          <a:latin typeface="Times New Roman"/>
                        </a:rPr>
                        <a:t>10.</a:t>
                      </a:r>
                    </a:p>
                  </a:txBody>
                  <a:tcPr marL="0" marR="0" marT="0" marB="0" anchor="ctr">
                    <a:lnL w="25400" cap="flat" cmpd="dbl" algn="ctr">
                      <a:solidFill>
                        <a:srgbClr val="000000"/>
                      </a:solidFill>
                      <a:prstDash val="solid"/>
                      <a:round/>
                      <a:headEnd type="none" w="med" len="med"/>
                      <a:tailEnd type="none" w="med" len="med"/>
                    </a:lnL>
                    <a:lnR>
                      <a:noFill/>
                    </a:lnR>
                    <a:lnT>
                      <a:noFill/>
                    </a:lnT>
                    <a:lnB>
                      <a:noFill/>
                    </a:lnB>
                  </a:tcPr>
                </a:tc>
                <a:tc>
                  <a:txBody>
                    <a:bodyPr/>
                    <a:lstStyle/>
                    <a:p>
                      <a:pPr algn="l" fontAlgn="ctr"/>
                      <a:r>
                        <a:rPr lang="zh-TW" altLang="en-US" sz="900" b="0" i="0" u="none" strike="noStrike" dirty="0">
                          <a:effectLst/>
                          <a:latin typeface="華康楷書體W5"/>
                        </a:rPr>
                        <a:t>鋼架地板</a:t>
                      </a:r>
                    </a:p>
                  </a:txBody>
                  <a:tcPr marL="0" marR="0" marT="0" marB="0" anchor="ctr">
                    <a:lnL>
                      <a:noFill/>
                    </a:lnL>
                    <a:lnR>
                      <a:noFill/>
                    </a:lnR>
                    <a:lnT>
                      <a:noFill/>
                    </a:lnT>
                    <a:lnB>
                      <a:noFill/>
                    </a:lnB>
                  </a:tcPr>
                </a:tc>
                <a:tc>
                  <a:txBody>
                    <a:bodyPr/>
                    <a:lstStyle/>
                    <a:p>
                      <a:pPr algn="ctr" fontAlgn="ctr"/>
                      <a:r>
                        <a:rPr lang="zh-TW" altLang="en-US" sz="900" b="0" i="0" u="none" strike="noStrike" dirty="0">
                          <a:effectLst/>
                          <a:latin typeface="華康楷書體W5"/>
                        </a:rPr>
                        <a:t>長</a:t>
                      </a:r>
                      <a:r>
                        <a:rPr lang="en-US" altLang="zh-TW" sz="900" b="0" i="0" u="none" strike="noStrike" dirty="0">
                          <a:effectLst/>
                          <a:latin typeface="華康楷書體W5"/>
                        </a:rPr>
                        <a:t>:</a:t>
                      </a:r>
                    </a:p>
                  </a:txBody>
                  <a:tcPr marL="0" marR="0" marT="0" marB="0" anchor="ctr">
                    <a:lnL>
                      <a:noFill/>
                    </a:lnL>
                    <a:lnR>
                      <a:noFill/>
                    </a:lnR>
                    <a:lnT>
                      <a:noFill/>
                    </a:lnT>
                    <a:lnB>
                      <a:noFill/>
                    </a:lnB>
                  </a:tcPr>
                </a:tc>
                <a:tc>
                  <a:txBody>
                    <a:bodyPr/>
                    <a:lstStyle/>
                    <a:p>
                      <a:pPr algn="ctr" fontAlgn="ctr"/>
                      <a:r>
                        <a:rPr lang="en-US" altLang="zh-TW" sz="900" b="0" i="0" u="none" strike="noStrike" dirty="0">
                          <a:solidFill>
                            <a:srgbClr val="0000FF"/>
                          </a:solidFill>
                          <a:effectLst/>
                          <a:latin typeface="華康楷書體W5"/>
                        </a:rPr>
                        <a:t>48600</a:t>
                      </a:r>
                    </a:p>
                  </a:txBody>
                  <a:tcPr marL="0" marR="0" marT="0" marB="0" anchor="ctr">
                    <a:lnL>
                      <a:noFill/>
                    </a:lnL>
                    <a:lnR>
                      <a:noFill/>
                    </a:lnR>
                    <a:lnT>
                      <a:noFill/>
                    </a:lnT>
                    <a:lnB>
                      <a:noFill/>
                    </a:lnB>
                  </a:tcPr>
                </a:tc>
                <a:tc>
                  <a:txBody>
                    <a:bodyPr/>
                    <a:lstStyle/>
                    <a:p>
                      <a:pPr algn="ctr" fontAlgn="ctr"/>
                      <a:r>
                        <a:rPr lang="en-US" sz="900" b="0" i="0" u="none" strike="noStrike" dirty="0">
                          <a:effectLst/>
                          <a:latin typeface="華康楷書體W5"/>
                        </a:rPr>
                        <a:t>mm</a:t>
                      </a: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r>
                        <a:rPr lang="zh-TW" altLang="en-US" sz="900" b="0" i="0" u="none" strike="noStrike" dirty="0">
                          <a:effectLst/>
                          <a:latin typeface="華康楷書體W5"/>
                        </a:rPr>
                        <a:t>　</a:t>
                      </a:r>
                    </a:p>
                  </a:txBody>
                  <a:tcPr marL="0" marR="0" marT="0" marB="0" anchor="ctr">
                    <a:lnL>
                      <a:noFill/>
                    </a:lnL>
                    <a:lnR w="25400" cap="flat" cmpd="dbl" algn="ctr">
                      <a:solidFill>
                        <a:srgbClr val="000000"/>
                      </a:solidFill>
                      <a:prstDash val="solid"/>
                      <a:round/>
                      <a:headEnd type="none" w="med" len="med"/>
                      <a:tailEnd type="none" w="med" len="med"/>
                    </a:lnR>
                    <a:lnT>
                      <a:noFill/>
                    </a:lnT>
                    <a:lnB>
                      <a:noFill/>
                    </a:lnB>
                  </a:tcPr>
                </a:tc>
              </a:tr>
              <a:tr h="191873">
                <a:tc>
                  <a:txBody>
                    <a:bodyPr/>
                    <a:lstStyle/>
                    <a:p>
                      <a:pPr algn="r" fontAlgn="ctr"/>
                      <a:r>
                        <a:rPr lang="zh-TW" altLang="en-US" sz="700" b="0" i="0" u="none" strike="noStrike" dirty="0">
                          <a:effectLst/>
                          <a:latin typeface="新細明體"/>
                        </a:rPr>
                        <a:t>　</a:t>
                      </a:r>
                    </a:p>
                  </a:txBody>
                  <a:tcPr marL="0" marR="0" marT="0" marB="0" anchor="ctr">
                    <a:lnL w="25400" cap="flat" cmpd="dbl" algn="ctr">
                      <a:solidFill>
                        <a:srgbClr val="000000"/>
                      </a:solidFill>
                      <a:prstDash val="solid"/>
                      <a:round/>
                      <a:headEnd type="none" w="med" len="med"/>
                      <a:tailEnd type="none" w="med" len="med"/>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ctr" fontAlgn="ctr"/>
                      <a:r>
                        <a:rPr lang="zh-TW" altLang="en-US" sz="900" b="0" i="0" u="none" strike="noStrike" dirty="0">
                          <a:effectLst/>
                          <a:latin typeface="華康楷書體W5"/>
                        </a:rPr>
                        <a:t>寬</a:t>
                      </a:r>
                      <a:r>
                        <a:rPr lang="en-US" altLang="zh-TW" sz="900" b="0" i="0" u="none" strike="noStrike" dirty="0">
                          <a:effectLst/>
                          <a:latin typeface="華康楷書體W5"/>
                        </a:rPr>
                        <a:t>:</a:t>
                      </a:r>
                    </a:p>
                  </a:txBody>
                  <a:tcPr marL="0" marR="0" marT="0" marB="0" anchor="ctr">
                    <a:lnL>
                      <a:noFill/>
                    </a:lnL>
                    <a:lnR>
                      <a:noFill/>
                    </a:lnR>
                    <a:lnT>
                      <a:noFill/>
                    </a:lnT>
                    <a:lnB>
                      <a:noFill/>
                    </a:lnB>
                  </a:tcPr>
                </a:tc>
                <a:tc>
                  <a:txBody>
                    <a:bodyPr/>
                    <a:lstStyle/>
                    <a:p>
                      <a:pPr algn="ctr" fontAlgn="ctr"/>
                      <a:r>
                        <a:rPr lang="en-US" altLang="zh-TW" sz="900" b="0" i="0" u="none" strike="noStrike" dirty="0">
                          <a:solidFill>
                            <a:srgbClr val="0000FF"/>
                          </a:solidFill>
                          <a:effectLst/>
                          <a:latin typeface="華康楷書體W5"/>
                        </a:rPr>
                        <a:t>4300</a:t>
                      </a:r>
                    </a:p>
                  </a:txBody>
                  <a:tcPr marL="0" marR="0" marT="0" marB="0" anchor="ctr">
                    <a:lnL>
                      <a:noFill/>
                    </a:lnL>
                    <a:lnR>
                      <a:noFill/>
                    </a:lnR>
                    <a:lnT>
                      <a:noFill/>
                    </a:lnT>
                    <a:lnB>
                      <a:noFill/>
                    </a:lnB>
                  </a:tcPr>
                </a:tc>
                <a:tc>
                  <a:txBody>
                    <a:bodyPr/>
                    <a:lstStyle/>
                    <a:p>
                      <a:pPr algn="ctr" fontAlgn="ctr"/>
                      <a:r>
                        <a:rPr lang="en-US" sz="900" b="0" i="0" u="none" strike="noStrike" dirty="0">
                          <a:effectLst/>
                          <a:latin typeface="華康楷書體W5"/>
                        </a:rPr>
                        <a:t>mm</a:t>
                      </a: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r>
                        <a:rPr lang="zh-TW" altLang="en-US" sz="900" b="0" i="0" u="none" strike="noStrike" dirty="0">
                          <a:effectLst/>
                          <a:latin typeface="華康楷書體W5"/>
                        </a:rPr>
                        <a:t>　</a:t>
                      </a:r>
                    </a:p>
                  </a:txBody>
                  <a:tcPr marL="0" marR="0" marT="0" marB="0" anchor="ctr">
                    <a:lnL>
                      <a:noFill/>
                    </a:lnL>
                    <a:lnR w="25400" cap="flat" cmpd="dbl" algn="ctr">
                      <a:solidFill>
                        <a:srgbClr val="000000"/>
                      </a:solidFill>
                      <a:prstDash val="solid"/>
                      <a:round/>
                      <a:headEnd type="none" w="med" len="med"/>
                      <a:tailEnd type="none" w="med" len="med"/>
                    </a:lnR>
                    <a:lnT>
                      <a:noFill/>
                    </a:lnT>
                    <a:lnB>
                      <a:noFill/>
                    </a:lnB>
                  </a:tcPr>
                </a:tc>
              </a:tr>
              <a:tr h="191873">
                <a:tc>
                  <a:txBody>
                    <a:bodyPr/>
                    <a:lstStyle/>
                    <a:p>
                      <a:pPr algn="r" fontAlgn="ctr"/>
                      <a:r>
                        <a:rPr lang="en-US" altLang="zh-TW" sz="700" b="0" i="0" u="none" strike="noStrike" dirty="0">
                          <a:effectLst/>
                          <a:latin typeface="Times New Roman"/>
                        </a:rPr>
                        <a:t>11.</a:t>
                      </a:r>
                    </a:p>
                  </a:txBody>
                  <a:tcPr marL="0" marR="0" marT="0" marB="0" anchor="ctr">
                    <a:lnL w="25400" cap="flat" cmpd="dbl" algn="ctr">
                      <a:solidFill>
                        <a:srgbClr val="000000"/>
                      </a:solidFill>
                      <a:prstDash val="solid"/>
                      <a:round/>
                      <a:headEnd type="none" w="med" len="med"/>
                      <a:tailEnd type="none" w="med" len="med"/>
                    </a:lnL>
                    <a:lnR>
                      <a:noFill/>
                    </a:lnR>
                    <a:lnT>
                      <a:noFill/>
                    </a:lnT>
                    <a:lnB>
                      <a:noFill/>
                    </a:lnB>
                  </a:tcPr>
                </a:tc>
                <a:tc>
                  <a:txBody>
                    <a:bodyPr/>
                    <a:lstStyle/>
                    <a:p>
                      <a:pPr algn="l" fontAlgn="ctr"/>
                      <a:r>
                        <a:rPr lang="zh-TW" altLang="en-US" sz="900" b="0" i="0" u="none" strike="noStrike" dirty="0">
                          <a:effectLst/>
                          <a:latin typeface="華康楷書體W5"/>
                        </a:rPr>
                        <a:t>鋼架主柱</a:t>
                      </a:r>
                      <a:r>
                        <a:rPr lang="en-US" altLang="zh-TW" sz="900" b="0" i="0" u="none" strike="noStrike" dirty="0">
                          <a:effectLst/>
                          <a:latin typeface="華康楷書體W5"/>
                        </a:rPr>
                        <a:t>:</a:t>
                      </a:r>
                    </a:p>
                  </a:txBody>
                  <a:tcPr marL="0" marR="0" marT="0" marB="0" anchor="ctr">
                    <a:lnL>
                      <a:noFill/>
                    </a:lnL>
                    <a:lnR>
                      <a:noFill/>
                    </a:lnR>
                    <a:lnT>
                      <a:noFill/>
                    </a:lnT>
                    <a:lnB>
                      <a:noFill/>
                    </a:lnB>
                  </a:tcPr>
                </a:tc>
                <a:tc>
                  <a:txBody>
                    <a:bodyPr/>
                    <a:lstStyle/>
                    <a:p>
                      <a:pPr algn="ctr" fontAlgn="ctr"/>
                      <a:r>
                        <a:rPr lang="zh-TW" altLang="en-US" sz="900" b="0" i="0" u="none" strike="noStrike" dirty="0">
                          <a:effectLst/>
                          <a:latin typeface="華康楷書體W5"/>
                        </a:rPr>
                        <a:t>長</a:t>
                      </a:r>
                      <a:r>
                        <a:rPr lang="en-US" altLang="zh-TW" sz="900" b="0" i="0" u="none" strike="noStrike" dirty="0">
                          <a:effectLst/>
                          <a:latin typeface="華康楷書體W5"/>
                        </a:rPr>
                        <a:t>:</a:t>
                      </a:r>
                    </a:p>
                  </a:txBody>
                  <a:tcPr marL="0" marR="0" marT="0" marB="0" anchor="ctr">
                    <a:lnL>
                      <a:noFill/>
                    </a:lnL>
                    <a:lnR>
                      <a:noFill/>
                    </a:lnR>
                    <a:lnT>
                      <a:noFill/>
                    </a:lnT>
                    <a:lnB>
                      <a:noFill/>
                    </a:lnB>
                  </a:tcPr>
                </a:tc>
                <a:tc>
                  <a:txBody>
                    <a:bodyPr/>
                    <a:lstStyle/>
                    <a:p>
                      <a:pPr algn="ctr" fontAlgn="ctr"/>
                      <a:r>
                        <a:rPr lang="en-US" altLang="zh-TW" sz="900" b="0" i="0" u="none" strike="noStrike" dirty="0">
                          <a:solidFill>
                            <a:srgbClr val="0000FF"/>
                          </a:solidFill>
                          <a:effectLst/>
                          <a:latin typeface="華康楷書體W5"/>
                        </a:rPr>
                        <a:t>100</a:t>
                      </a:r>
                    </a:p>
                  </a:txBody>
                  <a:tcPr marL="0" marR="0" marT="0" marB="0" anchor="ctr">
                    <a:lnL>
                      <a:noFill/>
                    </a:lnL>
                    <a:lnR>
                      <a:noFill/>
                    </a:lnR>
                    <a:lnT>
                      <a:noFill/>
                    </a:lnT>
                    <a:lnB>
                      <a:noFill/>
                    </a:lnB>
                  </a:tcPr>
                </a:tc>
                <a:tc>
                  <a:txBody>
                    <a:bodyPr/>
                    <a:lstStyle/>
                    <a:p>
                      <a:pPr algn="ctr" fontAlgn="ctr"/>
                      <a:r>
                        <a:rPr lang="en-US" sz="900" b="0" i="0" u="none" strike="noStrike" dirty="0">
                          <a:effectLst/>
                          <a:latin typeface="華康楷書體W5"/>
                        </a:rPr>
                        <a:t>mm</a:t>
                      </a: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r>
                        <a:rPr lang="zh-TW" altLang="en-US" sz="900" b="0" i="0" u="none" strike="noStrike" dirty="0">
                          <a:effectLst/>
                          <a:latin typeface="華康楷書體W5"/>
                        </a:rPr>
                        <a:t>　</a:t>
                      </a:r>
                    </a:p>
                  </a:txBody>
                  <a:tcPr marL="0" marR="0" marT="0" marB="0" anchor="ctr">
                    <a:lnL>
                      <a:noFill/>
                    </a:lnL>
                    <a:lnR w="25400" cap="flat" cmpd="dbl" algn="ctr">
                      <a:solidFill>
                        <a:srgbClr val="000000"/>
                      </a:solidFill>
                      <a:prstDash val="solid"/>
                      <a:round/>
                      <a:headEnd type="none" w="med" len="med"/>
                      <a:tailEnd type="none" w="med" len="med"/>
                    </a:lnR>
                    <a:lnT>
                      <a:noFill/>
                    </a:lnT>
                    <a:lnB>
                      <a:noFill/>
                    </a:lnB>
                  </a:tcPr>
                </a:tc>
              </a:tr>
              <a:tr h="191873">
                <a:tc>
                  <a:txBody>
                    <a:bodyPr/>
                    <a:lstStyle/>
                    <a:p>
                      <a:pPr algn="l" fontAlgn="ctr"/>
                      <a:r>
                        <a:rPr lang="zh-TW" altLang="en-US" sz="700" b="0" i="0" u="none" strike="noStrike" dirty="0">
                          <a:effectLst/>
                          <a:latin typeface="新細明體"/>
                        </a:rPr>
                        <a:t>　</a:t>
                      </a:r>
                    </a:p>
                  </a:txBody>
                  <a:tcPr marL="0" marR="0" marT="0" marB="0" anchor="ctr">
                    <a:lnL w="25400" cap="flat" cmpd="dbl" algn="ctr">
                      <a:solidFill>
                        <a:srgbClr val="000000"/>
                      </a:solidFill>
                      <a:prstDash val="solid"/>
                      <a:round/>
                      <a:headEnd type="none" w="med" len="med"/>
                      <a:tailEnd type="none" w="med" len="med"/>
                    </a:lnL>
                    <a:lnR>
                      <a:noFill/>
                    </a:lnR>
                    <a:lnT>
                      <a:noFill/>
                    </a:lnT>
                    <a:lnB w="25400" cap="flat" cmpd="dbl" algn="ctr">
                      <a:solidFill>
                        <a:srgbClr val="000000"/>
                      </a:solidFill>
                      <a:prstDash val="solid"/>
                      <a:round/>
                      <a:headEnd type="none" w="med" len="med"/>
                      <a:tailEnd type="none" w="med" len="med"/>
                    </a:lnB>
                  </a:tcPr>
                </a:tc>
                <a:tc>
                  <a:txBody>
                    <a:bodyPr/>
                    <a:lstStyle/>
                    <a:p>
                      <a:pPr algn="l" fontAlgn="ctr"/>
                      <a:r>
                        <a:rPr lang="zh-TW" altLang="en-US" sz="700" b="0" i="0" u="none" strike="noStrike" dirty="0">
                          <a:effectLst/>
                          <a:latin typeface="華康楷書體W5"/>
                        </a:rPr>
                        <a:t>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r>
                        <a:rPr lang="zh-TW" altLang="en-US" sz="900" b="0" i="0" u="none" strike="noStrike" dirty="0">
                          <a:effectLst/>
                          <a:latin typeface="華康楷書體W5"/>
                        </a:rPr>
                        <a:t>寬</a:t>
                      </a:r>
                      <a:r>
                        <a:rPr lang="en-US" altLang="zh-TW" sz="900" b="0" i="0" u="none" strike="noStrike" dirty="0">
                          <a:effectLst/>
                          <a:latin typeface="華康楷書體W5"/>
                        </a:rPr>
                        <a:t>:</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r>
                        <a:rPr lang="en-US" altLang="zh-TW" sz="900" b="0" i="0" u="none" strike="noStrike" dirty="0">
                          <a:solidFill>
                            <a:srgbClr val="0000FF"/>
                          </a:solidFill>
                          <a:effectLst/>
                          <a:latin typeface="華康楷書體W5"/>
                        </a:rPr>
                        <a:t>100</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r>
                        <a:rPr lang="en-US" sz="900" b="0" i="0" u="none" strike="noStrike" dirty="0">
                          <a:effectLst/>
                          <a:latin typeface="華康楷書體W5"/>
                        </a:rPr>
                        <a:t>mm</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l" fontAlgn="ctr"/>
                      <a:r>
                        <a:rPr lang="zh-TW" altLang="en-US" sz="900" b="0" i="0" u="none" strike="noStrike" dirty="0">
                          <a:effectLst/>
                          <a:latin typeface="華康楷書體W5"/>
                        </a:rPr>
                        <a:t>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l" fontAlgn="ctr"/>
                      <a:r>
                        <a:rPr lang="zh-TW" altLang="en-US" sz="900" b="0" i="0" u="none" strike="noStrike" dirty="0">
                          <a:effectLst/>
                          <a:latin typeface="華康楷書體W5"/>
                        </a:rPr>
                        <a:t>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l" fontAlgn="ctr"/>
                      <a:r>
                        <a:rPr lang="zh-TW" altLang="en-US" sz="700" b="0" i="0" u="none" strike="noStrike" dirty="0">
                          <a:effectLst/>
                          <a:latin typeface="華康楷書體W5"/>
                        </a:rPr>
                        <a:t>　</a:t>
                      </a:r>
                    </a:p>
                  </a:txBody>
                  <a:tcPr marL="0" marR="0" marT="0" marB="0" anchor="ctr">
                    <a:lnL>
                      <a:noFill/>
                    </a:lnL>
                    <a:lnR w="25400" cap="flat" cmpd="dbl" algn="ctr">
                      <a:solidFill>
                        <a:srgbClr val="000000"/>
                      </a:solidFill>
                      <a:prstDash val="solid"/>
                      <a:round/>
                      <a:headEnd type="none" w="med" len="med"/>
                      <a:tailEnd type="none" w="med" len="med"/>
                    </a:lnR>
                    <a:lnT>
                      <a:noFill/>
                    </a:lnT>
                    <a:lnB w="25400" cap="flat" cmpd="dbl" algn="ctr">
                      <a:solidFill>
                        <a:srgbClr val="000000"/>
                      </a:solidFill>
                      <a:prstDash val="solid"/>
                      <a:round/>
                      <a:headEnd type="none" w="med" len="med"/>
                      <a:tailEnd type="none" w="med" len="med"/>
                    </a:lnB>
                  </a:tcPr>
                </a:tc>
              </a:tr>
              <a:tr h="191873">
                <a:tc>
                  <a:txBody>
                    <a:bodyPr/>
                    <a:lstStyle/>
                    <a:p>
                      <a:pPr algn="l" fontAlgn="b"/>
                      <a:endParaRPr lang="zh-TW" altLang="en-US" sz="700" b="0" i="0" u="none" strike="noStrike">
                        <a:effectLst/>
                        <a:latin typeface="新細明體"/>
                      </a:endParaRPr>
                    </a:p>
                  </a:txBody>
                  <a:tcPr marL="0" marR="0" marT="0" marB="0" anchor="ctr">
                    <a:lnL>
                      <a:noFill/>
                    </a:lnL>
                    <a:lnR>
                      <a:noFill/>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ctr"/>
                      <a:endParaRPr lang="zh-TW" altLang="en-US" sz="700" b="0" i="0" u="none" strike="noStrike">
                        <a:effectLst/>
                        <a:latin typeface="華康楷書體W5"/>
                      </a:endParaRPr>
                    </a:p>
                  </a:txBody>
                  <a:tcPr marL="0" marR="0" marT="0" marB="0" anchor="ctr">
                    <a:lnL>
                      <a:noFill/>
                    </a:lnL>
                    <a:lnR>
                      <a:noFill/>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ctr"/>
                      <a:endParaRPr lang="zh-TW" altLang="en-US" sz="700" b="0" i="0" u="none" strike="noStrike">
                        <a:effectLst/>
                        <a:latin typeface="華康楷書體W5"/>
                      </a:endParaRPr>
                    </a:p>
                  </a:txBody>
                  <a:tcPr marL="0" marR="0" marT="0" marB="0" anchor="ctr">
                    <a:lnL>
                      <a:noFill/>
                    </a:lnL>
                    <a:lnR>
                      <a:noFill/>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endParaRPr lang="zh-TW" altLang="en-US" sz="900" b="0" i="0" u="none" strike="noStrike">
                        <a:effectLst/>
                        <a:latin typeface="華康楷書體W5"/>
                      </a:endParaRPr>
                    </a:p>
                  </a:txBody>
                  <a:tcPr marL="0" marR="0" marT="0" marB="0" anchor="ctr">
                    <a:lnL>
                      <a:noFill/>
                    </a:lnL>
                    <a:lnR>
                      <a:noFill/>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ctr"/>
                      <a:endParaRPr lang="zh-TW" altLang="en-US" sz="700" b="0" i="0" u="none" strike="noStrike">
                        <a:effectLst/>
                        <a:latin typeface="華康楷書體W5"/>
                      </a:endParaRPr>
                    </a:p>
                  </a:txBody>
                  <a:tcPr marL="0" marR="0" marT="0" marB="0" anchor="ctr">
                    <a:lnL>
                      <a:noFill/>
                    </a:lnL>
                    <a:lnR>
                      <a:noFill/>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ctr"/>
                      <a:endParaRPr lang="zh-TW" altLang="en-US" sz="700" b="0" i="0" u="none" strike="noStrike">
                        <a:effectLst/>
                        <a:latin typeface="華康楷書體W5"/>
                      </a:endParaRPr>
                    </a:p>
                  </a:txBody>
                  <a:tcPr marL="0" marR="0" marT="0" marB="0" anchor="ctr">
                    <a:lnL>
                      <a:noFill/>
                    </a:lnL>
                    <a:lnR>
                      <a:noFill/>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r>
              <a:tr h="191873">
                <a:tc gridSpan="8">
                  <a:txBody>
                    <a:bodyPr/>
                    <a:lstStyle/>
                    <a:p>
                      <a:pPr algn="ctr" fontAlgn="ctr"/>
                      <a:r>
                        <a:rPr lang="zh-TW" altLang="en-US" sz="1000" b="0" i="0" u="none" strike="noStrike" dirty="0">
                          <a:effectLst/>
                          <a:latin typeface="華康楷書體W5"/>
                        </a:rPr>
                        <a:t>***  計  算  結  果  ***</a:t>
                      </a:r>
                    </a:p>
                  </a:txBody>
                  <a:tcPr marL="0" marR="0" marT="0" marB="0" anchor="ctr">
                    <a:lnL w="25400" cap="flat" cmpd="dbl"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CC99FF"/>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r>
              <a:tr h="191873">
                <a:tc>
                  <a:txBody>
                    <a:bodyPr/>
                    <a:lstStyle/>
                    <a:p>
                      <a:pPr algn="r" fontAlgn="ctr"/>
                      <a:r>
                        <a:rPr lang="en-US" altLang="zh-TW" sz="700" b="0" i="0" u="none" strike="noStrike" dirty="0">
                          <a:effectLst/>
                          <a:latin typeface="Times New Roman"/>
                        </a:rPr>
                        <a:t>1.</a:t>
                      </a:r>
                    </a:p>
                  </a:txBody>
                  <a:tcPr marL="0" marR="0" marT="0" marB="0" anchor="ctr">
                    <a:lnL w="25400" cap="flat" cmpd="dbl"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a:noFill/>
                    </a:lnB>
                  </a:tcPr>
                </a:tc>
                <a:tc>
                  <a:txBody>
                    <a:bodyPr/>
                    <a:lstStyle/>
                    <a:p>
                      <a:pPr algn="l" fontAlgn="ctr"/>
                      <a:r>
                        <a:rPr lang="zh-TW" altLang="en-US" sz="900" b="0" i="0" u="none" strike="noStrike" dirty="0" smtClean="0">
                          <a:effectLst/>
                          <a:latin typeface="華康楷書體W5"/>
                        </a:rPr>
                        <a:t>地震週期</a:t>
                      </a:r>
                      <a:r>
                        <a:rPr lang="en-US" altLang="zh-TW" sz="900" b="0" i="0" u="none" strike="noStrike" dirty="0" smtClean="0">
                          <a:effectLst/>
                          <a:latin typeface="華康楷書體W5"/>
                        </a:rPr>
                        <a:t>:</a:t>
                      </a:r>
                      <a:endParaRPr lang="en-US" altLang="zh-TW" sz="900" b="0" i="0" u="none" strike="noStrike" dirty="0">
                        <a:effectLst/>
                        <a:latin typeface="華康楷書體W5"/>
                      </a:endParaRPr>
                    </a:p>
                  </a:txBody>
                  <a:tcPr marL="0" marR="0" marT="0"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r>
                        <a:rPr lang="en-US" sz="900" b="0" i="0" u="none" strike="noStrike" dirty="0">
                          <a:effectLst/>
                          <a:latin typeface="華康楷書體W5"/>
                        </a:rPr>
                        <a:t>X</a:t>
                      </a:r>
                      <a:r>
                        <a:rPr lang="zh-TW" altLang="en-US" sz="900" b="0" i="0" u="none" strike="noStrike" dirty="0">
                          <a:effectLst/>
                          <a:latin typeface="華康楷書體W5"/>
                        </a:rPr>
                        <a:t>向</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r>
                        <a:rPr lang="en-US" altLang="zh-TW" sz="900" b="0" i="0" u="none" strike="noStrike" dirty="0">
                          <a:solidFill>
                            <a:srgbClr val="FF6600"/>
                          </a:solidFill>
                          <a:effectLst/>
                          <a:latin typeface="華康楷書體W5"/>
                        </a:rPr>
                        <a:t>0.519 </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ctr" fontAlgn="ctr"/>
                      <a:r>
                        <a:rPr lang="zh-TW" altLang="en-US" sz="900" b="0" i="0" u="none" strike="noStrike" dirty="0">
                          <a:effectLst/>
                          <a:latin typeface="華康楷書體W5"/>
                        </a:rPr>
                        <a:t>秒</a:t>
                      </a:r>
                    </a:p>
                  </a:txBody>
                  <a:tcPr marL="0" marR="0" marT="0"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ctr"/>
                      <a:r>
                        <a:rPr lang="zh-TW" altLang="en-US" sz="700" b="0" i="0" u="none" strike="noStrike" dirty="0">
                          <a:effectLst/>
                          <a:latin typeface="華康楷書體W5"/>
                        </a:rPr>
                        <a:t>　</a:t>
                      </a:r>
                    </a:p>
                  </a:txBody>
                  <a:tcPr marL="0" marR="0" marT="0" marB="0" anchor="ctr">
                    <a:lnL>
                      <a:noFill/>
                    </a:lnL>
                    <a:lnR w="25400" cap="flat" cmpd="dbl"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a:noFill/>
                    </a:lnB>
                  </a:tcPr>
                </a:tc>
              </a:tr>
              <a:tr h="191873">
                <a:tc>
                  <a:txBody>
                    <a:bodyPr/>
                    <a:lstStyle/>
                    <a:p>
                      <a:pPr algn="r" fontAlgn="ctr"/>
                      <a:r>
                        <a:rPr lang="zh-TW" altLang="en-US" sz="700" b="0" i="0" u="none" strike="noStrike" dirty="0">
                          <a:effectLst/>
                          <a:latin typeface="新細明體"/>
                        </a:rPr>
                        <a:t>　</a:t>
                      </a:r>
                    </a:p>
                  </a:txBody>
                  <a:tcPr marL="0" marR="0" marT="0" marB="0" anchor="ctr">
                    <a:lnL w="25400" cap="flat" cmpd="dbl" algn="ctr">
                      <a:solidFill>
                        <a:srgbClr val="000000"/>
                      </a:solidFill>
                      <a:prstDash val="solid"/>
                      <a:round/>
                      <a:headEnd type="none" w="med" len="med"/>
                      <a:tailEnd type="none" w="med" len="med"/>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ctr" fontAlgn="ctr"/>
                      <a:r>
                        <a:rPr lang="en-US" sz="900" b="0" i="0" u="none" strike="noStrike" dirty="0">
                          <a:effectLst/>
                          <a:latin typeface="華康楷書體W5"/>
                        </a:rPr>
                        <a:t>Y</a:t>
                      </a:r>
                      <a:r>
                        <a:rPr lang="zh-TW" altLang="en-US" sz="900" b="0" i="0" u="none" strike="noStrike" dirty="0">
                          <a:effectLst/>
                          <a:latin typeface="華康楷書體W5"/>
                        </a:rPr>
                        <a:t>向</a:t>
                      </a:r>
                    </a:p>
                  </a:txBody>
                  <a:tcPr marL="0" marR="0" marT="0" marB="0" anchor="ctr">
                    <a:lnL>
                      <a:noFill/>
                    </a:lnL>
                    <a:lnR>
                      <a:noFill/>
                    </a:lnR>
                    <a:lnT>
                      <a:noFill/>
                    </a:lnT>
                    <a:lnB>
                      <a:noFill/>
                    </a:lnB>
                  </a:tcPr>
                </a:tc>
                <a:tc>
                  <a:txBody>
                    <a:bodyPr/>
                    <a:lstStyle/>
                    <a:p>
                      <a:pPr algn="ctr" fontAlgn="ctr"/>
                      <a:r>
                        <a:rPr lang="en-US" altLang="zh-TW" sz="900" b="0" i="0" u="none" strike="noStrike" dirty="0">
                          <a:solidFill>
                            <a:srgbClr val="FF6600"/>
                          </a:solidFill>
                          <a:effectLst/>
                          <a:latin typeface="華康楷書體W5"/>
                        </a:rPr>
                        <a:t>0.882 </a:t>
                      </a:r>
                    </a:p>
                  </a:txBody>
                  <a:tcPr marL="0" marR="0" marT="0" marB="0" anchor="ctr">
                    <a:lnL>
                      <a:noFill/>
                    </a:lnL>
                    <a:lnR>
                      <a:noFill/>
                    </a:lnR>
                    <a:lnT>
                      <a:noFill/>
                    </a:lnT>
                    <a:lnB>
                      <a:noFill/>
                    </a:lnB>
                  </a:tcPr>
                </a:tc>
                <a:tc>
                  <a:txBody>
                    <a:bodyPr/>
                    <a:lstStyle/>
                    <a:p>
                      <a:pPr algn="ctr" fontAlgn="ctr"/>
                      <a:r>
                        <a:rPr lang="zh-TW" altLang="en-US" sz="900" b="0" i="0" u="none" strike="noStrike" dirty="0">
                          <a:effectLst/>
                          <a:latin typeface="華康楷書體W5"/>
                        </a:rPr>
                        <a:t>秒</a:t>
                      </a: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r>
                        <a:rPr lang="zh-TW" altLang="en-US" sz="700" b="0" i="0" u="none" strike="noStrike" dirty="0">
                          <a:effectLst/>
                          <a:latin typeface="華康楷書體W5"/>
                        </a:rPr>
                        <a:t>　</a:t>
                      </a:r>
                    </a:p>
                  </a:txBody>
                  <a:tcPr marL="0" marR="0" marT="0" marB="0" anchor="ctr">
                    <a:lnL>
                      <a:noFill/>
                    </a:lnL>
                    <a:lnR w="25400" cap="flat" cmpd="dbl" algn="ctr">
                      <a:solidFill>
                        <a:srgbClr val="000000"/>
                      </a:solidFill>
                      <a:prstDash val="solid"/>
                      <a:round/>
                      <a:headEnd type="none" w="med" len="med"/>
                      <a:tailEnd type="none" w="med" len="med"/>
                    </a:lnR>
                    <a:lnT>
                      <a:noFill/>
                    </a:lnT>
                    <a:lnB>
                      <a:noFill/>
                    </a:lnB>
                  </a:tcPr>
                </a:tc>
              </a:tr>
              <a:tr h="191873">
                <a:tc>
                  <a:txBody>
                    <a:bodyPr/>
                    <a:lstStyle/>
                    <a:p>
                      <a:pPr algn="r" fontAlgn="ctr"/>
                      <a:r>
                        <a:rPr lang="en-US" altLang="zh-TW" sz="700" b="0" i="0" u="none" strike="noStrike" dirty="0">
                          <a:effectLst/>
                          <a:latin typeface="Times New Roman"/>
                        </a:rPr>
                        <a:t>2.</a:t>
                      </a:r>
                    </a:p>
                  </a:txBody>
                  <a:tcPr marL="0" marR="0" marT="0" marB="0" anchor="ctr">
                    <a:lnL w="25400" cap="flat" cmpd="dbl" algn="ctr">
                      <a:solidFill>
                        <a:srgbClr val="000000"/>
                      </a:solidFill>
                      <a:prstDash val="solid"/>
                      <a:round/>
                      <a:headEnd type="none" w="med" len="med"/>
                      <a:tailEnd type="none" w="med" len="med"/>
                    </a:lnL>
                    <a:lnR>
                      <a:noFill/>
                    </a:lnR>
                    <a:lnT>
                      <a:noFill/>
                    </a:lnT>
                    <a:lnB>
                      <a:noFill/>
                    </a:lnB>
                  </a:tcPr>
                </a:tc>
                <a:tc>
                  <a:txBody>
                    <a:bodyPr/>
                    <a:lstStyle/>
                    <a:p>
                      <a:pPr algn="l" fontAlgn="ctr"/>
                      <a:r>
                        <a:rPr lang="zh-TW" altLang="en-US" sz="900" b="0" i="0" u="none" strike="noStrike" dirty="0">
                          <a:effectLst/>
                          <a:latin typeface="華康楷書體W5"/>
                        </a:rPr>
                        <a:t>長期軸力</a:t>
                      </a:r>
                      <a:r>
                        <a:rPr lang="en-US" altLang="zh-TW" sz="900" b="0" i="0" u="none" strike="noStrike" dirty="0">
                          <a:effectLst/>
                          <a:latin typeface="華康楷書體W5"/>
                        </a:rPr>
                        <a:t>:</a:t>
                      </a: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ctr" fontAlgn="ctr"/>
                      <a:r>
                        <a:rPr lang="en-US" altLang="zh-TW" sz="900" b="0" i="0" u="none" strike="noStrike" dirty="0">
                          <a:solidFill>
                            <a:srgbClr val="FF6600"/>
                          </a:solidFill>
                          <a:effectLst/>
                          <a:latin typeface="華康楷書體W5"/>
                        </a:rPr>
                        <a:t>3.192</a:t>
                      </a:r>
                    </a:p>
                  </a:txBody>
                  <a:tcPr marL="0" marR="0" marT="0" marB="0" anchor="ctr">
                    <a:lnL>
                      <a:noFill/>
                    </a:lnL>
                    <a:lnR>
                      <a:noFill/>
                    </a:lnR>
                    <a:lnT>
                      <a:noFill/>
                    </a:lnT>
                    <a:lnB>
                      <a:noFill/>
                    </a:lnB>
                  </a:tcPr>
                </a:tc>
                <a:tc>
                  <a:txBody>
                    <a:bodyPr/>
                    <a:lstStyle/>
                    <a:p>
                      <a:pPr algn="ctr" fontAlgn="ctr"/>
                      <a:r>
                        <a:rPr lang="zh-TW" altLang="en-US" sz="900" b="0" i="0" u="none" strike="noStrike" dirty="0">
                          <a:effectLst/>
                          <a:latin typeface="華康楷書體W5"/>
                        </a:rPr>
                        <a:t>噸</a:t>
                      </a:r>
                      <a:r>
                        <a:rPr lang="en-US" altLang="zh-TW" sz="900" b="0" i="0" u="none" strike="noStrike" dirty="0">
                          <a:effectLst/>
                          <a:latin typeface="華康楷書體W5"/>
                        </a:rPr>
                        <a:t>/</a:t>
                      </a:r>
                      <a:r>
                        <a:rPr lang="zh-TW" altLang="en-US" sz="900" b="0" i="0" u="none" strike="noStrike" dirty="0">
                          <a:effectLst/>
                          <a:latin typeface="華康楷書體W5"/>
                        </a:rPr>
                        <a:t>柱</a:t>
                      </a: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r>
                        <a:rPr lang="zh-TW" altLang="en-US" sz="700" b="0" i="0" u="none" strike="noStrike" dirty="0">
                          <a:effectLst/>
                          <a:latin typeface="華康楷書體W5"/>
                        </a:rPr>
                        <a:t>　</a:t>
                      </a:r>
                    </a:p>
                  </a:txBody>
                  <a:tcPr marL="0" marR="0" marT="0" marB="0" anchor="ctr">
                    <a:lnL>
                      <a:noFill/>
                    </a:lnL>
                    <a:lnR w="25400" cap="flat" cmpd="dbl" algn="ctr">
                      <a:solidFill>
                        <a:srgbClr val="000000"/>
                      </a:solidFill>
                      <a:prstDash val="solid"/>
                      <a:round/>
                      <a:headEnd type="none" w="med" len="med"/>
                      <a:tailEnd type="none" w="med" len="med"/>
                    </a:lnR>
                    <a:lnT>
                      <a:noFill/>
                    </a:lnT>
                    <a:lnB>
                      <a:noFill/>
                    </a:lnB>
                  </a:tcPr>
                </a:tc>
              </a:tr>
              <a:tr h="191873">
                <a:tc>
                  <a:txBody>
                    <a:bodyPr/>
                    <a:lstStyle/>
                    <a:p>
                      <a:pPr algn="r" fontAlgn="ctr"/>
                      <a:r>
                        <a:rPr lang="en-US" altLang="zh-TW" sz="700" b="0" i="0" u="none" strike="noStrike" dirty="0">
                          <a:effectLst/>
                          <a:latin typeface="Times New Roman"/>
                        </a:rPr>
                        <a:t>3.</a:t>
                      </a:r>
                    </a:p>
                  </a:txBody>
                  <a:tcPr marL="0" marR="0" marT="0" marB="0" anchor="ctr">
                    <a:lnL w="25400" cap="flat" cmpd="dbl" algn="ctr">
                      <a:solidFill>
                        <a:srgbClr val="000000"/>
                      </a:solidFill>
                      <a:prstDash val="solid"/>
                      <a:round/>
                      <a:headEnd type="none" w="med" len="med"/>
                      <a:tailEnd type="none" w="med" len="med"/>
                    </a:lnL>
                    <a:lnR>
                      <a:noFill/>
                    </a:lnR>
                    <a:lnT>
                      <a:noFill/>
                    </a:lnT>
                    <a:lnB>
                      <a:noFill/>
                    </a:lnB>
                  </a:tcPr>
                </a:tc>
                <a:tc>
                  <a:txBody>
                    <a:bodyPr/>
                    <a:lstStyle/>
                    <a:p>
                      <a:pPr algn="l" fontAlgn="ctr"/>
                      <a:r>
                        <a:rPr lang="zh-TW" altLang="en-US" sz="900" b="0" i="0" u="none" strike="noStrike" dirty="0">
                          <a:effectLst/>
                          <a:latin typeface="華康楷書體W5"/>
                        </a:rPr>
                        <a:t>短期軸力</a:t>
                      </a:r>
                      <a:r>
                        <a:rPr lang="en-US" altLang="zh-TW" sz="900" b="0" i="0" u="none" strike="noStrike" dirty="0">
                          <a:effectLst/>
                          <a:latin typeface="華康楷書體W5"/>
                        </a:rPr>
                        <a:t>:</a:t>
                      </a: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ctr" fontAlgn="ctr"/>
                      <a:r>
                        <a:rPr lang="en-US" altLang="zh-TW" sz="900" b="0" i="0" u="none" strike="noStrike" dirty="0">
                          <a:solidFill>
                            <a:srgbClr val="FF6600"/>
                          </a:solidFill>
                          <a:effectLst/>
                          <a:latin typeface="華康楷書體W5"/>
                        </a:rPr>
                        <a:t>2.616</a:t>
                      </a:r>
                    </a:p>
                  </a:txBody>
                  <a:tcPr marL="0" marR="0" marT="0" marB="0" anchor="ctr">
                    <a:lnL>
                      <a:noFill/>
                    </a:lnL>
                    <a:lnR>
                      <a:noFill/>
                    </a:lnR>
                    <a:lnT>
                      <a:noFill/>
                    </a:lnT>
                    <a:lnB>
                      <a:noFill/>
                    </a:lnB>
                  </a:tcPr>
                </a:tc>
                <a:tc>
                  <a:txBody>
                    <a:bodyPr/>
                    <a:lstStyle/>
                    <a:p>
                      <a:pPr algn="ctr" fontAlgn="ctr"/>
                      <a:r>
                        <a:rPr lang="zh-TW" altLang="en-US" sz="900" b="0" i="0" u="none" strike="noStrike" dirty="0">
                          <a:effectLst/>
                          <a:latin typeface="華康楷書體W5"/>
                        </a:rPr>
                        <a:t>噸</a:t>
                      </a:r>
                      <a:r>
                        <a:rPr lang="en-US" altLang="zh-TW" sz="900" b="0" i="0" u="none" strike="noStrike" dirty="0">
                          <a:effectLst/>
                          <a:latin typeface="華康楷書體W5"/>
                        </a:rPr>
                        <a:t>/</a:t>
                      </a:r>
                      <a:r>
                        <a:rPr lang="zh-TW" altLang="en-US" sz="900" b="0" i="0" u="none" strike="noStrike" dirty="0">
                          <a:effectLst/>
                          <a:latin typeface="華康楷書體W5"/>
                        </a:rPr>
                        <a:t>柱</a:t>
                      </a: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r>
                        <a:rPr lang="zh-TW" altLang="en-US" sz="700" b="0" i="0" u="none" strike="noStrike" dirty="0">
                          <a:effectLst/>
                          <a:latin typeface="華康楷書體W5"/>
                        </a:rPr>
                        <a:t>　</a:t>
                      </a:r>
                    </a:p>
                  </a:txBody>
                  <a:tcPr marL="0" marR="0" marT="0" marB="0" anchor="ctr">
                    <a:lnL>
                      <a:noFill/>
                    </a:lnL>
                    <a:lnR w="25400" cap="flat" cmpd="dbl" algn="ctr">
                      <a:solidFill>
                        <a:srgbClr val="000000"/>
                      </a:solidFill>
                      <a:prstDash val="solid"/>
                      <a:round/>
                      <a:headEnd type="none" w="med" len="med"/>
                      <a:tailEnd type="none" w="med" len="med"/>
                    </a:lnR>
                    <a:lnT>
                      <a:noFill/>
                    </a:lnT>
                    <a:lnB>
                      <a:noFill/>
                    </a:lnB>
                  </a:tcPr>
                </a:tc>
              </a:tr>
              <a:tr h="191873">
                <a:tc>
                  <a:txBody>
                    <a:bodyPr/>
                    <a:lstStyle/>
                    <a:p>
                      <a:pPr algn="r" fontAlgn="ctr"/>
                      <a:r>
                        <a:rPr lang="en-US" altLang="zh-TW" sz="700" b="0" i="0" u="none" strike="noStrike" dirty="0">
                          <a:effectLst/>
                          <a:latin typeface="Times New Roman"/>
                        </a:rPr>
                        <a:t>4.</a:t>
                      </a:r>
                    </a:p>
                  </a:txBody>
                  <a:tcPr marL="0" marR="0" marT="0" marB="0" anchor="ctr">
                    <a:lnL w="25400" cap="flat" cmpd="dbl" algn="ctr">
                      <a:solidFill>
                        <a:srgbClr val="000000"/>
                      </a:solidFill>
                      <a:prstDash val="solid"/>
                      <a:round/>
                      <a:headEnd type="none" w="med" len="med"/>
                      <a:tailEnd type="none" w="med" len="med"/>
                    </a:lnL>
                    <a:lnR>
                      <a:noFill/>
                    </a:lnR>
                    <a:lnT>
                      <a:noFill/>
                    </a:lnT>
                    <a:lnB>
                      <a:noFill/>
                    </a:lnB>
                  </a:tcPr>
                </a:tc>
                <a:tc>
                  <a:txBody>
                    <a:bodyPr/>
                    <a:lstStyle/>
                    <a:p>
                      <a:pPr algn="l" fontAlgn="ctr"/>
                      <a:r>
                        <a:rPr lang="zh-TW" altLang="en-US" sz="900" b="0" i="0" u="none" strike="noStrike" dirty="0">
                          <a:effectLst/>
                          <a:latin typeface="華康楷書體W5"/>
                        </a:rPr>
                        <a:t>地震力</a:t>
                      </a:r>
                      <a:r>
                        <a:rPr lang="en-US" altLang="zh-TW" sz="900" b="0" i="0" u="none" strike="noStrike" dirty="0">
                          <a:effectLst/>
                          <a:latin typeface="華康楷書體W5"/>
                        </a:rPr>
                        <a:t>:</a:t>
                      </a: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ctr"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r>
                        <a:rPr lang="zh-TW" altLang="en-US" sz="700" b="0" i="0" u="none" strike="noStrike" dirty="0">
                          <a:effectLst/>
                          <a:latin typeface="華康楷書體W5"/>
                        </a:rPr>
                        <a:t>　</a:t>
                      </a:r>
                    </a:p>
                  </a:txBody>
                  <a:tcPr marL="0" marR="0" marT="0" marB="0" anchor="ctr">
                    <a:lnL>
                      <a:noFill/>
                    </a:lnL>
                    <a:lnR w="25400" cap="flat" cmpd="dbl" algn="ctr">
                      <a:solidFill>
                        <a:srgbClr val="000000"/>
                      </a:solidFill>
                      <a:prstDash val="solid"/>
                      <a:round/>
                      <a:headEnd type="none" w="med" len="med"/>
                      <a:tailEnd type="none" w="med" len="med"/>
                    </a:lnR>
                    <a:lnT>
                      <a:noFill/>
                    </a:lnT>
                    <a:lnB>
                      <a:noFill/>
                    </a:lnB>
                  </a:tcPr>
                </a:tc>
              </a:tr>
              <a:tr h="191873">
                <a:tc>
                  <a:txBody>
                    <a:bodyPr/>
                    <a:lstStyle/>
                    <a:p>
                      <a:pPr algn="l" fontAlgn="ctr"/>
                      <a:r>
                        <a:rPr lang="zh-TW" altLang="en-US" sz="700" b="0" i="0" u="none" strike="noStrike" dirty="0">
                          <a:effectLst/>
                          <a:latin typeface="新細明體"/>
                        </a:rPr>
                        <a:t>　</a:t>
                      </a:r>
                    </a:p>
                  </a:txBody>
                  <a:tcPr marL="0" marR="0" marT="0" marB="0" anchor="ctr">
                    <a:lnL w="25400" cap="flat" cmpd="dbl" algn="ctr">
                      <a:solidFill>
                        <a:srgbClr val="000000"/>
                      </a:solidFill>
                      <a:prstDash val="solid"/>
                      <a:round/>
                      <a:headEnd type="none" w="med" len="med"/>
                      <a:tailEnd type="none" w="med" len="med"/>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rowSpan="2">
                  <a:txBody>
                    <a:bodyPr/>
                    <a:lstStyle/>
                    <a:p>
                      <a:pPr algn="ctr" fontAlgn="ctr"/>
                      <a:r>
                        <a:rPr lang="en-US" sz="900" b="0" i="0" u="none" strike="noStrike" dirty="0">
                          <a:effectLst/>
                          <a:latin typeface="華康楷書體W5"/>
                        </a:rPr>
                        <a:t>X</a:t>
                      </a:r>
                      <a:r>
                        <a:rPr lang="zh-TW" altLang="en-US" sz="900" b="0" i="0" u="none" strike="noStrike" dirty="0">
                          <a:effectLst/>
                          <a:latin typeface="華康楷書體W5"/>
                        </a:rPr>
                        <a:t>向</a:t>
                      </a:r>
                    </a:p>
                  </a:txBody>
                  <a:tcPr marL="0" marR="0" marT="0" marB="0" anchor="ctr">
                    <a:lnL>
                      <a:noFill/>
                    </a:lnL>
                    <a:lnR>
                      <a:noFill/>
                    </a:lnR>
                    <a:lnT>
                      <a:noFill/>
                    </a:lnT>
                    <a:lnB>
                      <a:noFill/>
                    </a:lnB>
                  </a:tcPr>
                </a:tc>
                <a:tc>
                  <a:txBody>
                    <a:bodyPr/>
                    <a:lstStyle/>
                    <a:p>
                      <a:pPr algn="ctr" fontAlgn="ctr"/>
                      <a:r>
                        <a:rPr lang="en-US" altLang="zh-TW" sz="900" b="0" i="0" u="none" strike="noStrike" dirty="0">
                          <a:solidFill>
                            <a:srgbClr val="FF6600"/>
                          </a:solidFill>
                          <a:effectLst/>
                          <a:latin typeface="華康楷書體W5"/>
                        </a:rPr>
                        <a:t>12.124 </a:t>
                      </a:r>
                    </a:p>
                  </a:txBody>
                  <a:tcPr marL="0" marR="0" marT="0" marB="0" anchor="ctr">
                    <a:lnL>
                      <a:noFill/>
                    </a:lnL>
                    <a:lnR>
                      <a:noFill/>
                    </a:lnR>
                    <a:lnT>
                      <a:noFill/>
                    </a:lnT>
                    <a:lnB>
                      <a:noFill/>
                    </a:lnB>
                  </a:tcPr>
                </a:tc>
                <a:tc>
                  <a:txBody>
                    <a:bodyPr/>
                    <a:lstStyle/>
                    <a:p>
                      <a:pPr algn="ctr" fontAlgn="ctr"/>
                      <a:r>
                        <a:rPr lang="zh-TW" altLang="en-US" sz="900" b="0" i="0" u="none" strike="noStrike" dirty="0">
                          <a:effectLst/>
                          <a:latin typeface="華康楷書體W5"/>
                        </a:rPr>
                        <a:t>噸</a:t>
                      </a:r>
                      <a:r>
                        <a:rPr lang="en-US" altLang="zh-TW" sz="900" b="0" i="0" u="none" strike="noStrike" dirty="0">
                          <a:effectLst/>
                          <a:latin typeface="華康楷書體W5"/>
                        </a:rPr>
                        <a:t>/</a:t>
                      </a:r>
                      <a:r>
                        <a:rPr lang="zh-TW" altLang="en-US" sz="900" b="0" i="0" u="none" strike="noStrike" dirty="0">
                          <a:effectLst/>
                          <a:latin typeface="華康楷書體W5"/>
                        </a:rPr>
                        <a:t>柱</a:t>
                      </a: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r>
                        <a:rPr lang="zh-TW" altLang="en-US" sz="700" b="0" i="0" u="none" strike="noStrike" dirty="0">
                          <a:effectLst/>
                          <a:latin typeface="華康楷書體W5"/>
                        </a:rPr>
                        <a:t>　</a:t>
                      </a:r>
                    </a:p>
                  </a:txBody>
                  <a:tcPr marL="0" marR="0" marT="0" marB="0" anchor="ctr">
                    <a:lnL>
                      <a:noFill/>
                    </a:lnL>
                    <a:lnR w="25400" cap="flat" cmpd="dbl" algn="ctr">
                      <a:solidFill>
                        <a:srgbClr val="000000"/>
                      </a:solidFill>
                      <a:prstDash val="solid"/>
                      <a:round/>
                      <a:headEnd type="none" w="med" len="med"/>
                      <a:tailEnd type="none" w="med" len="med"/>
                    </a:lnR>
                    <a:lnT>
                      <a:noFill/>
                    </a:lnT>
                    <a:lnB>
                      <a:noFill/>
                    </a:lnB>
                  </a:tcPr>
                </a:tc>
              </a:tr>
              <a:tr h="191873">
                <a:tc>
                  <a:txBody>
                    <a:bodyPr/>
                    <a:lstStyle/>
                    <a:p>
                      <a:pPr algn="l" fontAlgn="ctr"/>
                      <a:r>
                        <a:rPr lang="zh-TW" altLang="en-US" sz="700" b="0" i="0" u="none" strike="noStrike" dirty="0">
                          <a:effectLst/>
                          <a:latin typeface="新細明體"/>
                        </a:rPr>
                        <a:t>　</a:t>
                      </a:r>
                    </a:p>
                  </a:txBody>
                  <a:tcPr marL="0" marR="0" marT="0" marB="0" anchor="ctr">
                    <a:lnL w="25400" cap="flat" cmpd="dbl" algn="ctr">
                      <a:solidFill>
                        <a:srgbClr val="000000"/>
                      </a:solidFill>
                      <a:prstDash val="solid"/>
                      <a:round/>
                      <a:headEnd type="none" w="med" len="med"/>
                      <a:tailEnd type="none" w="med" len="med"/>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vMerge="1">
                  <a:txBody>
                    <a:bodyPr/>
                    <a:lstStyle/>
                    <a:p>
                      <a:endParaRPr lang="zh-TW" altLang="en-US"/>
                    </a:p>
                  </a:txBody>
                  <a:tcPr/>
                </a:tc>
                <a:tc>
                  <a:txBody>
                    <a:bodyPr/>
                    <a:lstStyle/>
                    <a:p>
                      <a:pPr algn="ctr" fontAlgn="ctr"/>
                      <a:r>
                        <a:rPr lang="en-US" altLang="zh-TW" sz="900" b="0" i="0" u="none" strike="noStrike" dirty="0">
                          <a:solidFill>
                            <a:srgbClr val="FF6600"/>
                          </a:solidFill>
                          <a:effectLst/>
                          <a:latin typeface="華康楷書體W5"/>
                        </a:rPr>
                        <a:t>-6.892 </a:t>
                      </a:r>
                    </a:p>
                  </a:txBody>
                  <a:tcPr marL="0" marR="0" marT="0" marB="0" anchor="ctr">
                    <a:lnL>
                      <a:noFill/>
                    </a:lnL>
                    <a:lnR>
                      <a:noFill/>
                    </a:lnR>
                    <a:lnT>
                      <a:noFill/>
                    </a:lnT>
                    <a:lnB>
                      <a:noFill/>
                    </a:lnB>
                  </a:tcPr>
                </a:tc>
                <a:tc>
                  <a:txBody>
                    <a:bodyPr/>
                    <a:lstStyle/>
                    <a:p>
                      <a:pPr algn="ctr" fontAlgn="ctr"/>
                      <a:r>
                        <a:rPr lang="zh-TW" altLang="en-US" sz="900" b="0" i="0" u="none" strike="noStrike" dirty="0">
                          <a:effectLst/>
                          <a:latin typeface="華康楷書體W5"/>
                        </a:rPr>
                        <a:t>噸</a:t>
                      </a:r>
                      <a:r>
                        <a:rPr lang="en-US" altLang="zh-TW" sz="900" b="0" i="0" u="none" strike="noStrike" dirty="0">
                          <a:effectLst/>
                          <a:latin typeface="華康楷書體W5"/>
                        </a:rPr>
                        <a:t>/</a:t>
                      </a:r>
                      <a:r>
                        <a:rPr lang="zh-TW" altLang="en-US" sz="900" b="0" i="0" u="none" strike="noStrike" dirty="0">
                          <a:effectLst/>
                          <a:latin typeface="華康楷書體W5"/>
                        </a:rPr>
                        <a:t>柱</a:t>
                      </a: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r>
                        <a:rPr lang="zh-TW" altLang="en-US" sz="700" b="0" i="0" u="none" strike="noStrike" dirty="0">
                          <a:effectLst/>
                          <a:latin typeface="華康楷書體W5"/>
                        </a:rPr>
                        <a:t>　</a:t>
                      </a:r>
                    </a:p>
                  </a:txBody>
                  <a:tcPr marL="0" marR="0" marT="0" marB="0" anchor="ctr">
                    <a:lnL>
                      <a:noFill/>
                    </a:lnL>
                    <a:lnR w="25400" cap="flat" cmpd="dbl" algn="ctr">
                      <a:solidFill>
                        <a:srgbClr val="000000"/>
                      </a:solidFill>
                      <a:prstDash val="solid"/>
                      <a:round/>
                      <a:headEnd type="none" w="med" len="med"/>
                      <a:tailEnd type="none" w="med" len="med"/>
                    </a:lnR>
                    <a:lnT>
                      <a:noFill/>
                    </a:lnT>
                    <a:lnB>
                      <a:noFill/>
                    </a:lnB>
                  </a:tcPr>
                </a:tc>
              </a:tr>
              <a:tr h="191873">
                <a:tc>
                  <a:txBody>
                    <a:bodyPr/>
                    <a:lstStyle/>
                    <a:p>
                      <a:pPr algn="l" fontAlgn="ctr"/>
                      <a:r>
                        <a:rPr lang="zh-TW" altLang="en-US" sz="700" b="0" i="0" u="none" strike="noStrike" dirty="0">
                          <a:effectLst/>
                          <a:latin typeface="新細明體"/>
                        </a:rPr>
                        <a:t>　</a:t>
                      </a:r>
                    </a:p>
                  </a:txBody>
                  <a:tcPr marL="0" marR="0" marT="0" marB="0" anchor="ctr">
                    <a:lnL w="25400" cap="flat" cmpd="dbl" algn="ctr">
                      <a:solidFill>
                        <a:srgbClr val="000000"/>
                      </a:solidFill>
                      <a:prstDash val="solid"/>
                      <a:round/>
                      <a:headEnd type="none" w="med" len="med"/>
                      <a:tailEnd type="none" w="med" len="med"/>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rowSpan="2">
                  <a:txBody>
                    <a:bodyPr/>
                    <a:lstStyle/>
                    <a:p>
                      <a:pPr algn="ctr" fontAlgn="ctr"/>
                      <a:r>
                        <a:rPr lang="en-US" sz="900" b="0" i="0" u="none" strike="noStrike" dirty="0">
                          <a:effectLst/>
                          <a:latin typeface="華康楷書體W5"/>
                        </a:rPr>
                        <a:t>Y</a:t>
                      </a:r>
                      <a:r>
                        <a:rPr lang="zh-TW" altLang="en-US" sz="900" b="0" i="0" u="none" strike="noStrike" dirty="0">
                          <a:effectLst/>
                          <a:latin typeface="華康楷書體W5"/>
                        </a:rPr>
                        <a:t>向</a:t>
                      </a:r>
                    </a:p>
                  </a:txBody>
                  <a:tcPr marL="0" marR="0" marT="0" marB="0" anchor="ctr">
                    <a:lnL>
                      <a:noFill/>
                    </a:lnL>
                    <a:lnR>
                      <a:noFill/>
                    </a:lnR>
                    <a:lnT>
                      <a:noFill/>
                    </a:lnT>
                    <a:lnB>
                      <a:noFill/>
                    </a:lnB>
                  </a:tcPr>
                </a:tc>
                <a:tc>
                  <a:txBody>
                    <a:bodyPr/>
                    <a:lstStyle/>
                    <a:p>
                      <a:pPr algn="ctr" fontAlgn="ctr"/>
                      <a:r>
                        <a:rPr lang="en-US" altLang="zh-TW" sz="900" b="0" i="0" u="none" strike="noStrike" dirty="0">
                          <a:solidFill>
                            <a:srgbClr val="FF6600"/>
                          </a:solidFill>
                          <a:effectLst/>
                          <a:latin typeface="華康楷書體W5"/>
                        </a:rPr>
                        <a:t>11.698 </a:t>
                      </a:r>
                    </a:p>
                  </a:txBody>
                  <a:tcPr marL="0" marR="0" marT="0" marB="0" anchor="ctr">
                    <a:lnL>
                      <a:noFill/>
                    </a:lnL>
                    <a:lnR>
                      <a:noFill/>
                    </a:lnR>
                    <a:lnT>
                      <a:noFill/>
                    </a:lnT>
                    <a:lnB>
                      <a:noFill/>
                    </a:lnB>
                  </a:tcPr>
                </a:tc>
                <a:tc>
                  <a:txBody>
                    <a:bodyPr/>
                    <a:lstStyle/>
                    <a:p>
                      <a:pPr algn="ctr" fontAlgn="ctr"/>
                      <a:r>
                        <a:rPr lang="zh-TW" altLang="en-US" sz="900" b="0" i="0" u="none" strike="noStrike" dirty="0">
                          <a:effectLst/>
                          <a:latin typeface="華康楷書體W5"/>
                        </a:rPr>
                        <a:t>噸</a:t>
                      </a:r>
                      <a:r>
                        <a:rPr lang="en-US" altLang="zh-TW" sz="900" b="0" i="0" u="none" strike="noStrike" dirty="0">
                          <a:effectLst/>
                          <a:latin typeface="華康楷書體W5"/>
                        </a:rPr>
                        <a:t>/</a:t>
                      </a:r>
                      <a:r>
                        <a:rPr lang="zh-TW" altLang="en-US" sz="900" b="0" i="0" u="none" strike="noStrike" dirty="0">
                          <a:effectLst/>
                          <a:latin typeface="華康楷書體W5"/>
                        </a:rPr>
                        <a:t>柱</a:t>
                      </a: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r>
                        <a:rPr lang="zh-TW" altLang="en-US" sz="700" b="0" i="0" u="none" strike="noStrike" dirty="0">
                          <a:effectLst/>
                          <a:latin typeface="華康楷書體W5"/>
                        </a:rPr>
                        <a:t>　</a:t>
                      </a:r>
                    </a:p>
                  </a:txBody>
                  <a:tcPr marL="0" marR="0" marT="0" marB="0" anchor="ctr">
                    <a:lnL>
                      <a:noFill/>
                    </a:lnL>
                    <a:lnR w="25400" cap="flat" cmpd="dbl" algn="ctr">
                      <a:solidFill>
                        <a:srgbClr val="000000"/>
                      </a:solidFill>
                      <a:prstDash val="solid"/>
                      <a:round/>
                      <a:headEnd type="none" w="med" len="med"/>
                      <a:tailEnd type="none" w="med" len="med"/>
                    </a:lnR>
                    <a:lnT>
                      <a:noFill/>
                    </a:lnT>
                    <a:lnB>
                      <a:noFill/>
                    </a:lnB>
                  </a:tcPr>
                </a:tc>
              </a:tr>
              <a:tr h="191873">
                <a:tc>
                  <a:txBody>
                    <a:bodyPr/>
                    <a:lstStyle/>
                    <a:p>
                      <a:pPr algn="l" fontAlgn="ctr"/>
                      <a:r>
                        <a:rPr lang="zh-TW" altLang="en-US" sz="700" b="0" i="0" u="none" strike="noStrike" dirty="0">
                          <a:effectLst/>
                          <a:latin typeface="新細明體"/>
                        </a:rPr>
                        <a:t>　</a:t>
                      </a:r>
                    </a:p>
                  </a:txBody>
                  <a:tcPr marL="0" marR="0" marT="0" marB="0" anchor="ctr">
                    <a:lnL w="25400" cap="flat" cmpd="dbl" algn="ctr">
                      <a:solidFill>
                        <a:srgbClr val="000000"/>
                      </a:solidFill>
                      <a:prstDash val="solid"/>
                      <a:round/>
                      <a:headEnd type="none" w="med" len="med"/>
                      <a:tailEnd type="none" w="med" len="med"/>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vMerge="1">
                  <a:txBody>
                    <a:bodyPr/>
                    <a:lstStyle/>
                    <a:p>
                      <a:endParaRPr lang="zh-TW" altLang="en-US"/>
                    </a:p>
                  </a:txBody>
                  <a:tcPr/>
                </a:tc>
                <a:tc>
                  <a:txBody>
                    <a:bodyPr/>
                    <a:lstStyle/>
                    <a:p>
                      <a:pPr algn="ctr" fontAlgn="ctr"/>
                      <a:r>
                        <a:rPr lang="en-US" altLang="zh-TW" sz="900" b="0" i="0" u="none" strike="noStrike" dirty="0">
                          <a:solidFill>
                            <a:srgbClr val="FF6600"/>
                          </a:solidFill>
                          <a:effectLst/>
                          <a:latin typeface="華康楷書體W5"/>
                        </a:rPr>
                        <a:t>-6.466 </a:t>
                      </a:r>
                    </a:p>
                  </a:txBody>
                  <a:tcPr marL="0" marR="0" marT="0" marB="0" anchor="ctr">
                    <a:lnL>
                      <a:noFill/>
                    </a:lnL>
                    <a:lnR>
                      <a:noFill/>
                    </a:lnR>
                    <a:lnT>
                      <a:noFill/>
                    </a:lnT>
                    <a:lnB>
                      <a:noFill/>
                    </a:lnB>
                  </a:tcPr>
                </a:tc>
                <a:tc>
                  <a:txBody>
                    <a:bodyPr/>
                    <a:lstStyle/>
                    <a:p>
                      <a:pPr algn="ctr" fontAlgn="ctr"/>
                      <a:r>
                        <a:rPr lang="zh-TW" altLang="en-US" sz="900" b="0" i="0" u="none" strike="noStrike" dirty="0">
                          <a:effectLst/>
                          <a:latin typeface="華康楷書體W5"/>
                        </a:rPr>
                        <a:t>噸</a:t>
                      </a:r>
                      <a:r>
                        <a:rPr lang="en-US" altLang="zh-TW" sz="900" b="0" i="0" u="none" strike="noStrike" dirty="0">
                          <a:effectLst/>
                          <a:latin typeface="華康楷書體W5"/>
                        </a:rPr>
                        <a:t>/</a:t>
                      </a:r>
                      <a:r>
                        <a:rPr lang="zh-TW" altLang="en-US" sz="900" b="0" i="0" u="none" strike="noStrike" dirty="0">
                          <a:effectLst/>
                          <a:latin typeface="華康楷書體W5"/>
                        </a:rPr>
                        <a:t>柱</a:t>
                      </a: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r>
                        <a:rPr lang="zh-TW" altLang="en-US" sz="700" b="0" i="0" u="none" strike="noStrike" dirty="0">
                          <a:effectLst/>
                          <a:latin typeface="華康楷書體W5"/>
                        </a:rPr>
                        <a:t>　</a:t>
                      </a:r>
                    </a:p>
                  </a:txBody>
                  <a:tcPr marL="0" marR="0" marT="0" marB="0" anchor="ctr">
                    <a:lnL>
                      <a:noFill/>
                    </a:lnL>
                    <a:lnR w="25400" cap="flat" cmpd="dbl" algn="ctr">
                      <a:solidFill>
                        <a:srgbClr val="000000"/>
                      </a:solidFill>
                      <a:prstDash val="solid"/>
                      <a:round/>
                      <a:headEnd type="none" w="med" len="med"/>
                      <a:tailEnd type="none" w="med" len="med"/>
                    </a:lnR>
                    <a:lnT>
                      <a:noFill/>
                    </a:lnT>
                    <a:lnB>
                      <a:noFill/>
                    </a:lnB>
                  </a:tcPr>
                </a:tc>
              </a:tr>
              <a:tr h="191873">
                <a:tc>
                  <a:txBody>
                    <a:bodyPr/>
                    <a:lstStyle/>
                    <a:p>
                      <a:pPr algn="r" fontAlgn="ctr"/>
                      <a:r>
                        <a:rPr lang="en-US" altLang="zh-TW" sz="700" b="0" i="0" u="none" strike="noStrike" dirty="0">
                          <a:effectLst/>
                          <a:latin typeface="Times New Roman"/>
                        </a:rPr>
                        <a:t>5.</a:t>
                      </a:r>
                    </a:p>
                  </a:txBody>
                  <a:tcPr marL="0" marR="0" marT="0" marB="0" anchor="ctr">
                    <a:lnL w="25400" cap="flat" cmpd="dbl" algn="ctr">
                      <a:solidFill>
                        <a:srgbClr val="000000"/>
                      </a:solidFill>
                      <a:prstDash val="solid"/>
                      <a:round/>
                      <a:headEnd type="none" w="med" len="med"/>
                      <a:tailEnd type="none" w="med" len="med"/>
                    </a:lnL>
                    <a:lnR>
                      <a:noFill/>
                    </a:lnR>
                    <a:lnT>
                      <a:noFill/>
                    </a:lnT>
                    <a:lnB>
                      <a:noFill/>
                    </a:lnB>
                  </a:tcPr>
                </a:tc>
                <a:tc gridSpan="2">
                  <a:txBody>
                    <a:bodyPr/>
                    <a:lstStyle/>
                    <a:p>
                      <a:pPr algn="l" fontAlgn="ctr"/>
                      <a:r>
                        <a:rPr lang="zh-TW" altLang="en-US" sz="900" b="0" i="0" u="none" strike="noStrike" dirty="0">
                          <a:effectLst/>
                          <a:latin typeface="華康楷書體W5"/>
                        </a:rPr>
                        <a:t>地板平均受力</a:t>
                      </a:r>
                      <a:r>
                        <a:rPr lang="en-US" altLang="zh-TW" sz="900" b="0" i="0" u="none" strike="noStrike" dirty="0">
                          <a:effectLst/>
                          <a:latin typeface="華康楷書體W5"/>
                        </a:rPr>
                        <a:t>:</a:t>
                      </a:r>
                    </a:p>
                  </a:txBody>
                  <a:tcPr marL="0" marR="0" marT="0" marB="0" anchor="ctr">
                    <a:lnL>
                      <a:noFill/>
                    </a:lnL>
                    <a:lnR>
                      <a:noFill/>
                    </a:lnR>
                    <a:lnT>
                      <a:noFill/>
                    </a:lnT>
                    <a:lnB>
                      <a:noFill/>
                    </a:lnB>
                  </a:tcPr>
                </a:tc>
                <a:tc hMerge="1">
                  <a:txBody>
                    <a:bodyPr/>
                    <a:lstStyle/>
                    <a:p>
                      <a:endParaRPr lang="zh-TW" altLang="en-US"/>
                    </a:p>
                  </a:txBody>
                  <a:tcPr/>
                </a:tc>
                <a:tc>
                  <a:txBody>
                    <a:bodyPr/>
                    <a:lstStyle/>
                    <a:p>
                      <a:pPr algn="ctr" fontAlgn="ctr"/>
                      <a:r>
                        <a:rPr lang="en-US" altLang="zh-TW" sz="900" b="0" i="0" u="none" strike="noStrike" dirty="0">
                          <a:solidFill>
                            <a:srgbClr val="FF6600"/>
                          </a:solidFill>
                          <a:effectLst/>
                          <a:latin typeface="華康楷書體W5"/>
                        </a:rPr>
                        <a:t>2.749 </a:t>
                      </a:r>
                    </a:p>
                  </a:txBody>
                  <a:tcPr marL="0" marR="0" marT="0" marB="0" anchor="ctr">
                    <a:lnL>
                      <a:noFill/>
                    </a:lnL>
                    <a:lnR>
                      <a:noFill/>
                    </a:lnR>
                    <a:lnT>
                      <a:noFill/>
                    </a:lnT>
                    <a:lnB>
                      <a:noFill/>
                    </a:lnB>
                  </a:tcPr>
                </a:tc>
                <a:tc>
                  <a:txBody>
                    <a:bodyPr/>
                    <a:lstStyle/>
                    <a:p>
                      <a:pPr algn="ctr" fontAlgn="ctr"/>
                      <a:r>
                        <a:rPr lang="zh-TW" altLang="en-US" sz="900" b="0" i="0" u="none" strike="noStrike" dirty="0">
                          <a:effectLst/>
                          <a:latin typeface="華康楷書體W5"/>
                        </a:rPr>
                        <a:t>噸</a:t>
                      </a:r>
                      <a:r>
                        <a:rPr lang="en-US" altLang="zh-TW" sz="900" b="0" i="0" u="none" strike="noStrike" dirty="0">
                          <a:effectLst/>
                          <a:latin typeface="華康楷書體W5"/>
                        </a:rPr>
                        <a:t>/</a:t>
                      </a:r>
                      <a:r>
                        <a:rPr lang="en-US" sz="900" b="0" i="0" u="none" strike="noStrike" dirty="0">
                          <a:effectLst/>
                          <a:latin typeface="華康楷書體W5"/>
                        </a:rPr>
                        <a:t>M</a:t>
                      </a:r>
                      <a:r>
                        <a:rPr lang="en-US" sz="900" b="0" i="0" u="none" strike="noStrike" baseline="30000" dirty="0">
                          <a:effectLst/>
                          <a:latin typeface="華康楷書體W5"/>
                        </a:rPr>
                        <a:t>2</a:t>
                      </a:r>
                      <a:endParaRPr lang="en-US" sz="900" b="0" i="0" u="none" strike="noStrike" dirty="0">
                        <a:effectLst/>
                        <a:latin typeface="華康楷書體W5"/>
                      </a:endParaRP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endParaRPr lang="zh-TW" altLang="en-US" sz="900" b="0" i="0" u="none" strike="noStrike">
                        <a:effectLst/>
                        <a:latin typeface="華康楷書體W5"/>
                      </a:endParaRPr>
                    </a:p>
                  </a:txBody>
                  <a:tcPr marL="0" marR="0" marT="0" marB="0" anchor="ctr">
                    <a:lnL>
                      <a:noFill/>
                    </a:lnL>
                    <a:lnR>
                      <a:noFill/>
                    </a:lnR>
                    <a:lnT>
                      <a:noFill/>
                    </a:lnT>
                    <a:lnB>
                      <a:noFill/>
                    </a:lnB>
                  </a:tcPr>
                </a:tc>
                <a:tc>
                  <a:txBody>
                    <a:bodyPr/>
                    <a:lstStyle/>
                    <a:p>
                      <a:pPr algn="l" fontAlgn="ctr"/>
                      <a:r>
                        <a:rPr lang="zh-TW" altLang="en-US" sz="700" b="0" i="0" u="none" strike="noStrike" dirty="0">
                          <a:effectLst/>
                          <a:latin typeface="華康楷書體W5"/>
                        </a:rPr>
                        <a:t>　</a:t>
                      </a:r>
                    </a:p>
                  </a:txBody>
                  <a:tcPr marL="0" marR="0" marT="0" marB="0" anchor="ctr">
                    <a:lnL>
                      <a:noFill/>
                    </a:lnL>
                    <a:lnR w="25400" cap="flat" cmpd="dbl" algn="ctr">
                      <a:solidFill>
                        <a:srgbClr val="000000"/>
                      </a:solidFill>
                      <a:prstDash val="solid"/>
                      <a:round/>
                      <a:headEnd type="none" w="med" len="med"/>
                      <a:tailEnd type="none" w="med" len="med"/>
                    </a:lnR>
                    <a:lnT>
                      <a:noFill/>
                    </a:lnT>
                    <a:lnB>
                      <a:noFill/>
                    </a:lnB>
                  </a:tcPr>
                </a:tc>
              </a:tr>
              <a:tr h="182279">
                <a:tc>
                  <a:txBody>
                    <a:bodyPr/>
                    <a:lstStyle/>
                    <a:p>
                      <a:pPr algn="r" fontAlgn="ctr"/>
                      <a:r>
                        <a:rPr lang="zh-TW" altLang="en-US" sz="700" b="0" i="0" u="none" strike="noStrike" dirty="0">
                          <a:effectLst/>
                          <a:latin typeface="Times New Roman"/>
                        </a:rPr>
                        <a:t>　</a:t>
                      </a:r>
                    </a:p>
                  </a:txBody>
                  <a:tcPr marL="0" marR="0" marT="0" marB="0" anchor="ctr">
                    <a:lnL w="25400" cap="flat" cmpd="dbl" algn="ctr">
                      <a:solidFill>
                        <a:srgbClr val="000000"/>
                      </a:solidFill>
                      <a:prstDash val="solid"/>
                      <a:round/>
                      <a:headEnd type="none" w="med" len="med"/>
                      <a:tailEnd type="none" w="med" len="med"/>
                    </a:lnL>
                    <a:lnR>
                      <a:noFill/>
                    </a:lnR>
                    <a:lnT>
                      <a:noFill/>
                    </a:lnT>
                    <a:lnB w="25400" cap="flat" cmpd="dbl" algn="ctr">
                      <a:solidFill>
                        <a:srgbClr val="000000"/>
                      </a:solidFill>
                      <a:prstDash val="solid"/>
                      <a:round/>
                      <a:headEnd type="none" w="med" len="med"/>
                      <a:tailEnd type="none" w="med" len="med"/>
                    </a:lnB>
                  </a:tcPr>
                </a:tc>
                <a:tc>
                  <a:txBody>
                    <a:bodyPr/>
                    <a:lstStyle/>
                    <a:p>
                      <a:pPr algn="l" fontAlgn="ctr"/>
                      <a:r>
                        <a:rPr lang="zh-TW" altLang="en-US" sz="900" b="0" i="0" u="none" strike="noStrike" dirty="0">
                          <a:effectLst/>
                          <a:latin typeface="華康楷書體W5"/>
                        </a:rPr>
                        <a:t>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l" fontAlgn="ctr"/>
                      <a:r>
                        <a:rPr lang="zh-TW" altLang="en-US" sz="900" b="0" i="0" u="none" strike="noStrike" dirty="0">
                          <a:effectLst/>
                          <a:latin typeface="華康楷書體W5"/>
                        </a:rPr>
                        <a:t>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r>
                        <a:rPr lang="zh-TW" altLang="en-US" sz="900" b="0" i="0" u="none" strike="noStrike" dirty="0">
                          <a:solidFill>
                            <a:srgbClr val="FF6600"/>
                          </a:solidFill>
                          <a:effectLst/>
                          <a:latin typeface="華康楷書體W5"/>
                        </a:rPr>
                        <a:t>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r>
                        <a:rPr lang="zh-TW" altLang="en-US" sz="700" b="0" i="0" u="none" strike="noStrike" dirty="0">
                          <a:effectLst/>
                          <a:latin typeface="新細明體"/>
                        </a:rPr>
                        <a:t>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r>
                        <a:rPr lang="zh-TW" altLang="en-US" sz="900" b="0" i="0" u="none" strike="noStrike" dirty="0">
                          <a:solidFill>
                            <a:srgbClr val="FF6600"/>
                          </a:solidFill>
                          <a:effectLst/>
                          <a:latin typeface="新細明體"/>
                        </a:rPr>
                        <a:t>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ctr"/>
                      <a:r>
                        <a:rPr lang="zh-TW" altLang="en-US" sz="900" b="0" i="0" u="none" strike="noStrike" dirty="0">
                          <a:solidFill>
                            <a:srgbClr val="FF6600"/>
                          </a:solidFill>
                          <a:effectLst/>
                          <a:latin typeface="新細明體"/>
                        </a:rPr>
                        <a:t>　</a:t>
                      </a:r>
                    </a:p>
                  </a:txBody>
                  <a:tcPr marL="0" marR="0" marT="0" marB="0" anchor="ctr">
                    <a:lnL>
                      <a:noFill/>
                    </a:lnL>
                    <a:lnR>
                      <a:noFill/>
                    </a:lnR>
                    <a:lnT>
                      <a:noFill/>
                    </a:lnT>
                    <a:lnB w="25400" cap="flat" cmpd="dbl" algn="ctr">
                      <a:solidFill>
                        <a:srgbClr val="000000"/>
                      </a:solidFill>
                      <a:prstDash val="solid"/>
                      <a:round/>
                      <a:headEnd type="none" w="med" len="med"/>
                      <a:tailEnd type="none" w="med" len="med"/>
                    </a:lnB>
                  </a:tcPr>
                </a:tc>
                <a:tc>
                  <a:txBody>
                    <a:bodyPr/>
                    <a:lstStyle/>
                    <a:p>
                      <a:pPr algn="l" fontAlgn="ctr"/>
                      <a:r>
                        <a:rPr lang="zh-TW" altLang="en-US" sz="700" b="0" i="0" u="none" strike="noStrike" dirty="0">
                          <a:effectLst/>
                          <a:latin typeface="新細明體"/>
                        </a:rPr>
                        <a:t>　</a:t>
                      </a:r>
                    </a:p>
                  </a:txBody>
                  <a:tcPr marL="0" marR="0" marT="0" marB="0" anchor="ctr">
                    <a:lnL>
                      <a:noFill/>
                    </a:lnL>
                    <a:lnR w="25400" cap="flat" cmpd="dbl" algn="ctr">
                      <a:solidFill>
                        <a:srgbClr val="000000"/>
                      </a:solidFill>
                      <a:prstDash val="solid"/>
                      <a:round/>
                      <a:headEnd type="none" w="med" len="med"/>
                      <a:tailEnd type="none" w="med" len="med"/>
                    </a:lnR>
                    <a:lnT>
                      <a:noFill/>
                    </a:lnT>
                    <a:lnB w="25400" cap="flat" cmpd="dbl"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6173271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ChangeArrowheads="1"/>
          </p:cNvSpPr>
          <p:nvPr/>
        </p:nvSpPr>
        <p:spPr bwMode="auto">
          <a:xfrm>
            <a:off x="2379206" y="101600"/>
            <a:ext cx="4493538" cy="523220"/>
          </a:xfrm>
          <a:prstGeom prst="rect">
            <a:avLst/>
          </a:prstGeom>
          <a:noFill/>
          <a:ln w="9525" algn="ctr">
            <a:noFill/>
            <a:miter lim="800000"/>
            <a:headEnd/>
            <a:tailEnd/>
          </a:ln>
        </p:spPr>
        <p:txBody>
          <a:bodyPr wrap="none">
            <a:spAutoFit/>
          </a:bodyPr>
          <a:lstStyle/>
          <a:p>
            <a:r>
              <a:rPr lang="zh-TW" altLang="en-US" sz="2800" b="1" dirty="0">
                <a:solidFill>
                  <a:srgbClr val="0000FF"/>
                </a:solidFill>
                <a:latin typeface="標楷體" pitchFamily="65" charset="-120"/>
              </a:rPr>
              <a:t>自動立體倉庫對地面的要求</a:t>
            </a:r>
            <a:endParaRPr lang="zh-CN" altLang="en-US" sz="2800" b="1" dirty="0">
              <a:solidFill>
                <a:srgbClr val="0000FF"/>
              </a:solidFill>
              <a:latin typeface="標楷體" pitchFamily="65" charset="-120"/>
            </a:endParaRPr>
          </a:p>
        </p:txBody>
      </p:sp>
      <p:sp>
        <p:nvSpPr>
          <p:cNvPr id="5124" name="Rectangle 3"/>
          <p:cNvSpPr>
            <a:spLocks noChangeArrowheads="1"/>
          </p:cNvSpPr>
          <p:nvPr/>
        </p:nvSpPr>
        <p:spPr bwMode="auto">
          <a:xfrm>
            <a:off x="900113" y="908050"/>
            <a:ext cx="7848600" cy="1015663"/>
          </a:xfrm>
          <a:prstGeom prst="rect">
            <a:avLst/>
          </a:prstGeom>
          <a:noFill/>
          <a:ln w="57150" algn="ctr">
            <a:noFill/>
            <a:miter lim="800000"/>
            <a:headEnd/>
            <a:tailEnd/>
          </a:ln>
        </p:spPr>
        <p:txBody>
          <a:bodyPr>
            <a:spAutoFit/>
          </a:bodyPr>
          <a:lstStyle/>
          <a:p>
            <a:pPr algn="l"/>
            <a:r>
              <a:rPr lang="en-US" altLang="zh-TW" sz="2000" dirty="0">
                <a:solidFill>
                  <a:srgbClr val="0000FF"/>
                </a:solidFill>
                <a:latin typeface="標楷體" pitchFamily="65" charset="-120"/>
              </a:rPr>
              <a:t>a.</a:t>
            </a:r>
            <a:r>
              <a:rPr lang="zh-TW" altLang="en-US" sz="2000" dirty="0">
                <a:solidFill>
                  <a:srgbClr val="0000FF"/>
                </a:solidFill>
                <a:latin typeface="標楷體" pitchFamily="65" charset="-120"/>
              </a:rPr>
              <a:t>不均勻沉降每</a:t>
            </a:r>
            <a:r>
              <a:rPr lang="en-US" altLang="zh-TW" sz="2000" dirty="0">
                <a:solidFill>
                  <a:srgbClr val="0000FF"/>
                </a:solidFill>
                <a:latin typeface="標楷體" pitchFamily="65" charset="-120"/>
              </a:rPr>
              <a:t>5m,</a:t>
            </a:r>
            <a:r>
              <a:rPr lang="zh-TW" altLang="en-US" sz="2000" dirty="0">
                <a:solidFill>
                  <a:srgbClr val="0000FF"/>
                </a:solidFill>
                <a:latin typeface="標楷體" pitchFamily="65" charset="-120"/>
              </a:rPr>
              <a:t>不超過</a:t>
            </a:r>
            <a:r>
              <a:rPr lang="zh-TW" altLang="en-US" sz="2000" dirty="0">
                <a:solidFill>
                  <a:schemeClr val="tx1"/>
                </a:solidFill>
                <a:latin typeface="標楷體" pitchFamily="65" charset="-120"/>
              </a:rPr>
              <a:t> </a:t>
            </a:r>
            <a:r>
              <a:rPr lang="en-US" altLang="zh-TW" sz="2000" dirty="0" smtClean="0">
                <a:solidFill>
                  <a:srgbClr val="FF0000"/>
                </a:solidFill>
                <a:latin typeface="標楷體" pitchFamily="65" charset="-120"/>
              </a:rPr>
              <a:t>1/500</a:t>
            </a:r>
            <a:endParaRPr lang="en-US" altLang="zh-TW" sz="2000" dirty="0">
              <a:solidFill>
                <a:srgbClr val="FF0000"/>
              </a:solidFill>
              <a:latin typeface="標楷體" pitchFamily="65" charset="-120"/>
            </a:endParaRPr>
          </a:p>
          <a:p>
            <a:pPr algn="l"/>
            <a:r>
              <a:rPr lang="en-US" altLang="zh-TW" sz="2000" dirty="0">
                <a:solidFill>
                  <a:srgbClr val="0000FF"/>
                </a:solidFill>
                <a:latin typeface="標楷體" pitchFamily="65" charset="-120"/>
              </a:rPr>
              <a:t>b</a:t>
            </a:r>
            <a:r>
              <a:rPr lang="en-US" altLang="zh-TW" sz="2000" dirty="0" smtClean="0">
                <a:solidFill>
                  <a:srgbClr val="0000FF"/>
                </a:solidFill>
                <a:latin typeface="標楷體" pitchFamily="65" charset="-120"/>
              </a:rPr>
              <a:t>.</a:t>
            </a:r>
            <a:r>
              <a:rPr kumimoji="0" lang="zh-CN" altLang="en-US" sz="2000" dirty="0" smtClean="0">
                <a:solidFill>
                  <a:srgbClr val="0000FF"/>
                </a:solidFill>
                <a:latin typeface="標楷體" pitchFamily="65" charset="-120"/>
              </a:rPr>
              <a:t>任意</a:t>
            </a:r>
            <a:r>
              <a:rPr kumimoji="0" lang="en-US" altLang="zh-CN" sz="2000" dirty="0" smtClean="0">
                <a:solidFill>
                  <a:srgbClr val="0000FF"/>
                </a:solidFill>
                <a:latin typeface="標楷體" pitchFamily="65" charset="-120"/>
              </a:rPr>
              <a:t>5m</a:t>
            </a:r>
            <a:r>
              <a:rPr kumimoji="0" lang="zh-TW" altLang="en-US" sz="2000" dirty="0" smtClean="0">
                <a:solidFill>
                  <a:srgbClr val="0000FF"/>
                </a:solidFill>
                <a:latin typeface="標楷體" pitchFamily="65" charset="-120"/>
              </a:rPr>
              <a:t>長度內高低差不能超過</a:t>
            </a:r>
            <a:r>
              <a:rPr kumimoji="0" lang="zh-TW" altLang="en-US" sz="2000" dirty="0" smtClean="0">
                <a:latin typeface="標楷體" pitchFamily="65" charset="-120"/>
              </a:rPr>
              <a:t> </a:t>
            </a:r>
            <a:r>
              <a:rPr kumimoji="0" lang="en-US" altLang="zh-CN" sz="2000" dirty="0" smtClean="0">
                <a:solidFill>
                  <a:srgbClr val="FF0000"/>
                </a:solidFill>
                <a:latin typeface="標楷體" pitchFamily="65" charset="-120"/>
              </a:rPr>
              <a:t>±10mm</a:t>
            </a:r>
            <a:endParaRPr lang="en-US" altLang="zh-TW" sz="2000" dirty="0">
              <a:solidFill>
                <a:schemeClr val="tx1"/>
              </a:solidFill>
              <a:latin typeface="標楷體" pitchFamily="65" charset="-120"/>
            </a:endParaRPr>
          </a:p>
          <a:p>
            <a:pPr algn="l"/>
            <a:r>
              <a:rPr lang="en-US" altLang="zh-TW" sz="2000" dirty="0">
                <a:solidFill>
                  <a:srgbClr val="0000FF"/>
                </a:solidFill>
                <a:latin typeface="標楷體" pitchFamily="65" charset="-120"/>
              </a:rPr>
              <a:t>c</a:t>
            </a:r>
            <a:r>
              <a:rPr lang="en-US" altLang="zh-TW" sz="2000" dirty="0" smtClean="0">
                <a:solidFill>
                  <a:srgbClr val="0000FF"/>
                </a:solidFill>
                <a:latin typeface="標楷體" pitchFamily="65" charset="-120"/>
              </a:rPr>
              <a:t>.</a:t>
            </a:r>
            <a:r>
              <a:rPr kumimoji="0" lang="zh-CN" altLang="en-US" sz="2000" dirty="0" smtClean="0">
                <a:solidFill>
                  <a:srgbClr val="0000FF"/>
                </a:solidFill>
                <a:latin typeface="標楷體" pitchFamily="65" charset="-120"/>
              </a:rPr>
              <a:t>倉庫整體平整度不能超過</a:t>
            </a:r>
            <a:r>
              <a:rPr kumimoji="0" lang="zh-TW" altLang="en-US" sz="2000" dirty="0" smtClean="0">
                <a:solidFill>
                  <a:srgbClr val="0000FF"/>
                </a:solidFill>
                <a:latin typeface="標楷體" pitchFamily="65" charset="-120"/>
              </a:rPr>
              <a:t> </a:t>
            </a:r>
            <a:r>
              <a:rPr kumimoji="0" lang="en-US" altLang="zh-CN" sz="2000" dirty="0" smtClean="0">
                <a:solidFill>
                  <a:srgbClr val="FF0000"/>
                </a:solidFill>
                <a:latin typeface="標楷體" pitchFamily="65" charset="-120"/>
              </a:rPr>
              <a:t>±15mm</a:t>
            </a:r>
            <a:endParaRPr lang="en-US" altLang="zh-TW" sz="2000" dirty="0">
              <a:solidFill>
                <a:schemeClr val="tx1"/>
              </a:solidFill>
              <a:latin typeface="標楷體" pitchFamily="65" charset="-120"/>
            </a:endParaRPr>
          </a:p>
        </p:txBody>
      </p:sp>
      <p:pic>
        <p:nvPicPr>
          <p:cNvPr id="5125" name="Picture 4" descr="1HH6-E00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17488" y="2463800"/>
            <a:ext cx="4165600" cy="3421063"/>
          </a:xfrm>
          <a:prstGeom prst="rect">
            <a:avLst/>
          </a:prstGeom>
          <a:noFill/>
          <a:ln w="9525" algn="ctr">
            <a:solidFill>
              <a:srgbClr val="00CCFF"/>
            </a:solidFill>
            <a:miter lim="800000"/>
            <a:headEnd/>
            <a:tailEnd/>
          </a:ln>
        </p:spPr>
      </p:pic>
      <p:pic>
        <p:nvPicPr>
          <p:cNvPr id="5126" name="Picture 5" descr="1HH6-E00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29138" y="2487613"/>
            <a:ext cx="4529137" cy="3397250"/>
          </a:xfrm>
          <a:prstGeom prst="rect">
            <a:avLst/>
          </a:prstGeom>
          <a:noFill/>
          <a:ln w="9525" algn="ctr">
            <a:solidFill>
              <a:srgbClr val="00CCFF"/>
            </a:solidFill>
            <a:miter lim="800000"/>
            <a:headEnd/>
            <a:tailEnd/>
          </a:ln>
        </p:spPr>
      </p:pic>
      <p:sp>
        <p:nvSpPr>
          <p:cNvPr id="7" name="投影片編號版面配置區 2"/>
          <p:cNvSpPr txBox="1">
            <a:spLocks/>
          </p:cNvSpPr>
          <p:nvPr/>
        </p:nvSpPr>
        <p:spPr>
          <a:xfrm>
            <a:off x="7289800" y="6438900"/>
            <a:ext cx="762000" cy="419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ja-JP"/>
            </a:defPPr>
            <a:lvl1pPr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1pPr>
            <a:lvl2pPr marL="742950" indent="-285750"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2pPr>
            <a:lvl3pPr marL="1143000" indent="-228600"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3pPr>
            <a:lvl4pPr marL="1600200" indent="-228600"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4pPr>
            <a:lvl5pPr marL="2057400" indent="-228600" algn="ctr" rtl="0" eaLnBrk="0" fontAlgn="base" hangingPunct="0">
              <a:spcBef>
                <a:spcPct val="0"/>
              </a:spcBef>
              <a:spcAft>
                <a:spcPct val="0"/>
              </a:spcAft>
              <a:defRPr kumimoji="1" sz="1400" kern="1200">
                <a:solidFill>
                  <a:schemeClr val="tx1"/>
                </a:solidFill>
                <a:latin typeface="Times New Roman" pitchFamily="18" charset="0"/>
                <a:ea typeface="標楷體" pitchFamily="65" charset="-120"/>
                <a:cs typeface="+mn-cs"/>
              </a:defRPr>
            </a:lvl5pPr>
            <a:lvl6pPr marL="2514600" indent="-228600" algn="ctr" defTabSz="914400" rtl="0" eaLnBrk="0" fontAlgn="base" latinLnBrk="0" hangingPunct="0">
              <a:spcBef>
                <a:spcPct val="0"/>
              </a:spcBef>
              <a:spcAft>
                <a:spcPct val="0"/>
              </a:spcAft>
              <a:defRPr kumimoji="1" sz="1400" kern="1200">
                <a:solidFill>
                  <a:schemeClr val="tx1"/>
                </a:solidFill>
                <a:latin typeface="Times New Roman" pitchFamily="18" charset="0"/>
                <a:ea typeface="標楷體" pitchFamily="65" charset="-120"/>
                <a:cs typeface="+mn-cs"/>
              </a:defRPr>
            </a:lvl6pPr>
            <a:lvl7pPr marL="2971800" indent="-228600" algn="ctr" defTabSz="914400" rtl="0" eaLnBrk="0" fontAlgn="base" latinLnBrk="0" hangingPunct="0">
              <a:spcBef>
                <a:spcPct val="0"/>
              </a:spcBef>
              <a:spcAft>
                <a:spcPct val="0"/>
              </a:spcAft>
              <a:defRPr kumimoji="1" sz="1400" kern="1200">
                <a:solidFill>
                  <a:schemeClr val="tx1"/>
                </a:solidFill>
                <a:latin typeface="Times New Roman" pitchFamily="18" charset="0"/>
                <a:ea typeface="標楷體" pitchFamily="65" charset="-120"/>
                <a:cs typeface="+mn-cs"/>
              </a:defRPr>
            </a:lvl7pPr>
            <a:lvl8pPr marL="3429000" indent="-228600" algn="ctr" defTabSz="914400" rtl="0" eaLnBrk="0" fontAlgn="base" latinLnBrk="0" hangingPunct="0">
              <a:spcBef>
                <a:spcPct val="0"/>
              </a:spcBef>
              <a:spcAft>
                <a:spcPct val="0"/>
              </a:spcAft>
              <a:defRPr kumimoji="1" sz="1400" kern="1200">
                <a:solidFill>
                  <a:schemeClr val="tx1"/>
                </a:solidFill>
                <a:latin typeface="Times New Roman" pitchFamily="18" charset="0"/>
                <a:ea typeface="標楷體" pitchFamily="65" charset="-120"/>
                <a:cs typeface="+mn-cs"/>
              </a:defRPr>
            </a:lvl8pPr>
            <a:lvl9pPr marL="3886200" indent="-228600" algn="ctr" defTabSz="914400" rtl="0" eaLnBrk="0" fontAlgn="base" latinLnBrk="0" hangingPunct="0">
              <a:spcBef>
                <a:spcPct val="0"/>
              </a:spcBef>
              <a:spcAft>
                <a:spcPct val="0"/>
              </a:spcAft>
              <a:defRPr kumimoji="1" sz="1400" kern="1200">
                <a:solidFill>
                  <a:schemeClr val="tx1"/>
                </a:solidFill>
                <a:latin typeface="Times New Roman" pitchFamily="18" charset="0"/>
                <a:ea typeface="標楷體" pitchFamily="65" charset="-120"/>
                <a:cs typeface="+mn-cs"/>
              </a:defRPr>
            </a:lvl9pPr>
          </a:lstStyle>
          <a:p>
            <a:pPr eaLnBrk="1" hangingPunct="1"/>
            <a:fld id="{2A994AC3-905F-40DE-A8F7-7005AB0D6924}" type="slidenum">
              <a:rPr lang="en-US" altLang="zh-TW" smtClean="0">
                <a:solidFill>
                  <a:schemeClr val="accent1"/>
                </a:solidFill>
                <a:latin typeface="標楷體" pitchFamily="65" charset="-120"/>
              </a:rPr>
              <a:pPr eaLnBrk="1" hangingPunct="1"/>
              <a:t>26</a:t>
            </a:fld>
            <a:endParaRPr lang="en-US" altLang="ja-JP" dirty="0" smtClean="0">
              <a:solidFill>
                <a:schemeClr val="accent1"/>
              </a:solidFill>
              <a:latin typeface="標楷體" pitchFamily="65" charset="-12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42" name="Rectangle 2"/>
          <p:cNvSpPr>
            <a:spLocks noChangeArrowheads="1"/>
          </p:cNvSpPr>
          <p:nvPr/>
        </p:nvSpPr>
        <p:spPr bwMode="auto">
          <a:xfrm>
            <a:off x="449263" y="669926"/>
            <a:ext cx="8555037" cy="4358116"/>
          </a:xfrm>
          <a:prstGeom prst="rect">
            <a:avLst/>
          </a:prstGeom>
          <a:noFill/>
          <a:ln w="9525">
            <a:noFill/>
            <a:miter lim="800000"/>
            <a:headEnd/>
            <a:tailEnd/>
          </a:ln>
        </p:spPr>
        <p:txBody>
          <a:bodyPr wrap="square">
            <a:spAutoFit/>
          </a:bodyPr>
          <a:lstStyle/>
          <a:p>
            <a:pPr marL="720725" indent="-720725" algn="l">
              <a:lnSpc>
                <a:spcPct val="140000"/>
              </a:lnSpc>
              <a:spcBef>
                <a:spcPct val="0"/>
              </a:spcBef>
              <a:buClrTx/>
              <a:buFontTx/>
              <a:buNone/>
              <a:tabLst>
                <a:tab pos="609600" algn="l"/>
                <a:tab pos="838200" algn="l"/>
                <a:tab pos="3048000" algn="l"/>
              </a:tabLst>
            </a:pPr>
            <a:r>
              <a:rPr lang="en-US" altLang="zh-TW" sz="1800" dirty="0">
                <a:solidFill>
                  <a:srgbClr val="0000FF"/>
                </a:solidFill>
                <a:latin typeface="標楷體" pitchFamily="65" charset="-120"/>
              </a:rPr>
              <a:t>1.</a:t>
            </a:r>
            <a:r>
              <a:rPr lang="zh-TW" altLang="en-US" sz="1800" dirty="0">
                <a:solidFill>
                  <a:srgbClr val="0000FF"/>
                </a:solidFill>
                <a:latin typeface="標楷體" pitchFamily="65" charset="-120"/>
              </a:rPr>
              <a:t>鋼架構造功能</a:t>
            </a:r>
            <a:r>
              <a:rPr lang="en-US" altLang="zh-TW" sz="1800" dirty="0">
                <a:solidFill>
                  <a:srgbClr val="0000FF"/>
                </a:solidFill>
                <a:latin typeface="標楷體" pitchFamily="65" charset="-120"/>
              </a:rPr>
              <a:t>:</a:t>
            </a:r>
            <a:r>
              <a:rPr lang="zh-TW" altLang="en-US" sz="1800" dirty="0">
                <a:solidFill>
                  <a:srgbClr val="0000FF"/>
                </a:solidFill>
                <a:latin typeface="標楷體" pitchFamily="65" charset="-120"/>
              </a:rPr>
              <a:t>存取鋼架主要功能為儲存及承受多層貨品所施之靜態及動態負荷。</a:t>
            </a:r>
          </a:p>
          <a:p>
            <a:pPr marL="720725" indent="-720725" algn="l">
              <a:lnSpc>
                <a:spcPct val="140000"/>
              </a:lnSpc>
              <a:spcBef>
                <a:spcPct val="0"/>
              </a:spcBef>
              <a:buClrTx/>
              <a:buFontTx/>
              <a:buNone/>
              <a:tabLst>
                <a:tab pos="609600" algn="l"/>
                <a:tab pos="838200" algn="l"/>
                <a:tab pos="3048000" algn="l"/>
              </a:tabLst>
            </a:pPr>
            <a:r>
              <a:rPr lang="en-US" altLang="zh-TW" sz="1800" dirty="0">
                <a:solidFill>
                  <a:srgbClr val="0000FF"/>
                </a:solidFill>
                <a:latin typeface="標楷體" pitchFamily="65" charset="-120"/>
              </a:rPr>
              <a:t>2.</a:t>
            </a:r>
            <a:r>
              <a:rPr lang="zh-TW" altLang="en-US" sz="1800" dirty="0">
                <a:solidFill>
                  <a:srgbClr val="0000FF"/>
                </a:solidFill>
                <a:latin typeface="標楷體" pitchFamily="65" charset="-120"/>
              </a:rPr>
              <a:t>工程範圍</a:t>
            </a:r>
            <a:r>
              <a:rPr lang="en-US" altLang="zh-TW" sz="1800" dirty="0">
                <a:solidFill>
                  <a:srgbClr val="0000FF"/>
                </a:solidFill>
                <a:latin typeface="標楷體" pitchFamily="65" charset="-120"/>
              </a:rPr>
              <a:t>:</a:t>
            </a:r>
          </a:p>
          <a:p>
            <a:pPr marL="720725" indent="-720725" algn="l">
              <a:lnSpc>
                <a:spcPct val="140000"/>
              </a:lnSpc>
              <a:spcBef>
                <a:spcPct val="0"/>
              </a:spcBef>
              <a:buClrTx/>
              <a:buFontTx/>
              <a:buNone/>
              <a:tabLst>
                <a:tab pos="609600" algn="l"/>
                <a:tab pos="838200" algn="l"/>
                <a:tab pos="3048000" algn="l"/>
              </a:tabLst>
            </a:pPr>
            <a:r>
              <a:rPr lang="en-US" altLang="zh-TW" sz="1800" dirty="0">
                <a:solidFill>
                  <a:srgbClr val="0000FF"/>
                </a:solidFill>
                <a:latin typeface="標楷體" pitchFamily="65" charset="-120"/>
              </a:rPr>
              <a:t>  2.1 </a:t>
            </a:r>
            <a:r>
              <a:rPr lang="zh-TW" altLang="en-US" sz="1800" dirty="0">
                <a:solidFill>
                  <a:srgbClr val="0000FF"/>
                </a:solidFill>
                <a:latin typeface="標楷體" pitchFamily="65" charset="-120"/>
              </a:rPr>
              <a:t>鋼架製作、安裝、調整。</a:t>
            </a:r>
          </a:p>
          <a:p>
            <a:pPr marL="720725" indent="-720725" algn="l">
              <a:lnSpc>
                <a:spcPct val="140000"/>
              </a:lnSpc>
              <a:spcBef>
                <a:spcPct val="0"/>
              </a:spcBef>
              <a:buClrTx/>
              <a:buFontTx/>
              <a:buNone/>
              <a:tabLst>
                <a:tab pos="609600" algn="l"/>
                <a:tab pos="838200" algn="l"/>
                <a:tab pos="3048000" algn="l"/>
              </a:tabLst>
            </a:pPr>
            <a:r>
              <a:rPr lang="zh-TW" altLang="en-US" sz="1800" dirty="0">
                <a:solidFill>
                  <a:srgbClr val="0000FF"/>
                </a:solidFill>
                <a:latin typeface="標楷體" pitchFamily="65" charset="-120"/>
              </a:rPr>
              <a:t>  </a:t>
            </a:r>
            <a:r>
              <a:rPr lang="en-US" altLang="zh-TW" sz="1800" dirty="0">
                <a:solidFill>
                  <a:srgbClr val="0000FF"/>
                </a:solidFill>
                <a:latin typeface="標楷體" pitchFamily="65" charset="-120"/>
              </a:rPr>
              <a:t>2.2 </a:t>
            </a:r>
            <a:r>
              <a:rPr lang="zh-TW" altLang="en-US" sz="1800" dirty="0">
                <a:solidFill>
                  <a:srgbClr val="0000FF"/>
                </a:solidFill>
                <a:latin typeface="標楷體" pitchFamily="65" charset="-120"/>
              </a:rPr>
              <a:t>主機組立、安裝、調整、測試。 </a:t>
            </a:r>
          </a:p>
          <a:p>
            <a:pPr marL="720725" indent="-720725" algn="l">
              <a:lnSpc>
                <a:spcPct val="140000"/>
              </a:lnSpc>
              <a:spcBef>
                <a:spcPct val="0"/>
              </a:spcBef>
              <a:buClrTx/>
              <a:buFontTx/>
              <a:buNone/>
              <a:tabLst>
                <a:tab pos="609600" algn="l"/>
                <a:tab pos="838200" algn="l"/>
                <a:tab pos="3048000" algn="l"/>
              </a:tabLst>
            </a:pPr>
            <a:r>
              <a:rPr lang="zh-TW" altLang="en-US" sz="1800" dirty="0">
                <a:solidFill>
                  <a:srgbClr val="0000FF"/>
                </a:solidFill>
                <a:latin typeface="標楷體" pitchFamily="65" charset="-120"/>
              </a:rPr>
              <a:t>  </a:t>
            </a:r>
            <a:r>
              <a:rPr lang="en-US" altLang="zh-TW" sz="1800" dirty="0">
                <a:solidFill>
                  <a:srgbClr val="0000FF"/>
                </a:solidFill>
                <a:latin typeface="標楷體" pitchFamily="65" charset="-120"/>
              </a:rPr>
              <a:t>2.3 </a:t>
            </a:r>
            <a:r>
              <a:rPr lang="zh-TW" altLang="en-US" sz="1800" dirty="0">
                <a:solidFill>
                  <a:srgbClr val="0000FF"/>
                </a:solidFill>
                <a:latin typeface="標楷體" pitchFamily="65" charset="-120"/>
              </a:rPr>
              <a:t>施工現場環境等級：一般環境。</a:t>
            </a:r>
          </a:p>
          <a:p>
            <a:pPr marL="720725" indent="-720725" algn="l">
              <a:lnSpc>
                <a:spcPct val="140000"/>
              </a:lnSpc>
              <a:spcBef>
                <a:spcPct val="0"/>
              </a:spcBef>
              <a:buClrTx/>
              <a:buFontTx/>
              <a:buNone/>
              <a:tabLst>
                <a:tab pos="609600" algn="l"/>
                <a:tab pos="838200" algn="l"/>
                <a:tab pos="3048000" algn="l"/>
              </a:tabLst>
            </a:pPr>
            <a:r>
              <a:rPr lang="en-US" altLang="zh-TW" sz="1800" dirty="0">
                <a:solidFill>
                  <a:srgbClr val="0000FF"/>
                </a:solidFill>
                <a:latin typeface="標楷體" pitchFamily="65" charset="-120"/>
              </a:rPr>
              <a:t>3.</a:t>
            </a:r>
            <a:r>
              <a:rPr lang="zh-TW" altLang="en-US" sz="1800" dirty="0">
                <a:solidFill>
                  <a:srgbClr val="0000FF"/>
                </a:solidFill>
                <a:latin typeface="標楷體" pitchFamily="65" charset="-120"/>
              </a:rPr>
              <a:t>材料</a:t>
            </a:r>
            <a:r>
              <a:rPr lang="zh-TW" altLang="en-US" sz="1800" dirty="0" smtClean="0">
                <a:solidFill>
                  <a:srgbClr val="0000FF"/>
                </a:solidFill>
                <a:latin typeface="標楷體" pitchFamily="65" charset="-120"/>
              </a:rPr>
              <a:t>：</a:t>
            </a:r>
            <a:endParaRPr lang="en-US" altLang="zh-TW" sz="1800" dirty="0" smtClean="0">
              <a:solidFill>
                <a:srgbClr val="0000FF"/>
              </a:solidFill>
              <a:latin typeface="標楷體" pitchFamily="65" charset="-120"/>
            </a:endParaRPr>
          </a:p>
          <a:p>
            <a:pPr marL="720725" indent="-720725" algn="l">
              <a:lnSpc>
                <a:spcPct val="140000"/>
              </a:lnSpc>
              <a:tabLst>
                <a:tab pos="609600" algn="l"/>
                <a:tab pos="838200" algn="l"/>
                <a:tab pos="3048000" algn="l"/>
              </a:tabLst>
            </a:pPr>
            <a:r>
              <a:rPr lang="en-US" altLang="zh-TW" sz="1800" dirty="0" smtClean="0">
                <a:solidFill>
                  <a:srgbClr val="0000FF"/>
                </a:solidFill>
                <a:latin typeface="標楷體" pitchFamily="65" charset="-120"/>
              </a:rPr>
              <a:t>  3.1 </a:t>
            </a:r>
            <a:r>
              <a:rPr lang="zh-TW" altLang="en-US" sz="1800" dirty="0">
                <a:solidFill>
                  <a:srgbClr val="0000FF"/>
                </a:solidFill>
                <a:latin typeface="標楷體" pitchFamily="65" charset="-120"/>
              </a:rPr>
              <a:t>料架</a:t>
            </a:r>
            <a:r>
              <a:rPr lang="zh-TW" altLang="en-US" sz="1800" dirty="0" smtClean="0">
                <a:solidFill>
                  <a:srgbClr val="0000FF"/>
                </a:solidFill>
                <a:latin typeface="標楷體" pitchFamily="65" charset="-120"/>
              </a:rPr>
              <a:t>柱：矩型鋼管。</a:t>
            </a:r>
            <a:endParaRPr lang="zh-TW" altLang="en-US" sz="1800" dirty="0">
              <a:solidFill>
                <a:srgbClr val="0000FF"/>
              </a:solidFill>
              <a:latin typeface="標楷體" pitchFamily="65" charset="-120"/>
            </a:endParaRPr>
          </a:p>
          <a:p>
            <a:pPr marL="720725" indent="-720725" algn="l">
              <a:lnSpc>
                <a:spcPct val="140000"/>
              </a:lnSpc>
              <a:tabLst>
                <a:tab pos="609600" algn="l"/>
                <a:tab pos="838200" algn="l"/>
                <a:tab pos="3048000" algn="l"/>
              </a:tabLst>
            </a:pPr>
            <a:r>
              <a:rPr lang="zh-TW" altLang="en-US" sz="1800" dirty="0">
                <a:solidFill>
                  <a:srgbClr val="0000FF"/>
                </a:solidFill>
                <a:latin typeface="標楷體" pitchFamily="65" charset="-120"/>
              </a:rPr>
              <a:t>  </a:t>
            </a:r>
            <a:r>
              <a:rPr lang="en-US" altLang="zh-TW" sz="1800" dirty="0" smtClean="0">
                <a:solidFill>
                  <a:srgbClr val="0000FF"/>
                </a:solidFill>
                <a:latin typeface="標楷體" pitchFamily="65" charset="-120"/>
              </a:rPr>
              <a:t>3.2 </a:t>
            </a:r>
            <a:r>
              <a:rPr lang="zh-TW" altLang="en-US" sz="1800" dirty="0" smtClean="0">
                <a:solidFill>
                  <a:srgbClr val="0000FF"/>
                </a:solidFill>
                <a:latin typeface="標楷體" pitchFamily="65" charset="-120"/>
              </a:rPr>
              <a:t>小</a:t>
            </a:r>
            <a:r>
              <a:rPr lang="zh-TW" altLang="en-US" sz="1800" dirty="0">
                <a:solidFill>
                  <a:srgbClr val="0000FF"/>
                </a:solidFill>
                <a:latin typeface="標楷體" pitchFamily="65" charset="-120"/>
              </a:rPr>
              <a:t>棚架</a:t>
            </a:r>
            <a:r>
              <a:rPr lang="en-US" altLang="zh-TW" sz="1800" dirty="0" smtClean="0">
                <a:solidFill>
                  <a:srgbClr val="0000FF"/>
                </a:solidFill>
                <a:latin typeface="標楷體" pitchFamily="65" charset="-120"/>
              </a:rPr>
              <a:t>(</a:t>
            </a:r>
            <a:r>
              <a:rPr lang="zh-TW" altLang="en-US" sz="1800" dirty="0" smtClean="0">
                <a:solidFill>
                  <a:srgbClr val="0000FF"/>
                </a:solidFill>
                <a:latin typeface="標楷體" pitchFamily="65" charset="-120"/>
              </a:rPr>
              <a:t>椀</a:t>
            </a:r>
            <a:r>
              <a:rPr lang="zh-TW" altLang="en-US" sz="1800" dirty="0">
                <a:solidFill>
                  <a:srgbClr val="0000FF"/>
                </a:solidFill>
                <a:latin typeface="標楷體" pitchFamily="65" charset="-120"/>
              </a:rPr>
              <a:t>木</a:t>
            </a:r>
            <a:r>
              <a:rPr lang="en-US" altLang="zh-TW" sz="1800" dirty="0" smtClean="0">
                <a:solidFill>
                  <a:srgbClr val="0000FF"/>
                </a:solidFill>
                <a:latin typeface="標楷體" pitchFamily="65" charset="-120"/>
              </a:rPr>
              <a:t>)</a:t>
            </a:r>
            <a:r>
              <a:rPr lang="zh-TW" altLang="en-US" sz="1800" dirty="0" smtClean="0">
                <a:solidFill>
                  <a:srgbClr val="0000FF"/>
                </a:solidFill>
                <a:latin typeface="標楷體" pitchFamily="65" charset="-120"/>
              </a:rPr>
              <a:t>：矩</a:t>
            </a:r>
            <a:r>
              <a:rPr lang="zh-TW" altLang="en-US" sz="1800" dirty="0">
                <a:solidFill>
                  <a:srgbClr val="0000FF"/>
                </a:solidFill>
                <a:latin typeface="標楷體" pitchFamily="65" charset="-120"/>
              </a:rPr>
              <a:t>型鋼管</a:t>
            </a:r>
            <a:r>
              <a:rPr lang="zh-TW" altLang="zh-TW" sz="1800" dirty="0">
                <a:solidFill>
                  <a:srgbClr val="0000FF"/>
                </a:solidFill>
                <a:latin typeface="標楷體" pitchFamily="65" charset="-120"/>
              </a:rPr>
              <a:t>，</a:t>
            </a:r>
            <a:r>
              <a:rPr lang="zh-TW" altLang="en-US" sz="1800" dirty="0" smtClean="0">
                <a:solidFill>
                  <a:srgbClr val="0000FF"/>
                </a:solidFill>
                <a:latin typeface="標楷體" pitchFamily="65" charset="-120"/>
              </a:rPr>
              <a:t>承載</a:t>
            </a:r>
            <a:r>
              <a:rPr lang="en-US" altLang="zh-TW" sz="1800" dirty="0" smtClean="0">
                <a:solidFill>
                  <a:srgbClr val="0000FF"/>
                </a:solidFill>
                <a:latin typeface="標楷體" pitchFamily="65" charset="-120"/>
              </a:rPr>
              <a:t>Max:600kg/P</a:t>
            </a:r>
            <a:r>
              <a:rPr lang="zh-TW" altLang="en-US" sz="1800" i="1" dirty="0" smtClean="0">
                <a:solidFill>
                  <a:srgbClr val="0000FF"/>
                </a:solidFill>
                <a:latin typeface="標楷體" pitchFamily="65" charset="-120"/>
              </a:rPr>
              <a:t> </a:t>
            </a:r>
            <a:r>
              <a:rPr lang="zh-TW" altLang="en-US" sz="1800" dirty="0">
                <a:solidFill>
                  <a:srgbClr val="0000FF"/>
                </a:solidFill>
                <a:latin typeface="標楷體" pitchFamily="65" charset="-120"/>
              </a:rPr>
              <a:t>。</a:t>
            </a:r>
          </a:p>
          <a:p>
            <a:pPr marL="720725" indent="-720725" algn="l">
              <a:lnSpc>
                <a:spcPct val="140000"/>
              </a:lnSpc>
              <a:spcBef>
                <a:spcPct val="0"/>
              </a:spcBef>
              <a:buClrTx/>
              <a:buFontTx/>
              <a:buNone/>
              <a:tabLst>
                <a:tab pos="609600" algn="l"/>
                <a:tab pos="838200" algn="l"/>
                <a:tab pos="3048000" algn="l"/>
              </a:tabLst>
            </a:pPr>
            <a:r>
              <a:rPr lang="en-US" altLang="zh-TW" sz="1800" dirty="0">
                <a:solidFill>
                  <a:srgbClr val="FF0000"/>
                </a:solidFill>
                <a:latin typeface="標楷體" pitchFamily="65" charset="-120"/>
              </a:rPr>
              <a:t>※</a:t>
            </a:r>
            <a:r>
              <a:rPr lang="zh-TW" altLang="en-US" sz="1800" dirty="0">
                <a:solidFill>
                  <a:srgbClr val="FF0000"/>
                </a:solidFill>
                <a:latin typeface="標楷體" pitchFamily="65" charset="-120"/>
              </a:rPr>
              <a:t>實際用料規格及尺寸，依最終設計為準。</a:t>
            </a:r>
            <a:r>
              <a:rPr lang="zh-TW" altLang="en-US" sz="1800" dirty="0">
                <a:solidFill>
                  <a:srgbClr val="800000"/>
                </a:solidFill>
                <a:latin typeface="標楷體" pitchFamily="65" charset="-120"/>
              </a:rPr>
              <a:t> </a:t>
            </a:r>
          </a:p>
          <a:p>
            <a:pPr marL="720725" indent="-720725" algn="l">
              <a:lnSpc>
                <a:spcPct val="140000"/>
              </a:lnSpc>
              <a:spcBef>
                <a:spcPct val="0"/>
              </a:spcBef>
              <a:buClrTx/>
              <a:buFontTx/>
              <a:buNone/>
              <a:tabLst>
                <a:tab pos="609600" algn="l"/>
                <a:tab pos="838200" algn="l"/>
                <a:tab pos="3048000" algn="l"/>
              </a:tabLst>
            </a:pPr>
            <a:r>
              <a:rPr lang="en-US" altLang="zh-TW" sz="1800" dirty="0">
                <a:solidFill>
                  <a:srgbClr val="0000FF"/>
                </a:solidFill>
                <a:latin typeface="標楷體" pitchFamily="65" charset="-120"/>
              </a:rPr>
              <a:t>4.</a:t>
            </a:r>
            <a:r>
              <a:rPr lang="zh-TW" altLang="en-US" sz="1800" dirty="0">
                <a:solidFill>
                  <a:srgbClr val="0000FF"/>
                </a:solidFill>
                <a:latin typeface="標楷體" pitchFamily="65" charset="-120"/>
              </a:rPr>
              <a:t>銲接：</a:t>
            </a:r>
          </a:p>
          <a:p>
            <a:pPr marL="720725" indent="-720725" algn="l">
              <a:lnSpc>
                <a:spcPct val="140000"/>
              </a:lnSpc>
              <a:spcBef>
                <a:spcPct val="0"/>
              </a:spcBef>
              <a:buClrTx/>
              <a:buFontTx/>
              <a:buNone/>
              <a:tabLst>
                <a:tab pos="609600" algn="l"/>
                <a:tab pos="838200" algn="l"/>
                <a:tab pos="3048000" algn="l"/>
              </a:tabLst>
            </a:pPr>
            <a:r>
              <a:rPr lang="zh-TW" altLang="en-US" sz="1800" dirty="0">
                <a:solidFill>
                  <a:schemeClr val="tx1"/>
                </a:solidFill>
                <a:latin typeface="標楷體" pitchFamily="65" charset="-120"/>
              </a:rPr>
              <a:t>  </a:t>
            </a:r>
            <a:r>
              <a:rPr lang="en-US" altLang="zh-TW" sz="1800" dirty="0">
                <a:solidFill>
                  <a:srgbClr val="0000FF"/>
                </a:solidFill>
                <a:latin typeface="標楷體" pitchFamily="65" charset="-120"/>
              </a:rPr>
              <a:t>4.1 </a:t>
            </a:r>
            <a:r>
              <a:rPr lang="zh-TW" altLang="en-US" sz="1800" dirty="0">
                <a:solidFill>
                  <a:srgbClr val="0000FF"/>
                </a:solidFill>
                <a:latin typeface="標楷體" pitchFamily="65" charset="-120"/>
              </a:rPr>
              <a:t>所有鋼材需焊接處主要以</a:t>
            </a:r>
            <a:r>
              <a:rPr lang="en-US" altLang="zh-TW" sz="1800" dirty="0">
                <a:solidFill>
                  <a:srgbClr val="0000FF"/>
                </a:solidFill>
                <a:latin typeface="標楷體" pitchFamily="65" charset="-120"/>
              </a:rPr>
              <a:t>CO2</a:t>
            </a:r>
            <a:r>
              <a:rPr lang="zh-TW" altLang="en-US" sz="1800" dirty="0">
                <a:solidFill>
                  <a:srgbClr val="0000FF"/>
                </a:solidFill>
                <a:latin typeface="標楷體" pitchFamily="65" charset="-120"/>
              </a:rPr>
              <a:t>銲作施作</a:t>
            </a:r>
            <a:r>
              <a:rPr lang="zh-TW" altLang="en-US" sz="1800" dirty="0" smtClean="0">
                <a:solidFill>
                  <a:srgbClr val="0000FF"/>
                </a:solidFill>
                <a:latin typeface="標楷體" pitchFamily="65" charset="-120"/>
              </a:rPr>
              <a:t>。</a:t>
            </a:r>
            <a:endParaRPr lang="en-US" altLang="zh-TW" sz="1800" dirty="0" smtClean="0">
              <a:solidFill>
                <a:srgbClr val="0000FF"/>
              </a:solidFill>
              <a:latin typeface="標楷體" pitchFamily="65" charset="-120"/>
            </a:endParaRPr>
          </a:p>
        </p:txBody>
      </p:sp>
      <p:sp>
        <p:nvSpPr>
          <p:cNvPr id="4" name="Rectangle 10"/>
          <p:cNvSpPr>
            <a:spLocks noChangeArrowheads="1"/>
          </p:cNvSpPr>
          <p:nvPr/>
        </p:nvSpPr>
        <p:spPr bwMode="auto">
          <a:xfrm>
            <a:off x="3250476" y="146706"/>
            <a:ext cx="2952609" cy="523220"/>
          </a:xfrm>
          <a:prstGeom prst="rect">
            <a:avLst/>
          </a:prstGeom>
          <a:noFill/>
          <a:ln w="9525" algn="ctr">
            <a:noFill/>
            <a:miter lim="800000"/>
            <a:headEnd/>
            <a:tailEnd/>
          </a:ln>
        </p:spPr>
        <p:txBody>
          <a:bodyPr wrap="square">
            <a:spAutoFit/>
          </a:bodyPr>
          <a:lstStyle/>
          <a:p>
            <a:pPr algn="ctr"/>
            <a:r>
              <a:rPr lang="zh-TW" altLang="en-US" sz="2800" b="1" i="0" dirty="0">
                <a:solidFill>
                  <a:srgbClr val="0000FF"/>
                </a:solidFill>
                <a:latin typeface="新細明體" pitchFamily="18" charset="-120"/>
                <a:ea typeface="標楷體" pitchFamily="65" charset="-120"/>
              </a:rPr>
              <a:t>存貨鋼架說明 </a:t>
            </a:r>
          </a:p>
        </p:txBody>
      </p:sp>
      <p:sp>
        <p:nvSpPr>
          <p:cNvPr id="5" name="投影片編號版面配置區 1"/>
          <p:cNvSpPr txBox="1">
            <a:spLocks noGrp="1"/>
          </p:cNvSpPr>
          <p:nvPr/>
        </p:nvSpPr>
        <p:spPr bwMode="auto">
          <a:xfrm>
            <a:off x="7639050" y="6604000"/>
            <a:ext cx="412750" cy="254000"/>
          </a:xfrm>
          <a:prstGeom prst="rect">
            <a:avLst/>
          </a:prstGeom>
          <a:noFill/>
          <a:ln w="9525" algn="ctr">
            <a:noFill/>
            <a:miter lim="800000"/>
            <a:headEnd/>
            <a:tailEnd/>
          </a:ln>
        </p:spPr>
        <p:txBody>
          <a:bodyPr/>
          <a:lstStyle/>
          <a:p>
            <a:pPr algn="r"/>
            <a:fld id="{BAC3D9E4-178A-4445-BE21-D11B42026859}" type="slidenum">
              <a:rPr lang="en-US" altLang="zh-TW" sz="1200">
                <a:solidFill>
                  <a:srgbClr val="0000FF"/>
                </a:solidFill>
                <a:latin typeface="標楷體" pitchFamily="65" charset="-120"/>
              </a:rPr>
              <a:pPr algn="r"/>
              <a:t>27</a:t>
            </a:fld>
            <a:endParaRPr lang="en-US" altLang="ja-JP" sz="1200" dirty="0">
              <a:solidFill>
                <a:srgbClr val="0000FF"/>
              </a:solidFill>
              <a:latin typeface="標楷體" pitchFamily="65" charset="-12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0"/>
          <p:cNvSpPr>
            <a:spLocks noChangeArrowheads="1"/>
          </p:cNvSpPr>
          <p:nvPr/>
        </p:nvSpPr>
        <p:spPr bwMode="auto">
          <a:xfrm>
            <a:off x="3006735" y="134006"/>
            <a:ext cx="3114654" cy="523220"/>
          </a:xfrm>
          <a:prstGeom prst="rect">
            <a:avLst/>
          </a:prstGeom>
          <a:noFill/>
          <a:ln w="9525" algn="ctr">
            <a:noFill/>
            <a:miter lim="800000"/>
            <a:headEnd/>
            <a:tailEnd/>
          </a:ln>
        </p:spPr>
        <p:txBody>
          <a:bodyPr wrap="square">
            <a:spAutoFit/>
          </a:bodyPr>
          <a:lstStyle/>
          <a:p>
            <a:pPr algn="ctr"/>
            <a:r>
              <a:rPr lang="zh-TW" altLang="en-US" sz="2800" b="1" i="0" dirty="0">
                <a:solidFill>
                  <a:srgbClr val="0000FF"/>
                </a:solidFill>
                <a:latin typeface="新細明體" pitchFamily="18" charset="-120"/>
                <a:ea typeface="標楷體" pitchFamily="65" charset="-120"/>
              </a:rPr>
              <a:t>存貨鋼架說明 </a:t>
            </a:r>
          </a:p>
        </p:txBody>
      </p:sp>
      <p:sp>
        <p:nvSpPr>
          <p:cNvPr id="33796" name="Rectangle 12"/>
          <p:cNvSpPr>
            <a:spLocks noChangeArrowheads="1"/>
          </p:cNvSpPr>
          <p:nvPr/>
        </p:nvSpPr>
        <p:spPr bwMode="auto">
          <a:xfrm>
            <a:off x="406400" y="657226"/>
            <a:ext cx="8315325" cy="5521512"/>
          </a:xfrm>
          <a:prstGeom prst="rect">
            <a:avLst/>
          </a:prstGeom>
          <a:noFill/>
          <a:ln w="9525">
            <a:noFill/>
            <a:miter lim="800000"/>
            <a:headEnd/>
            <a:tailEnd/>
          </a:ln>
        </p:spPr>
        <p:txBody>
          <a:bodyPr wrap="square">
            <a:spAutoFit/>
          </a:bodyPr>
          <a:lstStyle/>
          <a:p>
            <a:pPr algn="l">
              <a:lnSpc>
                <a:spcPct val="140000"/>
              </a:lnSpc>
              <a:tabLst>
                <a:tab pos="609600" algn="l"/>
                <a:tab pos="838200" algn="l"/>
                <a:tab pos="3048000" algn="l"/>
              </a:tabLst>
            </a:pPr>
            <a:r>
              <a:rPr lang="en-US" altLang="zh-TW" sz="1800" dirty="0" smtClean="0">
                <a:solidFill>
                  <a:srgbClr val="0000FF"/>
                </a:solidFill>
                <a:latin typeface="標楷體" pitchFamily="65" charset="-120"/>
              </a:rPr>
              <a:t>5</a:t>
            </a:r>
            <a:r>
              <a:rPr lang="en-US" altLang="zh-TW" sz="1800" i="0" dirty="0" smtClean="0">
                <a:solidFill>
                  <a:srgbClr val="0000FF"/>
                </a:solidFill>
                <a:latin typeface="標楷體" pitchFamily="65" charset="-120"/>
              </a:rPr>
              <a:t>.</a:t>
            </a:r>
            <a:r>
              <a:rPr lang="zh-TW" altLang="en-US" sz="1800" i="0" dirty="0">
                <a:solidFill>
                  <a:srgbClr val="0000FF"/>
                </a:solidFill>
                <a:latin typeface="標楷體" pitchFamily="65" charset="-120"/>
              </a:rPr>
              <a:t>塗裝：</a:t>
            </a:r>
          </a:p>
          <a:p>
            <a:pPr algn="l">
              <a:lnSpc>
                <a:spcPct val="140000"/>
              </a:lnSpc>
              <a:tabLst>
                <a:tab pos="609600" algn="l"/>
                <a:tab pos="838200" algn="l"/>
                <a:tab pos="3048000" algn="l"/>
              </a:tabLst>
            </a:pPr>
            <a:r>
              <a:rPr lang="en-US" altLang="zh-TW" sz="1800" i="0" dirty="0" smtClean="0">
                <a:solidFill>
                  <a:srgbClr val="0000FF"/>
                </a:solidFill>
                <a:latin typeface="標楷體" pitchFamily="65" charset="-120"/>
              </a:rPr>
              <a:t>  5.1 </a:t>
            </a:r>
            <a:r>
              <a:rPr lang="zh-TW" altLang="en-US" sz="1800" i="0" dirty="0" smtClean="0">
                <a:solidFill>
                  <a:srgbClr val="0000FF"/>
                </a:solidFill>
                <a:latin typeface="標楷體" pitchFamily="65" charset="-120"/>
              </a:rPr>
              <a:t>表面噴砂除銹</a:t>
            </a:r>
            <a:r>
              <a:rPr lang="en-US" altLang="zh-TW" sz="1800" i="0" dirty="0" smtClean="0">
                <a:solidFill>
                  <a:srgbClr val="0000FF"/>
                </a:solidFill>
                <a:latin typeface="標楷體" pitchFamily="65" charset="-120"/>
              </a:rPr>
              <a:t>SIS Sa 2 1/2</a:t>
            </a:r>
            <a:r>
              <a:rPr lang="zh-TW" altLang="en-US" sz="1800" i="0" dirty="0" smtClean="0">
                <a:solidFill>
                  <a:srgbClr val="0000FF"/>
                </a:solidFill>
                <a:latin typeface="標楷體" pitchFamily="65" charset="-120"/>
              </a:rPr>
              <a:t>級以上，烤</a:t>
            </a:r>
            <a:r>
              <a:rPr lang="zh-TW" altLang="en-US" sz="1800" dirty="0" smtClean="0">
                <a:solidFill>
                  <a:srgbClr val="0000FF"/>
                </a:solidFill>
                <a:latin typeface="標楷體" pitchFamily="65" charset="-120"/>
              </a:rPr>
              <a:t>漆膜厚</a:t>
            </a:r>
            <a:r>
              <a:rPr lang="en-US" altLang="zh-TW" sz="1800" dirty="0" smtClean="0">
                <a:solidFill>
                  <a:srgbClr val="0000FF"/>
                </a:solidFill>
                <a:latin typeface="標楷體" pitchFamily="65" charset="-120"/>
              </a:rPr>
              <a:t>75um</a:t>
            </a:r>
            <a:r>
              <a:rPr lang="zh-TW" altLang="en-US" sz="1800" dirty="0" smtClean="0">
                <a:solidFill>
                  <a:srgbClr val="0000FF"/>
                </a:solidFill>
                <a:latin typeface="標楷體" pitchFamily="65" charset="-120"/>
              </a:rPr>
              <a:t>。</a:t>
            </a:r>
            <a:endParaRPr lang="en-US" altLang="zh-TW" sz="1800" dirty="0" smtClean="0">
              <a:solidFill>
                <a:srgbClr val="0000FF"/>
              </a:solidFill>
              <a:latin typeface="標楷體" pitchFamily="65" charset="-120"/>
            </a:endParaRPr>
          </a:p>
          <a:p>
            <a:pPr algn="l">
              <a:lnSpc>
                <a:spcPct val="140000"/>
              </a:lnSpc>
              <a:tabLst>
                <a:tab pos="609600" algn="l"/>
                <a:tab pos="838200" algn="l"/>
                <a:tab pos="3048000" algn="l"/>
              </a:tabLst>
            </a:pPr>
            <a:r>
              <a:rPr lang="zh-TW" altLang="en-US" sz="1800" i="0" dirty="0">
                <a:solidFill>
                  <a:srgbClr val="0000FF"/>
                </a:solidFill>
                <a:latin typeface="標楷體" pitchFamily="65" charset="-120"/>
              </a:rPr>
              <a:t>  </a:t>
            </a:r>
            <a:r>
              <a:rPr lang="en-US" altLang="zh-TW" sz="1800" i="0" dirty="0" smtClean="0">
                <a:solidFill>
                  <a:srgbClr val="0000FF"/>
                </a:solidFill>
                <a:latin typeface="標楷體" pitchFamily="65" charset="-120"/>
              </a:rPr>
              <a:t>5.2 </a:t>
            </a:r>
            <a:r>
              <a:rPr lang="zh-TW" altLang="en-US" sz="1800" i="0" dirty="0">
                <a:solidFill>
                  <a:srgbClr val="0000FF"/>
                </a:solidFill>
                <a:latin typeface="標楷體" pitchFamily="65" charset="-120"/>
              </a:rPr>
              <a:t>塗裝前，所有在加工、銲接時殘留下的鎔渣、溶劑、灰塵及鏽蝕部位等，</a:t>
            </a:r>
          </a:p>
          <a:p>
            <a:pPr algn="l">
              <a:lnSpc>
                <a:spcPct val="140000"/>
              </a:lnSpc>
              <a:tabLst>
                <a:tab pos="609600" algn="l"/>
                <a:tab pos="838200" algn="l"/>
                <a:tab pos="3048000" algn="l"/>
              </a:tabLst>
            </a:pPr>
            <a:r>
              <a:rPr lang="zh-TW" altLang="en-US" sz="1800" i="0" dirty="0">
                <a:solidFill>
                  <a:srgbClr val="0000FF"/>
                </a:solidFill>
                <a:latin typeface="標楷體" pitchFamily="65" charset="-120"/>
              </a:rPr>
              <a:t>      </a:t>
            </a:r>
            <a:r>
              <a:rPr lang="zh-TW" altLang="en-US" sz="1800" i="0" dirty="0" smtClean="0">
                <a:solidFill>
                  <a:srgbClr val="0000FF"/>
                </a:solidFill>
                <a:latin typeface="標楷體" pitchFamily="65" charset="-120"/>
              </a:rPr>
              <a:t>均</a:t>
            </a:r>
            <a:r>
              <a:rPr lang="zh-TW" altLang="en-US" sz="1800" i="0" dirty="0">
                <a:solidFill>
                  <a:srgbClr val="0000FF"/>
                </a:solidFill>
                <a:latin typeface="標楷體" pitchFamily="65" charset="-120"/>
              </a:rPr>
              <a:t>將施以噴砂處理，以確保塗裝前表面之</a:t>
            </a:r>
            <a:r>
              <a:rPr lang="zh-TW" altLang="en-US" sz="1800" i="0" dirty="0" smtClean="0">
                <a:solidFill>
                  <a:srgbClr val="0000FF"/>
                </a:solidFill>
                <a:latin typeface="標楷體" pitchFamily="65" charset="-120"/>
              </a:rPr>
              <a:t>潔淨</a:t>
            </a:r>
            <a:endParaRPr lang="en-US" altLang="zh-TW" sz="1800" i="0" dirty="0" smtClean="0">
              <a:solidFill>
                <a:srgbClr val="0000FF"/>
              </a:solidFill>
              <a:latin typeface="標楷體" pitchFamily="65" charset="-120"/>
            </a:endParaRPr>
          </a:p>
          <a:p>
            <a:pPr algn="l">
              <a:lnSpc>
                <a:spcPct val="140000"/>
              </a:lnSpc>
              <a:tabLst>
                <a:tab pos="609600" algn="l"/>
                <a:tab pos="838200" algn="l"/>
                <a:tab pos="3048000" algn="l"/>
              </a:tabLst>
            </a:pPr>
            <a:r>
              <a:rPr lang="zh-TW" altLang="en-US" sz="1800" dirty="0" smtClean="0">
                <a:solidFill>
                  <a:srgbClr val="0000FF"/>
                </a:solidFill>
                <a:latin typeface="標楷體" pitchFamily="65" charset="-120"/>
              </a:rPr>
              <a:t>　</a:t>
            </a:r>
            <a:r>
              <a:rPr lang="en-US" altLang="zh-TW" sz="1800" dirty="0" smtClean="0">
                <a:solidFill>
                  <a:srgbClr val="0000FF"/>
                </a:solidFill>
                <a:latin typeface="標楷體" pitchFamily="65" charset="-120"/>
              </a:rPr>
              <a:t>5.3 </a:t>
            </a:r>
            <a:r>
              <a:rPr lang="zh-TW" altLang="en-US" sz="1800" dirty="0" smtClean="0">
                <a:solidFill>
                  <a:srgbClr val="0000FF"/>
                </a:solidFill>
                <a:latin typeface="標楷體" pitchFamily="65" charset="-120"/>
              </a:rPr>
              <a:t>塗裝顏色可由客戶指定，但市售之標準品仍將以其標準色彩為主。若客戶</a:t>
            </a:r>
          </a:p>
          <a:p>
            <a:pPr algn="l">
              <a:lnSpc>
                <a:spcPct val="140000"/>
              </a:lnSpc>
              <a:tabLst>
                <a:tab pos="609600" algn="l"/>
                <a:tab pos="838200" algn="l"/>
                <a:tab pos="3048000" algn="l"/>
              </a:tabLst>
            </a:pPr>
            <a:r>
              <a:rPr lang="zh-TW" altLang="en-US" sz="1800" dirty="0" smtClean="0">
                <a:solidFill>
                  <a:srgbClr val="0000FF"/>
                </a:solidFill>
                <a:latin typeface="標楷體" pitchFamily="65" charset="-120"/>
              </a:rPr>
              <a:t>      欲自行指定顏色，樣本色板及色碼請於規格承認前提供敝公司，以利準備 </a:t>
            </a:r>
            <a:endParaRPr lang="en-US" altLang="zh-TW" sz="1800" dirty="0" smtClean="0">
              <a:solidFill>
                <a:srgbClr val="0000FF"/>
              </a:solidFill>
              <a:latin typeface="標楷體" pitchFamily="65" charset="-120"/>
            </a:endParaRPr>
          </a:p>
          <a:p>
            <a:pPr algn="l">
              <a:lnSpc>
                <a:spcPct val="140000"/>
              </a:lnSpc>
              <a:tabLst>
                <a:tab pos="609600" algn="l"/>
                <a:tab pos="838200" algn="l"/>
                <a:tab pos="3048000" algn="l"/>
              </a:tabLst>
            </a:pPr>
            <a:r>
              <a:rPr lang="en-US" altLang="zh-TW" sz="1800" dirty="0" smtClean="0">
                <a:solidFill>
                  <a:srgbClr val="0000FF"/>
                </a:solidFill>
                <a:latin typeface="標楷體" pitchFamily="65" charset="-120"/>
              </a:rPr>
              <a:t>      </a:t>
            </a:r>
            <a:r>
              <a:rPr lang="zh-TW" altLang="en-US" sz="1800" dirty="0" smtClean="0">
                <a:solidFill>
                  <a:srgbClr val="0000FF"/>
                </a:solidFill>
                <a:latin typeface="標楷體" pitchFamily="65" charset="-120"/>
              </a:rPr>
              <a:t>作業。</a:t>
            </a:r>
            <a:endParaRPr lang="en-US" altLang="zh-TW" sz="1800" dirty="0" smtClean="0">
              <a:solidFill>
                <a:srgbClr val="0000FF"/>
              </a:solidFill>
              <a:latin typeface="標楷體" pitchFamily="65" charset="-120"/>
            </a:endParaRPr>
          </a:p>
          <a:p>
            <a:pPr algn="l">
              <a:lnSpc>
                <a:spcPct val="140000"/>
              </a:lnSpc>
              <a:tabLst>
                <a:tab pos="609600" algn="l"/>
                <a:tab pos="838200" algn="l"/>
                <a:tab pos="3048000" algn="l"/>
              </a:tabLst>
            </a:pPr>
            <a:r>
              <a:rPr lang="en-US" altLang="zh-TW" sz="1800" dirty="0" smtClean="0">
                <a:solidFill>
                  <a:srgbClr val="0000FF"/>
                </a:solidFill>
                <a:latin typeface="標楷體" pitchFamily="65" charset="-120"/>
              </a:rPr>
              <a:t>6.</a:t>
            </a:r>
            <a:r>
              <a:rPr lang="zh-TW" altLang="en-US" sz="1800" dirty="0" smtClean="0">
                <a:solidFill>
                  <a:srgbClr val="0000FF"/>
                </a:solidFill>
                <a:latin typeface="標楷體" pitchFamily="65" charset="-120"/>
              </a:rPr>
              <a:t>基礎施工方式</a:t>
            </a:r>
            <a:r>
              <a:rPr lang="en-US" altLang="zh-TW" sz="1800" dirty="0" smtClean="0">
                <a:solidFill>
                  <a:srgbClr val="0000FF"/>
                </a:solidFill>
                <a:latin typeface="標楷體" pitchFamily="65" charset="-120"/>
              </a:rPr>
              <a:t>:</a:t>
            </a:r>
            <a:r>
              <a:rPr lang="zh-TW" altLang="en-US" sz="1800" dirty="0" smtClean="0">
                <a:solidFill>
                  <a:srgbClr val="0000FF"/>
                </a:solidFill>
                <a:latin typeface="標楷體" pitchFamily="65" charset="-120"/>
              </a:rPr>
              <a:t>基礎螺栓採用化學螺栓</a:t>
            </a:r>
            <a:r>
              <a:rPr lang="zh-TW" altLang="en-US" sz="1800" dirty="0" smtClean="0">
                <a:latin typeface="標楷體" pitchFamily="65" charset="-120"/>
              </a:rPr>
              <a:t>。</a:t>
            </a:r>
          </a:p>
          <a:p>
            <a:pPr algn="l">
              <a:lnSpc>
                <a:spcPct val="140000"/>
              </a:lnSpc>
              <a:tabLst>
                <a:tab pos="609600" algn="l"/>
                <a:tab pos="838200" algn="l"/>
                <a:tab pos="3048000" algn="l"/>
              </a:tabLst>
            </a:pPr>
            <a:r>
              <a:rPr lang="en-US" altLang="zh-TW" sz="1800" dirty="0" smtClean="0">
                <a:solidFill>
                  <a:srgbClr val="0000FF"/>
                </a:solidFill>
                <a:latin typeface="標楷體" pitchFamily="65" charset="-120"/>
              </a:rPr>
              <a:t>7.</a:t>
            </a:r>
            <a:r>
              <a:rPr lang="zh-TW" altLang="en-US" sz="1800" dirty="0" smtClean="0">
                <a:solidFill>
                  <a:srgbClr val="0000FF"/>
                </a:solidFill>
                <a:latin typeface="標楷體" pitchFamily="65" charset="-120"/>
              </a:rPr>
              <a:t>建造精度</a:t>
            </a:r>
            <a:r>
              <a:rPr lang="en-US" altLang="zh-TW" sz="1800" dirty="0" smtClean="0">
                <a:solidFill>
                  <a:srgbClr val="0000FF"/>
                </a:solidFill>
                <a:latin typeface="標楷體" pitchFamily="65" charset="-120"/>
              </a:rPr>
              <a:t>:</a:t>
            </a:r>
          </a:p>
          <a:p>
            <a:pPr algn="l">
              <a:lnSpc>
                <a:spcPct val="140000"/>
              </a:lnSpc>
              <a:tabLst>
                <a:tab pos="609600" algn="l"/>
                <a:tab pos="838200" algn="l"/>
                <a:tab pos="3048000" algn="l"/>
              </a:tabLst>
            </a:pPr>
            <a:r>
              <a:rPr lang="en-US" altLang="zh-TW" sz="1800" dirty="0" smtClean="0">
                <a:solidFill>
                  <a:srgbClr val="0000FF"/>
                </a:solidFill>
                <a:latin typeface="標楷體" pitchFamily="65" charset="-120"/>
              </a:rPr>
              <a:t>  7.1 </a:t>
            </a:r>
            <a:r>
              <a:rPr lang="zh-TW" altLang="en-US" sz="1800" dirty="0" smtClean="0">
                <a:solidFill>
                  <a:srgbClr val="0000FF"/>
                </a:solidFill>
                <a:latin typeface="標楷體" pitchFamily="65" charset="-120"/>
              </a:rPr>
              <a:t>鎖緊鋼架柱子不可有撓曲或傾斜等狀況</a:t>
            </a:r>
            <a:r>
              <a:rPr lang="en-US" altLang="zh-TW" sz="1800" dirty="0" smtClean="0">
                <a:solidFill>
                  <a:srgbClr val="0000FF"/>
                </a:solidFill>
                <a:latin typeface="標楷體" pitchFamily="65" charset="-120"/>
              </a:rPr>
              <a:t>,</a:t>
            </a:r>
            <a:r>
              <a:rPr lang="zh-TW" altLang="en-US" sz="1800" dirty="0" smtClean="0">
                <a:solidFill>
                  <a:srgbClr val="0000FF"/>
                </a:solidFill>
                <a:latin typeface="標楷體" pitchFamily="65" charset="-120"/>
              </a:rPr>
              <a:t>需與自動存取機保持正確之裕度。</a:t>
            </a:r>
          </a:p>
          <a:p>
            <a:pPr algn="l">
              <a:lnSpc>
                <a:spcPct val="140000"/>
              </a:lnSpc>
              <a:tabLst>
                <a:tab pos="609600" algn="l"/>
                <a:tab pos="838200" algn="l"/>
                <a:tab pos="3048000" algn="l"/>
              </a:tabLst>
            </a:pPr>
            <a:r>
              <a:rPr lang="zh-TW" altLang="en-US" sz="1800" dirty="0" smtClean="0">
                <a:solidFill>
                  <a:srgbClr val="0000FF"/>
                </a:solidFill>
                <a:latin typeface="標楷體" pitchFamily="65" charset="-120"/>
              </a:rPr>
              <a:t>  </a:t>
            </a:r>
            <a:r>
              <a:rPr lang="en-US" altLang="zh-TW" sz="1800" dirty="0" smtClean="0">
                <a:solidFill>
                  <a:srgbClr val="0000FF"/>
                </a:solidFill>
                <a:latin typeface="標楷體" pitchFamily="65" charset="-120"/>
              </a:rPr>
              <a:t>7.2 </a:t>
            </a:r>
            <a:r>
              <a:rPr lang="zh-TW" altLang="en-US" sz="1800" dirty="0" smtClean="0">
                <a:solidFill>
                  <a:srgbClr val="0000FF"/>
                </a:solidFill>
                <a:latin typeface="標楷體" pitchFamily="65" charset="-120"/>
              </a:rPr>
              <a:t>鋼架按裝垂直度</a:t>
            </a:r>
            <a:r>
              <a:rPr lang="en-US" altLang="zh-TW" sz="1800" dirty="0" smtClean="0">
                <a:solidFill>
                  <a:srgbClr val="0000FF"/>
                </a:solidFill>
                <a:latin typeface="標楷體" pitchFamily="65" charset="-120"/>
              </a:rPr>
              <a:t>:1/1000</a:t>
            </a:r>
            <a:r>
              <a:rPr lang="zh-TW" altLang="en-US" sz="1800" dirty="0" smtClean="0">
                <a:solidFill>
                  <a:srgbClr val="0000FF"/>
                </a:solidFill>
                <a:latin typeface="標楷體" pitchFamily="65" charset="-120"/>
              </a:rPr>
              <a:t>以內。</a:t>
            </a:r>
          </a:p>
          <a:p>
            <a:pPr algn="l">
              <a:lnSpc>
                <a:spcPct val="140000"/>
              </a:lnSpc>
              <a:tabLst>
                <a:tab pos="609600" algn="l"/>
                <a:tab pos="838200" algn="l"/>
                <a:tab pos="3048000" algn="l"/>
              </a:tabLst>
            </a:pPr>
            <a:r>
              <a:rPr lang="zh-TW" altLang="en-US" sz="1800" dirty="0" smtClean="0">
                <a:solidFill>
                  <a:srgbClr val="0000FF"/>
                </a:solidFill>
                <a:latin typeface="標楷體" pitchFamily="65" charset="-120"/>
              </a:rPr>
              <a:t>  </a:t>
            </a:r>
            <a:r>
              <a:rPr lang="en-US" altLang="zh-TW" sz="1800" dirty="0" smtClean="0">
                <a:solidFill>
                  <a:srgbClr val="0000FF"/>
                </a:solidFill>
                <a:latin typeface="標楷體" pitchFamily="65" charset="-120"/>
              </a:rPr>
              <a:t>7.3 </a:t>
            </a:r>
            <a:r>
              <a:rPr lang="zh-TW" altLang="en-US" sz="1800" dirty="0" smtClean="0">
                <a:solidFill>
                  <a:srgbClr val="0000FF"/>
                </a:solidFill>
                <a:latin typeface="標楷體" pitchFamily="65" charset="-120"/>
              </a:rPr>
              <a:t>承物臂水平度</a:t>
            </a:r>
            <a:r>
              <a:rPr lang="en-US" altLang="zh-TW" sz="1800" dirty="0" smtClean="0">
                <a:solidFill>
                  <a:srgbClr val="0000FF"/>
                </a:solidFill>
                <a:latin typeface="標楷體" pitchFamily="65" charset="-120"/>
              </a:rPr>
              <a:t>:±5mm</a:t>
            </a:r>
            <a:r>
              <a:rPr lang="zh-TW" altLang="en-US" sz="1800" dirty="0" smtClean="0">
                <a:solidFill>
                  <a:srgbClr val="0000FF"/>
                </a:solidFill>
                <a:latin typeface="標楷體" pitchFamily="65" charset="-120"/>
              </a:rPr>
              <a:t>以內。</a:t>
            </a:r>
          </a:p>
          <a:p>
            <a:pPr algn="l">
              <a:lnSpc>
                <a:spcPct val="140000"/>
              </a:lnSpc>
              <a:tabLst>
                <a:tab pos="609600" algn="l"/>
                <a:tab pos="838200" algn="l"/>
                <a:tab pos="3048000" algn="l"/>
              </a:tabLst>
            </a:pPr>
            <a:r>
              <a:rPr lang="zh-TW" altLang="en-US" sz="1800" dirty="0" smtClean="0">
                <a:solidFill>
                  <a:srgbClr val="0000FF"/>
                </a:solidFill>
                <a:latin typeface="標楷體" pitchFamily="65" charset="-120"/>
              </a:rPr>
              <a:t>  </a:t>
            </a:r>
            <a:r>
              <a:rPr lang="en-US" altLang="zh-TW" sz="1800" dirty="0" smtClean="0">
                <a:solidFill>
                  <a:srgbClr val="0000FF"/>
                </a:solidFill>
                <a:latin typeface="標楷體" pitchFamily="65" charset="-120"/>
              </a:rPr>
              <a:t>7.4 </a:t>
            </a:r>
            <a:r>
              <a:rPr lang="zh-TW" altLang="en-US" sz="1800" dirty="0" smtClean="0">
                <a:solidFill>
                  <a:srgbClr val="0000FF"/>
                </a:solidFill>
                <a:latin typeface="標楷體" pitchFamily="65" charset="-120"/>
              </a:rPr>
              <a:t>下軌道</a:t>
            </a:r>
            <a:r>
              <a:rPr lang="en-US" altLang="zh-TW" sz="1800" dirty="0" smtClean="0">
                <a:solidFill>
                  <a:srgbClr val="0000FF"/>
                </a:solidFill>
                <a:latin typeface="標楷體" pitchFamily="65" charset="-120"/>
              </a:rPr>
              <a:t>/</a:t>
            </a:r>
            <a:r>
              <a:rPr lang="zh-TW" altLang="en-US" sz="1800" dirty="0" smtClean="0">
                <a:solidFill>
                  <a:srgbClr val="0000FF"/>
                </a:solidFill>
                <a:latin typeface="標楷體" pitchFamily="65" charset="-120"/>
              </a:rPr>
              <a:t>坡度</a:t>
            </a:r>
            <a:r>
              <a:rPr lang="en-US" altLang="zh-TW" sz="1800" dirty="0" smtClean="0">
                <a:solidFill>
                  <a:srgbClr val="0000FF"/>
                </a:solidFill>
                <a:latin typeface="標楷體" pitchFamily="65" charset="-120"/>
              </a:rPr>
              <a:t>/</a:t>
            </a:r>
            <a:r>
              <a:rPr lang="zh-TW" altLang="en-US" sz="1800" dirty="0" smtClean="0">
                <a:solidFill>
                  <a:srgbClr val="0000FF"/>
                </a:solidFill>
                <a:latin typeface="標楷體" pitchFamily="65" charset="-120"/>
              </a:rPr>
              <a:t>水平度</a:t>
            </a:r>
            <a:r>
              <a:rPr lang="en-US" altLang="zh-TW" sz="1800" dirty="0" smtClean="0">
                <a:solidFill>
                  <a:srgbClr val="0000FF"/>
                </a:solidFill>
                <a:latin typeface="標楷體" pitchFamily="65" charset="-120"/>
              </a:rPr>
              <a:t>/</a:t>
            </a:r>
            <a:r>
              <a:rPr lang="zh-TW" altLang="en-US" sz="1800" dirty="0" smtClean="0">
                <a:solidFill>
                  <a:srgbClr val="0000FF"/>
                </a:solidFill>
                <a:latin typeface="標楷體" pitchFamily="65" charset="-120"/>
              </a:rPr>
              <a:t>直度</a:t>
            </a:r>
            <a:r>
              <a:rPr lang="en-US" altLang="zh-TW" sz="1800" dirty="0" smtClean="0">
                <a:solidFill>
                  <a:srgbClr val="0000FF"/>
                </a:solidFill>
                <a:latin typeface="標楷體" pitchFamily="65" charset="-120"/>
              </a:rPr>
              <a:t>:</a:t>
            </a:r>
            <a:r>
              <a:rPr lang="en-US" altLang="en-US" sz="1800" dirty="0" smtClean="0">
                <a:solidFill>
                  <a:srgbClr val="0000FF"/>
                </a:solidFill>
                <a:latin typeface="標楷體" pitchFamily="65" charset="-120"/>
              </a:rPr>
              <a:t>±</a:t>
            </a:r>
            <a:r>
              <a:rPr lang="en-US" altLang="zh-TW" sz="1800" dirty="0" smtClean="0">
                <a:solidFill>
                  <a:srgbClr val="0000FF"/>
                </a:solidFill>
                <a:latin typeface="標楷體" pitchFamily="65" charset="-120"/>
              </a:rPr>
              <a:t>2mm</a:t>
            </a:r>
            <a:r>
              <a:rPr lang="zh-TW" altLang="en-US" sz="1800" dirty="0" smtClean="0">
                <a:solidFill>
                  <a:srgbClr val="0000FF"/>
                </a:solidFill>
                <a:latin typeface="標楷體" pitchFamily="65" charset="-120"/>
              </a:rPr>
              <a:t>以內。</a:t>
            </a:r>
          </a:p>
          <a:p>
            <a:pPr algn="l">
              <a:lnSpc>
                <a:spcPct val="140000"/>
              </a:lnSpc>
              <a:tabLst>
                <a:tab pos="609600" algn="l"/>
                <a:tab pos="838200" algn="l"/>
                <a:tab pos="3048000" algn="l"/>
              </a:tabLst>
            </a:pPr>
            <a:r>
              <a:rPr lang="zh-TW" altLang="en-US" sz="1800" dirty="0" smtClean="0">
                <a:solidFill>
                  <a:srgbClr val="0000FF"/>
                </a:solidFill>
                <a:latin typeface="標楷體" pitchFamily="65" charset="-120"/>
              </a:rPr>
              <a:t>  </a:t>
            </a:r>
            <a:r>
              <a:rPr lang="en-US" altLang="zh-TW" sz="1800" dirty="0" smtClean="0">
                <a:solidFill>
                  <a:srgbClr val="0000FF"/>
                </a:solidFill>
                <a:latin typeface="標楷體" pitchFamily="65" charset="-120"/>
              </a:rPr>
              <a:t>7.5 </a:t>
            </a:r>
            <a:r>
              <a:rPr lang="zh-TW" altLang="en-US" sz="1800" dirty="0" smtClean="0">
                <a:solidFill>
                  <a:srgbClr val="0000FF"/>
                </a:solidFill>
                <a:latin typeface="標楷體" pitchFamily="65" charset="-120"/>
              </a:rPr>
              <a:t>上、下軌道中心誤差</a:t>
            </a:r>
            <a:r>
              <a:rPr lang="en-US" altLang="zh-TW" sz="1800" dirty="0" smtClean="0">
                <a:solidFill>
                  <a:srgbClr val="0000FF"/>
                </a:solidFill>
                <a:latin typeface="標楷體" pitchFamily="65" charset="-120"/>
              </a:rPr>
              <a:t>:</a:t>
            </a:r>
            <a:r>
              <a:rPr lang="zh-TW" altLang="en-US" sz="1800" dirty="0" smtClean="0">
                <a:solidFill>
                  <a:srgbClr val="0000FF"/>
                </a:solidFill>
                <a:latin typeface="標楷體" pitchFamily="65" charset="-120"/>
              </a:rPr>
              <a:t>全長任</a:t>
            </a:r>
            <a:r>
              <a:rPr lang="en-US" altLang="zh-TW" sz="1800" dirty="0" smtClean="0">
                <a:solidFill>
                  <a:srgbClr val="0000FF"/>
                </a:solidFill>
                <a:latin typeface="標楷體" pitchFamily="65" charset="-120"/>
              </a:rPr>
              <a:t>±2mm</a:t>
            </a:r>
            <a:r>
              <a:rPr lang="zh-TW" altLang="en-US" sz="1800" dirty="0" smtClean="0">
                <a:solidFill>
                  <a:srgbClr val="0000FF"/>
                </a:solidFill>
                <a:latin typeface="標楷體" pitchFamily="65" charset="-120"/>
              </a:rPr>
              <a:t>以內。</a:t>
            </a:r>
            <a:endParaRPr lang="en-US" altLang="zh-TW" sz="1800" i="0" dirty="0">
              <a:solidFill>
                <a:srgbClr val="0000FF"/>
              </a:solidFill>
              <a:latin typeface="標楷體" pitchFamily="65" charset="-120"/>
            </a:endParaRPr>
          </a:p>
        </p:txBody>
      </p:sp>
      <p:sp>
        <p:nvSpPr>
          <p:cNvPr id="8" name="投影片編號版面配置區 1"/>
          <p:cNvSpPr txBox="1">
            <a:spLocks noGrp="1"/>
          </p:cNvSpPr>
          <p:nvPr/>
        </p:nvSpPr>
        <p:spPr bwMode="auto">
          <a:xfrm>
            <a:off x="7639050" y="6604000"/>
            <a:ext cx="412750" cy="254000"/>
          </a:xfrm>
          <a:prstGeom prst="rect">
            <a:avLst/>
          </a:prstGeom>
          <a:noFill/>
          <a:ln w="9525" algn="ctr">
            <a:noFill/>
            <a:miter lim="800000"/>
            <a:headEnd/>
            <a:tailEnd/>
          </a:ln>
        </p:spPr>
        <p:txBody>
          <a:bodyPr/>
          <a:lstStyle/>
          <a:p>
            <a:pPr algn="r"/>
            <a:fld id="{BAC3D9E4-178A-4445-BE21-D11B42026859}" type="slidenum">
              <a:rPr lang="en-US" altLang="zh-TW" sz="1200">
                <a:solidFill>
                  <a:srgbClr val="0000FF"/>
                </a:solidFill>
                <a:latin typeface="標楷體" pitchFamily="65" charset="-120"/>
              </a:rPr>
              <a:pPr algn="r"/>
              <a:t>28</a:t>
            </a:fld>
            <a:endParaRPr lang="en-US" altLang="ja-JP" sz="1200" dirty="0">
              <a:solidFill>
                <a:srgbClr val="0000FF"/>
              </a:solidFill>
              <a:latin typeface="標楷體" pitchFamily="65" charset="-12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720000" y="1800000"/>
            <a:ext cx="8172480" cy="1989040"/>
          </a:xfrm>
          <a:prstGeom prst="roundRect">
            <a:avLst/>
          </a:prstGeom>
          <a:solidFill>
            <a:srgbClr val="00CC00"/>
          </a:solidFill>
          <a:ln>
            <a:solidFill>
              <a:srgbClr val="00B0F0"/>
            </a:solidFill>
          </a:ln>
          <a:effectLst>
            <a:reflection blurRad="6350" stA="50000" endA="295" endPos="92000" dist="1016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TW" altLang="en-US" sz="4000" b="1" dirty="0" smtClean="0">
                <a:solidFill>
                  <a:srgbClr val="FFFFFF"/>
                </a:solidFill>
                <a:latin typeface="標楷體" pitchFamily="65" charset="-120"/>
                <a:ea typeface="標楷體" pitchFamily="65" charset="-120"/>
              </a:rPr>
              <a:t>五、電</a:t>
            </a:r>
            <a:r>
              <a:rPr lang="zh-TW" altLang="en-US" sz="4000" b="1" dirty="0">
                <a:solidFill>
                  <a:srgbClr val="FFFFFF"/>
                </a:solidFill>
                <a:latin typeface="標楷體" pitchFamily="65" charset="-120"/>
                <a:ea typeface="標楷體" pitchFamily="65" charset="-120"/>
              </a:rPr>
              <a:t>控系統架構</a:t>
            </a:r>
            <a:r>
              <a:rPr lang="en-US" altLang="zh-TW" sz="4000" b="1" dirty="0">
                <a:solidFill>
                  <a:srgbClr val="FFFFFF"/>
                </a:solidFill>
                <a:latin typeface="標楷體" pitchFamily="65" charset="-120"/>
                <a:ea typeface="標楷體" pitchFamily="65" charset="-120"/>
              </a:rPr>
              <a:t>&amp;</a:t>
            </a:r>
            <a:r>
              <a:rPr lang="zh-TW" altLang="en-US" sz="4000" b="1" dirty="0">
                <a:solidFill>
                  <a:srgbClr val="FFFFFF"/>
                </a:solidFill>
                <a:latin typeface="標楷體" pitchFamily="65" charset="-120"/>
                <a:ea typeface="標楷體" pitchFamily="65" charset="-120"/>
              </a:rPr>
              <a:t>資訊系統架構</a:t>
            </a:r>
          </a:p>
        </p:txBody>
      </p:sp>
      <p:sp>
        <p:nvSpPr>
          <p:cNvPr id="5" name="日期版面配置區 4">
            <a:extLst>
              <a:ext uri="{FF2B5EF4-FFF2-40B4-BE49-F238E27FC236}">
                <a16:creationId xmlns="" xmlns:a16="http://schemas.microsoft.com/office/drawing/2014/main" id="{69B090D9-B9B0-4BEE-85DC-19F1DA8E2733}"/>
              </a:ext>
            </a:extLst>
          </p:cNvPr>
          <p:cNvSpPr>
            <a:spLocks noGrp="1"/>
          </p:cNvSpPr>
          <p:nvPr>
            <p:ph type="dt" sz="half" idx="4294967295"/>
          </p:nvPr>
        </p:nvSpPr>
        <p:spPr>
          <a:xfrm>
            <a:off x="-50800" y="6553200"/>
            <a:ext cx="1045862" cy="241300"/>
          </a:xfrm>
          <a:prstGeom prst="rect">
            <a:avLst/>
          </a:prstGeom>
        </p:spPr>
        <p:txBody>
          <a:bodyPr/>
          <a:lstStyle/>
          <a:p>
            <a:pPr>
              <a:defRPr/>
            </a:pPr>
            <a:r>
              <a:rPr lang="en-US" altLang="zh-TW" dirty="0"/>
              <a:t>2018.11.05.</a:t>
            </a:r>
          </a:p>
        </p:txBody>
      </p:sp>
      <p:sp>
        <p:nvSpPr>
          <p:cNvPr id="6" name="投影片編號版面配置區 5">
            <a:extLst>
              <a:ext uri="{FF2B5EF4-FFF2-40B4-BE49-F238E27FC236}">
                <a16:creationId xmlns="" xmlns:a16="http://schemas.microsoft.com/office/drawing/2014/main" id="{40B81B41-C5CE-46AB-8CB6-E73D150130DA}"/>
              </a:ext>
            </a:extLst>
          </p:cNvPr>
          <p:cNvSpPr>
            <a:spLocks noGrp="1"/>
          </p:cNvSpPr>
          <p:nvPr>
            <p:ph type="sldNum" sz="quarter" idx="4294967295"/>
          </p:nvPr>
        </p:nvSpPr>
        <p:spPr>
          <a:xfrm>
            <a:off x="7289800" y="6604000"/>
            <a:ext cx="762000" cy="254000"/>
          </a:xfrm>
          <a:prstGeom prst="rect">
            <a:avLst/>
          </a:prstGeom>
        </p:spPr>
        <p:txBody>
          <a:bodyPr/>
          <a:lstStyle/>
          <a:p>
            <a:pPr>
              <a:defRPr/>
            </a:pPr>
            <a:fld id="{F1CD241D-E62D-4891-9180-0BA086DD02BF}" type="slidenum">
              <a:rPr lang="en-US" altLang="zh-TW" smtClean="0"/>
              <a:pPr>
                <a:defRPr/>
              </a:pPr>
              <a:t>29</a:t>
            </a:fld>
            <a:endParaRPr lang="en-US" altLang="ja-JP" dirty="0"/>
          </a:p>
        </p:txBody>
      </p:sp>
    </p:spTree>
    <p:extLst>
      <p:ext uri="{BB962C8B-B14F-4D97-AF65-F5344CB8AC3E}">
        <p14:creationId xmlns:p14="http://schemas.microsoft.com/office/powerpoint/2010/main" val="6062805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3213100" y="119063"/>
            <a:ext cx="2851150" cy="523220"/>
          </a:xfrm>
          <a:prstGeom prst="rect">
            <a:avLst/>
          </a:prstGeom>
          <a:noFill/>
          <a:ln w="9525">
            <a:noFill/>
            <a:miter lim="800000"/>
            <a:headEnd/>
            <a:tailEnd/>
          </a:ln>
        </p:spPr>
        <p:txBody>
          <a:bodyPr>
            <a:spAutoFit/>
          </a:bodyPr>
          <a:lstStyle/>
          <a:p>
            <a:pPr algn="ctr"/>
            <a:r>
              <a:rPr lang="zh-TW" altLang="en-US" sz="2800" b="1" i="0" dirty="0">
                <a:solidFill>
                  <a:srgbClr val="0000FF"/>
                </a:solidFill>
                <a:latin typeface="標楷體" pitchFamily="65" charset="-120"/>
                <a:ea typeface="標楷體" pitchFamily="65" charset="-120"/>
              </a:rPr>
              <a:t>設計條件 </a:t>
            </a:r>
            <a:endParaRPr lang="zh-CN" altLang="en-US" sz="2800" b="1" i="0" dirty="0">
              <a:solidFill>
                <a:srgbClr val="0000FF"/>
              </a:solidFill>
              <a:latin typeface="標楷體" pitchFamily="65" charset="-120"/>
              <a:ea typeface="標楷體" pitchFamily="65" charset="-120"/>
            </a:endParaRPr>
          </a:p>
        </p:txBody>
      </p:sp>
      <p:sp>
        <p:nvSpPr>
          <p:cNvPr id="29699" name="Text Box 3"/>
          <p:cNvSpPr txBox="1">
            <a:spLocks noChangeArrowheads="1"/>
          </p:cNvSpPr>
          <p:nvPr/>
        </p:nvSpPr>
        <p:spPr bwMode="auto">
          <a:xfrm>
            <a:off x="170329" y="992891"/>
            <a:ext cx="8794377" cy="4555093"/>
          </a:xfrm>
          <a:prstGeom prst="rect">
            <a:avLst/>
          </a:prstGeom>
          <a:noFill/>
          <a:ln w="9525">
            <a:noFill/>
            <a:miter lim="800000"/>
            <a:headEnd/>
            <a:tailEnd/>
          </a:ln>
        </p:spPr>
        <p:txBody>
          <a:bodyPr wrap="square">
            <a:spAutoFit/>
          </a:bodyPr>
          <a:lstStyle/>
          <a:p>
            <a:pPr marL="457200" indent="-457200" algn="l">
              <a:spcBef>
                <a:spcPct val="50000"/>
              </a:spcBef>
            </a:pPr>
            <a:r>
              <a:rPr lang="zh-TW" altLang="en-US" sz="2000" i="0" dirty="0">
                <a:solidFill>
                  <a:srgbClr val="0000FF"/>
                </a:solidFill>
                <a:latin typeface="標楷體" pitchFamily="65" charset="-120"/>
              </a:rPr>
              <a:t>一</a:t>
            </a:r>
            <a:r>
              <a:rPr lang="en-US" altLang="zh-TW" sz="2000" i="0" dirty="0">
                <a:solidFill>
                  <a:srgbClr val="0000FF"/>
                </a:solidFill>
                <a:latin typeface="標楷體" pitchFamily="65" charset="-120"/>
              </a:rPr>
              <a:t>.</a:t>
            </a:r>
            <a:r>
              <a:rPr lang="zh-TW" altLang="en-US" sz="2000" i="0" dirty="0">
                <a:solidFill>
                  <a:srgbClr val="0000FF"/>
                </a:solidFill>
                <a:latin typeface="標楷體" pitchFamily="65" charset="-120"/>
              </a:rPr>
              <a:t>環境條件</a:t>
            </a:r>
            <a:r>
              <a:rPr lang="zh-TW" altLang="en-US" sz="2000" i="0" dirty="0">
                <a:solidFill>
                  <a:srgbClr val="0000FF"/>
                </a:solidFill>
              </a:rPr>
              <a:t>：</a:t>
            </a:r>
          </a:p>
          <a:p>
            <a:pPr marL="457200" indent="-190500" algn="l">
              <a:spcBef>
                <a:spcPct val="50000"/>
              </a:spcBef>
            </a:pPr>
            <a:r>
              <a:rPr lang="en-US" altLang="zh-TW" sz="2000" i="0" dirty="0">
                <a:solidFill>
                  <a:srgbClr val="0000FF"/>
                </a:solidFill>
                <a:latin typeface="標楷體" pitchFamily="65" charset="-120"/>
              </a:rPr>
              <a:t>1.</a:t>
            </a:r>
            <a:r>
              <a:rPr lang="zh-TW" altLang="en-US" sz="2000" i="0" dirty="0">
                <a:solidFill>
                  <a:srgbClr val="0000FF"/>
                </a:solidFill>
                <a:latin typeface="標楷體" pitchFamily="65" charset="-120"/>
              </a:rPr>
              <a:t>潔淨等級：一般環境。</a:t>
            </a:r>
          </a:p>
          <a:p>
            <a:pPr marL="457200" indent="-190500" algn="l">
              <a:spcBef>
                <a:spcPct val="50000"/>
              </a:spcBef>
            </a:pPr>
            <a:r>
              <a:rPr lang="en-US" altLang="zh-TW" sz="2000" i="0" dirty="0">
                <a:solidFill>
                  <a:srgbClr val="0000FF"/>
                </a:solidFill>
                <a:latin typeface="標楷體" pitchFamily="65" charset="-120"/>
              </a:rPr>
              <a:t>2.</a:t>
            </a:r>
            <a:r>
              <a:rPr lang="zh-TW" altLang="en-US" sz="2000" i="0" dirty="0">
                <a:solidFill>
                  <a:srgbClr val="0000FF"/>
                </a:solidFill>
                <a:latin typeface="標楷體" pitchFamily="65" charset="-120"/>
              </a:rPr>
              <a:t>溫度要求：一般溫度。</a:t>
            </a:r>
          </a:p>
          <a:p>
            <a:pPr marL="2781300" indent="-2514600" algn="l">
              <a:spcBef>
                <a:spcPct val="50000"/>
              </a:spcBef>
            </a:pPr>
            <a:r>
              <a:rPr lang="en-US" altLang="zh-TW" sz="2000" i="0" dirty="0">
                <a:solidFill>
                  <a:srgbClr val="0000FF"/>
                </a:solidFill>
                <a:latin typeface="標楷體" pitchFamily="65" charset="-120"/>
              </a:rPr>
              <a:t>3.</a:t>
            </a:r>
            <a:r>
              <a:rPr lang="zh-TW" altLang="en-US" sz="2000" i="0" dirty="0">
                <a:solidFill>
                  <a:srgbClr val="0000FF"/>
                </a:solidFill>
                <a:latin typeface="標楷體" pitchFamily="65" charset="-120"/>
              </a:rPr>
              <a:t>自動倉庫</a:t>
            </a:r>
            <a:r>
              <a:rPr lang="zh-TW" altLang="en-US" sz="2000" i="0" dirty="0" smtClean="0">
                <a:solidFill>
                  <a:srgbClr val="0000FF"/>
                </a:solidFill>
                <a:latin typeface="標楷體" pitchFamily="65" charset="-120"/>
              </a:rPr>
              <a:t>規劃淨面積：</a:t>
            </a:r>
            <a:r>
              <a:rPr lang="en-US" altLang="zh-TW" sz="2000" i="0" dirty="0" smtClean="0">
                <a:solidFill>
                  <a:srgbClr val="0000FF"/>
                </a:solidFill>
                <a:latin typeface="標楷體" pitchFamily="65" charset="-120"/>
              </a:rPr>
              <a:t>53.35</a:t>
            </a:r>
            <a:r>
              <a:rPr lang="en-US" altLang="zh-TW" sz="2000" dirty="0" smtClean="0">
                <a:solidFill>
                  <a:srgbClr val="0000FF"/>
                </a:solidFill>
                <a:latin typeface="標楷體" pitchFamily="65" charset="-120"/>
              </a:rPr>
              <a:t>m(L)*7.7m(W)*23m(H)</a:t>
            </a:r>
            <a:r>
              <a:rPr lang="zh-TW" altLang="en-US" sz="2000" i="0" dirty="0" smtClean="0">
                <a:solidFill>
                  <a:srgbClr val="0000FF"/>
                </a:solidFill>
              </a:rPr>
              <a:t>。</a:t>
            </a:r>
            <a:r>
              <a:rPr lang="en-US" altLang="zh-TW" sz="2000" i="0" dirty="0" smtClean="0">
                <a:solidFill>
                  <a:srgbClr val="0000FF"/>
                </a:solidFill>
              </a:rPr>
              <a:t>1FL~4FL</a:t>
            </a:r>
            <a:r>
              <a:rPr lang="zh-TW" altLang="en-US" sz="2000" i="0" dirty="0" smtClean="0">
                <a:solidFill>
                  <a:srgbClr val="0000FF"/>
                </a:solidFill>
              </a:rPr>
              <a:t>、</a:t>
            </a:r>
            <a:r>
              <a:rPr lang="zh-TW" altLang="en-US" sz="2000" dirty="0" smtClean="0">
                <a:solidFill>
                  <a:srgbClr val="0000FF"/>
                </a:solidFill>
              </a:rPr>
              <a:t>共</a:t>
            </a:r>
            <a:r>
              <a:rPr lang="en-US" altLang="zh-TW" sz="2000" dirty="0" smtClean="0">
                <a:solidFill>
                  <a:srgbClr val="0000FF"/>
                </a:solidFill>
              </a:rPr>
              <a:t>4</a:t>
            </a:r>
            <a:r>
              <a:rPr lang="zh-TW" altLang="en-US" sz="2000" dirty="0" smtClean="0">
                <a:solidFill>
                  <a:srgbClr val="0000FF"/>
                </a:solidFill>
              </a:rPr>
              <a:t>樓層。</a:t>
            </a:r>
            <a:endParaRPr lang="en-US" altLang="zh-TW" sz="2000" dirty="0" smtClean="0">
              <a:solidFill>
                <a:srgbClr val="0000FF"/>
              </a:solidFill>
            </a:endParaRPr>
          </a:p>
          <a:p>
            <a:pPr marL="2781300" indent="-2689225" algn="l">
              <a:spcBef>
                <a:spcPct val="50000"/>
              </a:spcBef>
            </a:pPr>
            <a:r>
              <a:rPr lang="zh-TW" altLang="en-US" sz="2000" dirty="0" smtClean="0">
                <a:solidFill>
                  <a:srgbClr val="0000FF"/>
                </a:solidFill>
                <a:latin typeface="標楷體" pitchFamily="65" charset="-120"/>
              </a:rPr>
              <a:t>二</a:t>
            </a:r>
            <a:r>
              <a:rPr lang="en-US" altLang="zh-TW" sz="2000" dirty="0" smtClean="0">
                <a:solidFill>
                  <a:srgbClr val="0000FF"/>
                </a:solidFill>
                <a:latin typeface="標楷體" pitchFamily="65" charset="-120"/>
              </a:rPr>
              <a:t>.</a:t>
            </a:r>
            <a:r>
              <a:rPr lang="zh-TW" altLang="en-US" sz="2000" dirty="0" smtClean="0">
                <a:solidFill>
                  <a:srgbClr val="0000FF"/>
                </a:solidFill>
                <a:latin typeface="標楷體" pitchFamily="65" charset="-120"/>
              </a:rPr>
              <a:t>荷姿尺寸</a:t>
            </a:r>
            <a:r>
              <a:rPr lang="zh-TW" altLang="en-US" sz="2000" dirty="0" smtClean="0">
                <a:solidFill>
                  <a:srgbClr val="0000FF"/>
                </a:solidFill>
              </a:rPr>
              <a:t>：</a:t>
            </a:r>
            <a:endParaRPr lang="zh-TW" altLang="en-US" sz="2000" dirty="0">
              <a:solidFill>
                <a:srgbClr val="0000FF"/>
              </a:solidFill>
            </a:endParaRPr>
          </a:p>
          <a:p>
            <a:pPr marL="457200" indent="-190500" algn="l">
              <a:spcBef>
                <a:spcPct val="50000"/>
              </a:spcBef>
            </a:pPr>
            <a:r>
              <a:rPr lang="en-US" altLang="zh-TW" sz="2000" dirty="0">
                <a:solidFill>
                  <a:srgbClr val="0000FF"/>
                </a:solidFill>
                <a:latin typeface="標楷體" pitchFamily="65" charset="-120"/>
              </a:rPr>
              <a:t>1</a:t>
            </a:r>
            <a:r>
              <a:rPr lang="en-US" altLang="zh-TW" sz="2000" dirty="0" smtClean="0">
                <a:solidFill>
                  <a:srgbClr val="0000FF"/>
                </a:solidFill>
                <a:latin typeface="標楷體" pitchFamily="65" charset="-120"/>
              </a:rPr>
              <a:t>.</a:t>
            </a:r>
            <a:r>
              <a:rPr lang="zh-TW" altLang="en-US" sz="2000" dirty="0">
                <a:solidFill>
                  <a:srgbClr val="0000FF"/>
                </a:solidFill>
                <a:latin typeface="標楷體" pitchFamily="65" charset="-120"/>
              </a:rPr>
              <a:t>荷姿</a:t>
            </a:r>
            <a:r>
              <a:rPr lang="zh-TW" altLang="en-US" sz="2000" dirty="0" smtClean="0">
                <a:solidFill>
                  <a:srgbClr val="0000FF"/>
                </a:solidFill>
                <a:latin typeface="標楷體" pitchFamily="65" charset="-120"/>
              </a:rPr>
              <a:t>尺寸：</a:t>
            </a:r>
            <a:r>
              <a:rPr lang="en-US" altLang="zh-TW" sz="2000" dirty="0" smtClean="0">
                <a:solidFill>
                  <a:srgbClr val="0000FF"/>
                </a:solidFill>
                <a:latin typeface="標楷體" pitchFamily="65" charset="-120"/>
              </a:rPr>
              <a:t>1100(L</a:t>
            </a:r>
            <a:r>
              <a:rPr lang="en-US" altLang="zh-TW" sz="2000" dirty="0">
                <a:solidFill>
                  <a:srgbClr val="0000FF"/>
                </a:solidFill>
                <a:latin typeface="標楷體" pitchFamily="65" charset="-120"/>
              </a:rPr>
              <a:t>)*</a:t>
            </a:r>
            <a:r>
              <a:rPr lang="en-US" altLang="zh-TW" sz="2000" dirty="0" smtClean="0">
                <a:solidFill>
                  <a:srgbClr val="0000FF"/>
                </a:solidFill>
                <a:latin typeface="標楷體" pitchFamily="65" charset="-120"/>
              </a:rPr>
              <a:t>1300(W</a:t>
            </a:r>
            <a:r>
              <a:rPr lang="en-US" altLang="zh-TW" sz="2000" dirty="0">
                <a:solidFill>
                  <a:srgbClr val="0000FF"/>
                </a:solidFill>
                <a:latin typeface="標楷體" pitchFamily="65" charset="-120"/>
              </a:rPr>
              <a:t>)*</a:t>
            </a:r>
            <a:r>
              <a:rPr lang="en-US" altLang="zh-TW" sz="2000" dirty="0" smtClean="0">
                <a:solidFill>
                  <a:srgbClr val="0000FF"/>
                </a:solidFill>
                <a:latin typeface="標楷體" pitchFamily="65" charset="-120"/>
              </a:rPr>
              <a:t>1420(H)mm </a:t>
            </a:r>
          </a:p>
          <a:p>
            <a:pPr marL="457200" indent="74613" algn="l">
              <a:spcBef>
                <a:spcPct val="50000"/>
              </a:spcBef>
            </a:pPr>
            <a:r>
              <a:rPr lang="en-US" altLang="zh-TW" sz="2000" dirty="0" smtClean="0">
                <a:solidFill>
                  <a:srgbClr val="0000FF"/>
                </a:solidFill>
                <a:latin typeface="標楷體" pitchFamily="65" charset="-120"/>
              </a:rPr>
              <a:t>a.</a:t>
            </a:r>
            <a:r>
              <a:rPr lang="zh-TW" altLang="en-US" sz="2000" dirty="0" smtClean="0">
                <a:solidFill>
                  <a:srgbClr val="0000FF"/>
                </a:solidFill>
                <a:latin typeface="標楷體" pitchFamily="65" charset="-120"/>
              </a:rPr>
              <a:t>子棧板：</a:t>
            </a:r>
            <a:r>
              <a:rPr lang="en-US" altLang="zh-TW" sz="2000" dirty="0" smtClean="0">
                <a:solidFill>
                  <a:srgbClr val="0000FF"/>
                </a:solidFill>
                <a:latin typeface="標楷體" pitchFamily="65" charset="-120"/>
              </a:rPr>
              <a:t>1100(L)*1300(W</a:t>
            </a:r>
            <a:r>
              <a:rPr lang="en-US" altLang="zh-TW" sz="2000" dirty="0">
                <a:solidFill>
                  <a:srgbClr val="0000FF"/>
                </a:solidFill>
                <a:latin typeface="標楷體" pitchFamily="65" charset="-120"/>
              </a:rPr>
              <a:t>)*</a:t>
            </a:r>
            <a:r>
              <a:rPr lang="en-US" altLang="zh-TW" sz="2000" dirty="0" smtClean="0">
                <a:solidFill>
                  <a:srgbClr val="0000FF"/>
                </a:solidFill>
                <a:latin typeface="標楷體" pitchFamily="65" charset="-120"/>
              </a:rPr>
              <a:t>1265(H)mm(</a:t>
            </a:r>
            <a:r>
              <a:rPr lang="zh-TW" altLang="en-US" sz="2000" dirty="0" smtClean="0">
                <a:solidFill>
                  <a:srgbClr val="0000FF"/>
                </a:solidFill>
                <a:latin typeface="標楷體" pitchFamily="65" charset="-120"/>
              </a:rPr>
              <a:t>含貨物</a:t>
            </a:r>
            <a:r>
              <a:rPr lang="en-US" altLang="zh-TW" sz="2000" dirty="0" smtClean="0">
                <a:solidFill>
                  <a:srgbClr val="0000FF"/>
                </a:solidFill>
                <a:latin typeface="標楷體" pitchFamily="65" charset="-120"/>
              </a:rPr>
              <a:t>)</a:t>
            </a:r>
          </a:p>
          <a:p>
            <a:pPr marL="457200" indent="74613" algn="l">
              <a:spcBef>
                <a:spcPct val="50000"/>
              </a:spcBef>
            </a:pPr>
            <a:r>
              <a:rPr lang="en-US" altLang="zh-TW" sz="2000" dirty="0" smtClean="0">
                <a:solidFill>
                  <a:srgbClr val="0000FF"/>
                </a:solidFill>
                <a:latin typeface="標楷體" pitchFamily="65" charset="-120"/>
              </a:rPr>
              <a:t>b.</a:t>
            </a:r>
            <a:r>
              <a:rPr lang="zh-TW" altLang="en-US" sz="2000" dirty="0" smtClean="0">
                <a:solidFill>
                  <a:srgbClr val="0000FF"/>
                </a:solidFill>
                <a:latin typeface="標楷體" pitchFamily="65" charset="-120"/>
              </a:rPr>
              <a:t>母棧</a:t>
            </a:r>
            <a:r>
              <a:rPr lang="zh-TW" altLang="en-US" sz="2000" dirty="0">
                <a:solidFill>
                  <a:srgbClr val="0000FF"/>
                </a:solidFill>
                <a:latin typeface="標楷體" pitchFamily="65" charset="-120"/>
              </a:rPr>
              <a:t>板</a:t>
            </a:r>
            <a:r>
              <a:rPr lang="zh-TW" altLang="en-US" sz="2000" dirty="0" smtClean="0">
                <a:solidFill>
                  <a:srgbClr val="0000FF"/>
                </a:solidFill>
                <a:latin typeface="標楷體" pitchFamily="65" charset="-120"/>
              </a:rPr>
              <a:t>：</a:t>
            </a:r>
            <a:r>
              <a:rPr lang="en-US" altLang="zh-TW" sz="2000" dirty="0" smtClean="0">
                <a:solidFill>
                  <a:srgbClr val="0000FF"/>
                </a:solidFill>
                <a:latin typeface="標楷體" pitchFamily="65" charset="-120"/>
              </a:rPr>
              <a:t>1100(L)*1300(W)*155(H)mm</a:t>
            </a:r>
            <a:endParaRPr lang="zh-TW" altLang="en-US" sz="2000" dirty="0">
              <a:solidFill>
                <a:srgbClr val="0000FF"/>
              </a:solidFill>
              <a:latin typeface="標楷體" pitchFamily="65" charset="-120"/>
            </a:endParaRPr>
          </a:p>
          <a:p>
            <a:pPr marL="457200" indent="-190500" algn="l">
              <a:spcBef>
                <a:spcPct val="50000"/>
              </a:spcBef>
            </a:pPr>
            <a:r>
              <a:rPr lang="en-US" altLang="zh-TW" sz="2000" dirty="0" smtClean="0">
                <a:solidFill>
                  <a:srgbClr val="0000FF"/>
                </a:solidFill>
                <a:latin typeface="標楷體" pitchFamily="65" charset="-120"/>
              </a:rPr>
              <a:t>2.</a:t>
            </a:r>
            <a:r>
              <a:rPr lang="zh-TW" altLang="en-US" sz="2000" dirty="0" smtClean="0">
                <a:solidFill>
                  <a:srgbClr val="0000FF"/>
                </a:solidFill>
                <a:latin typeface="標楷體" pitchFamily="65" charset="-120"/>
              </a:rPr>
              <a:t>荷重：</a:t>
            </a:r>
            <a:r>
              <a:rPr lang="en-US" altLang="zh-TW" sz="2000" dirty="0" smtClean="0">
                <a:solidFill>
                  <a:srgbClr val="0000FF"/>
                </a:solidFill>
                <a:latin typeface="標楷體" pitchFamily="65" charset="-120"/>
              </a:rPr>
              <a:t>600 kg(max)</a:t>
            </a:r>
            <a:r>
              <a:rPr lang="zh-TW" altLang="en-US" sz="2000" dirty="0" smtClean="0">
                <a:solidFill>
                  <a:srgbClr val="0000FF"/>
                </a:solidFill>
                <a:latin typeface="標楷體" pitchFamily="65" charset="-120"/>
              </a:rPr>
              <a:t>。</a:t>
            </a:r>
            <a:endParaRPr lang="en-US" altLang="zh-TW" sz="2000" dirty="0" smtClean="0">
              <a:solidFill>
                <a:srgbClr val="0000FF"/>
              </a:solidFill>
              <a:latin typeface="標楷體" pitchFamily="65" charset="-120"/>
            </a:endParaRPr>
          </a:p>
          <a:p>
            <a:pPr marL="457200" indent="-190500" algn="l">
              <a:spcBef>
                <a:spcPct val="50000"/>
              </a:spcBef>
            </a:pPr>
            <a:r>
              <a:rPr lang="en-US" altLang="zh-TW" sz="2000" dirty="0" smtClean="0">
                <a:solidFill>
                  <a:srgbClr val="0000FF"/>
                </a:solidFill>
                <a:latin typeface="標楷體" pitchFamily="65" charset="-120"/>
              </a:rPr>
              <a:t>3.</a:t>
            </a:r>
            <a:r>
              <a:rPr lang="zh-TW" altLang="en-US" sz="2000" dirty="0" smtClean="0">
                <a:solidFill>
                  <a:srgbClr val="0000FF"/>
                </a:solidFill>
                <a:latin typeface="標楷體" pitchFamily="65" charset="-120"/>
              </a:rPr>
              <a:t>母</a:t>
            </a:r>
            <a:r>
              <a:rPr lang="zh-TW" altLang="en-US" sz="2000" dirty="0">
                <a:solidFill>
                  <a:srgbClr val="0000FF"/>
                </a:solidFill>
                <a:latin typeface="標楷體" pitchFamily="65" charset="-120"/>
              </a:rPr>
              <a:t>棧</a:t>
            </a:r>
            <a:r>
              <a:rPr lang="zh-TW" altLang="en-US" sz="2000" dirty="0" smtClean="0">
                <a:solidFill>
                  <a:srgbClr val="0000FF"/>
                </a:solidFill>
                <a:latin typeface="標楷體" pitchFamily="65" charset="-120"/>
              </a:rPr>
              <a:t>板型式：單面川字型兩方叉</a:t>
            </a:r>
            <a:r>
              <a:rPr lang="zh-TW" altLang="en-US" sz="2000" dirty="0">
                <a:solidFill>
                  <a:srgbClr val="0000FF"/>
                </a:solidFill>
                <a:latin typeface="標楷體" pitchFamily="65" charset="-120"/>
              </a:rPr>
              <a:t>塑膠棧板</a:t>
            </a:r>
            <a:endParaRPr lang="en-US" altLang="zh-TW" sz="2000" i="0" dirty="0">
              <a:solidFill>
                <a:srgbClr val="0000FF"/>
              </a:solidFill>
              <a:latin typeface="標楷體" pitchFamily="65" charset="-120"/>
            </a:endParaRPr>
          </a:p>
        </p:txBody>
      </p:sp>
      <p:sp>
        <p:nvSpPr>
          <p:cNvPr id="4" name="投影片編號版面配置區 1"/>
          <p:cNvSpPr>
            <a:spLocks noGrp="1"/>
          </p:cNvSpPr>
          <p:nvPr>
            <p:ph type="sldNum" sz="quarter" idx="4294967295"/>
          </p:nvPr>
        </p:nvSpPr>
        <p:spPr>
          <a:xfrm>
            <a:off x="7740650" y="6604000"/>
            <a:ext cx="311150" cy="209550"/>
          </a:xfrm>
          <a:prstGeom prst="rect">
            <a:avLst/>
          </a:prstGeom>
          <a:noFill/>
          <a:ln>
            <a:miter lim="800000"/>
            <a:headEnd/>
            <a:tailEnd/>
          </a:ln>
        </p:spPr>
        <p:txBody>
          <a:bodyPr/>
          <a:lstStyle/>
          <a:p>
            <a:fld id="{0B4681F9-4532-4BDA-9DA4-F95136C13DFA}" type="slidenum">
              <a:rPr lang="en-US" altLang="zh-TW" smtClean="0">
                <a:solidFill>
                  <a:srgbClr val="0000FF"/>
                </a:solidFill>
              </a:rPr>
              <a:pPr/>
              <a:t>3</a:t>
            </a:fld>
            <a:endParaRPr lang="en-US" altLang="ja-JP" dirty="0" smtClean="0">
              <a:solidFill>
                <a:srgbClr val="0000FF"/>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7" name="Text Box 3"/>
          <p:cNvSpPr txBox="1">
            <a:spLocks noChangeArrowheads="1"/>
          </p:cNvSpPr>
          <p:nvPr/>
        </p:nvSpPr>
        <p:spPr bwMode="auto">
          <a:xfrm>
            <a:off x="825872" y="5512632"/>
            <a:ext cx="7896225" cy="461665"/>
          </a:xfrm>
          <a:prstGeom prst="rect">
            <a:avLst/>
          </a:prstGeom>
          <a:noFill/>
          <a:ln w="9525" algn="ctr">
            <a:noFill/>
            <a:miter lim="800000"/>
            <a:headEnd/>
            <a:tailEnd/>
          </a:ln>
          <a:effectLst/>
        </p:spPr>
        <p:txBody>
          <a:bodyPr wrap="square">
            <a:spAutoFit/>
          </a:bodyPr>
          <a:lstStyle/>
          <a:p>
            <a:pPr>
              <a:spcBef>
                <a:spcPct val="0"/>
              </a:spcBef>
              <a:buFontTx/>
              <a:buNone/>
            </a:pPr>
            <a:r>
              <a:rPr kumimoji="0" lang="en-US" altLang="zh-TW" sz="2400" b="1" dirty="0">
                <a:solidFill>
                  <a:srgbClr val="660033"/>
                </a:solidFill>
                <a:latin typeface="標楷體" pitchFamily="65" charset="-120"/>
              </a:rPr>
              <a:t>(</a:t>
            </a:r>
            <a:r>
              <a:rPr kumimoji="0" lang="zh-TW" altLang="en-US" sz="2400" b="1" dirty="0">
                <a:solidFill>
                  <a:srgbClr val="660033"/>
                </a:solidFill>
                <a:latin typeface="標楷體" pitchFamily="65" charset="-120"/>
              </a:rPr>
              <a:t>僅 </a:t>
            </a:r>
            <a:r>
              <a:rPr kumimoji="0" lang="en-US" altLang="zh-TW" sz="2400" b="1" dirty="0">
                <a:solidFill>
                  <a:srgbClr val="660033"/>
                </a:solidFill>
                <a:latin typeface="標楷體" pitchFamily="65" charset="-120"/>
              </a:rPr>
              <a:t>AS/RS </a:t>
            </a:r>
            <a:r>
              <a:rPr kumimoji="0" lang="zh-TW" altLang="en-US" sz="2400" b="1" dirty="0">
                <a:solidFill>
                  <a:srgbClr val="660033"/>
                </a:solidFill>
                <a:latin typeface="標楷體" pitchFamily="65" charset="-120"/>
              </a:rPr>
              <a:t>不含建築</a:t>
            </a:r>
            <a:r>
              <a:rPr kumimoji="0" lang="zh-TW" altLang="zh-TW" sz="2400" b="1" dirty="0">
                <a:solidFill>
                  <a:srgbClr val="660033"/>
                </a:solidFill>
                <a:latin typeface="標楷體" pitchFamily="65" charset="-120"/>
              </a:rPr>
              <a:t>、</a:t>
            </a:r>
            <a:r>
              <a:rPr kumimoji="0" lang="zh-TW" altLang="en-US" sz="2400" b="1" dirty="0" smtClean="0">
                <a:solidFill>
                  <a:srgbClr val="660033"/>
                </a:solidFill>
                <a:latin typeface="標楷體" pitchFamily="65" charset="-120"/>
              </a:rPr>
              <a:t>照明、防火捲門及</a:t>
            </a:r>
            <a:r>
              <a:rPr kumimoji="0" lang="zh-TW" altLang="en-US" sz="2400" b="1" dirty="0">
                <a:solidFill>
                  <a:srgbClr val="660033"/>
                </a:solidFill>
                <a:latin typeface="標楷體" pitchFamily="65" charset="-120"/>
              </a:rPr>
              <a:t>消防用</a:t>
            </a:r>
            <a:r>
              <a:rPr kumimoji="0" lang="zh-TW" altLang="en-US" sz="2400" b="1" dirty="0" smtClean="0">
                <a:solidFill>
                  <a:srgbClr val="660033"/>
                </a:solidFill>
                <a:latin typeface="標楷體" pitchFamily="65" charset="-120"/>
              </a:rPr>
              <a:t>電等工程</a:t>
            </a:r>
            <a:r>
              <a:rPr kumimoji="0" lang="en-US" altLang="zh-TW" sz="2400" b="1" dirty="0" smtClean="0">
                <a:solidFill>
                  <a:srgbClr val="660033"/>
                </a:solidFill>
                <a:latin typeface="標楷體" pitchFamily="65" charset="-120"/>
              </a:rPr>
              <a:t>)</a:t>
            </a:r>
            <a:endParaRPr kumimoji="0" lang="en-US" altLang="zh-TW" sz="2400" b="1" dirty="0">
              <a:solidFill>
                <a:srgbClr val="660033"/>
              </a:solidFill>
              <a:latin typeface="標楷體" pitchFamily="65" charset="-120"/>
            </a:endParaRPr>
          </a:p>
        </p:txBody>
      </p:sp>
      <p:sp>
        <p:nvSpPr>
          <p:cNvPr id="5" name="矩形 4"/>
          <p:cNvSpPr/>
          <p:nvPr/>
        </p:nvSpPr>
        <p:spPr>
          <a:xfrm>
            <a:off x="2143108" y="6072206"/>
            <a:ext cx="4583306" cy="307777"/>
          </a:xfrm>
          <a:prstGeom prst="rect">
            <a:avLst/>
          </a:prstGeom>
        </p:spPr>
        <p:txBody>
          <a:bodyPr wrap="none">
            <a:spAutoFit/>
          </a:bodyPr>
          <a:lstStyle/>
          <a:p>
            <a:r>
              <a:rPr lang="en-US" altLang="zh-TW" sz="1400" b="1" dirty="0" smtClean="0">
                <a:solidFill>
                  <a:srgbClr val="FF0000"/>
                </a:solidFill>
              </a:rPr>
              <a:t>PS.</a:t>
            </a:r>
            <a:r>
              <a:rPr lang="zh-TW" altLang="en-US" sz="1400" b="1" dirty="0" smtClean="0">
                <a:solidFill>
                  <a:srgbClr val="FF0000"/>
                </a:solidFill>
              </a:rPr>
              <a:t>本規劃規格數據僅供評估參考</a:t>
            </a:r>
            <a:r>
              <a:rPr lang="en-US" altLang="zh-TW" sz="1400" b="1" dirty="0" smtClean="0">
                <a:solidFill>
                  <a:srgbClr val="FF0000"/>
                </a:solidFill>
              </a:rPr>
              <a:t>,</a:t>
            </a:r>
            <a:r>
              <a:rPr lang="zh-TW" altLang="en-US" sz="1400" b="1" dirty="0" smtClean="0">
                <a:solidFill>
                  <a:srgbClr val="FF0000"/>
                </a:solidFill>
              </a:rPr>
              <a:t>以實際設計數據為準</a:t>
            </a:r>
            <a:r>
              <a:rPr lang="en-US" altLang="zh-TW" sz="1400" b="1" dirty="0" smtClean="0">
                <a:solidFill>
                  <a:srgbClr val="FF0000"/>
                </a:solidFill>
              </a:rPr>
              <a:t>!</a:t>
            </a:r>
            <a:endParaRPr lang="zh-TW" altLang="en-US" sz="1400" dirty="0"/>
          </a:p>
        </p:txBody>
      </p:sp>
      <p:sp>
        <p:nvSpPr>
          <p:cNvPr id="6" name="Rectangle 3"/>
          <p:cNvSpPr>
            <a:spLocks noChangeArrowheads="1"/>
          </p:cNvSpPr>
          <p:nvPr/>
        </p:nvSpPr>
        <p:spPr bwMode="auto">
          <a:xfrm>
            <a:off x="2681288" y="52388"/>
            <a:ext cx="3700462" cy="523220"/>
          </a:xfrm>
          <a:prstGeom prst="rect">
            <a:avLst/>
          </a:prstGeom>
          <a:noFill/>
          <a:ln w="9525" algn="ctr">
            <a:noFill/>
            <a:miter lim="800000"/>
            <a:headEnd/>
            <a:tailEnd/>
          </a:ln>
        </p:spPr>
        <p:txBody>
          <a:bodyPr>
            <a:spAutoFit/>
          </a:bodyPr>
          <a:lstStyle/>
          <a:p>
            <a:r>
              <a:rPr kumimoji="0" lang="en-US" altLang="zh-TW" sz="2800" b="1" dirty="0" smtClean="0">
                <a:solidFill>
                  <a:srgbClr val="0000FF"/>
                </a:solidFill>
                <a:latin typeface="標楷體" pitchFamily="65" charset="-120"/>
              </a:rPr>
              <a:t>AS/RS</a:t>
            </a:r>
            <a:r>
              <a:rPr kumimoji="0" lang="zh-TW" altLang="en-US" sz="2800" b="1" dirty="0" smtClean="0">
                <a:solidFill>
                  <a:srgbClr val="0000FF"/>
                </a:solidFill>
                <a:latin typeface="標楷體" pitchFamily="65" charset="-120"/>
              </a:rPr>
              <a:t>系統電力需求表</a:t>
            </a:r>
            <a:endParaRPr kumimoji="0" lang="en-US" altLang="zh-TW" sz="2800" b="1" dirty="0">
              <a:solidFill>
                <a:srgbClr val="0000FF"/>
              </a:solidFill>
              <a:latin typeface="標楷體" pitchFamily="65" charset="-120"/>
            </a:endParaRPr>
          </a:p>
        </p:txBody>
      </p:sp>
      <p:sp>
        <p:nvSpPr>
          <p:cNvPr id="7" name="投影片編號版面配置區 1"/>
          <p:cNvSpPr txBox="1">
            <a:spLocks noGrp="1"/>
          </p:cNvSpPr>
          <p:nvPr/>
        </p:nvSpPr>
        <p:spPr bwMode="auto">
          <a:xfrm>
            <a:off x="7639050" y="6604000"/>
            <a:ext cx="412750" cy="254000"/>
          </a:xfrm>
          <a:prstGeom prst="rect">
            <a:avLst/>
          </a:prstGeom>
          <a:noFill/>
          <a:ln w="9525" algn="ctr">
            <a:noFill/>
            <a:miter lim="800000"/>
            <a:headEnd/>
            <a:tailEnd/>
          </a:ln>
        </p:spPr>
        <p:txBody>
          <a:bodyPr/>
          <a:lstStyle/>
          <a:p>
            <a:pPr algn="r"/>
            <a:fld id="{BAC3D9E4-178A-4445-BE21-D11B42026859}" type="slidenum">
              <a:rPr lang="en-US" altLang="zh-TW" sz="1200">
                <a:solidFill>
                  <a:srgbClr val="0000FF"/>
                </a:solidFill>
                <a:latin typeface="標楷體" pitchFamily="65" charset="-120"/>
              </a:rPr>
              <a:pPr algn="r"/>
              <a:t>30</a:t>
            </a:fld>
            <a:endParaRPr lang="en-US" altLang="ja-JP" sz="1200" dirty="0">
              <a:solidFill>
                <a:srgbClr val="0000FF"/>
              </a:solidFill>
              <a:latin typeface="標楷體" pitchFamily="65" charset="-120"/>
            </a:endParaRPr>
          </a:p>
        </p:txBody>
      </p:sp>
      <p:graphicFrame>
        <p:nvGraphicFramePr>
          <p:cNvPr id="8" name="Object 4"/>
          <p:cNvGraphicFramePr>
            <a:graphicFrameLocks noChangeAspect="1"/>
          </p:cNvGraphicFramePr>
          <p:nvPr>
            <p:extLst>
              <p:ext uri="{D42A27DB-BD31-4B8C-83A1-F6EECF244321}">
                <p14:modId xmlns:p14="http://schemas.microsoft.com/office/powerpoint/2010/main" val="2828907969"/>
              </p:ext>
            </p:extLst>
          </p:nvPr>
        </p:nvGraphicFramePr>
        <p:xfrm>
          <a:off x="323528" y="1124744"/>
          <a:ext cx="8352730" cy="1512887"/>
        </p:xfrm>
        <a:graphic>
          <a:graphicData uri="http://schemas.openxmlformats.org/presentationml/2006/ole">
            <mc:AlternateContent xmlns:mc="http://schemas.openxmlformats.org/markup-compatibility/2006">
              <mc:Choice xmlns:v="urn:schemas-microsoft-com:vml" Requires="v">
                <p:oleObj spid="_x0000_s161806" name="工作表" r:id="rId4" imgW="9174579" imgH="1752624" progId="Excel.Sheet.8">
                  <p:embed/>
                </p:oleObj>
              </mc:Choice>
              <mc:Fallback>
                <p:oleObj name="工作表" r:id="rId4" imgW="9174579" imgH="1752624" progId="Excel.Sheet.8">
                  <p:embed/>
                  <p:pic>
                    <p:nvPicPr>
                      <p:cNvPr id="0" name=""/>
                      <p:cNvPicPr>
                        <a:picLocks noChangeAspect="1" noChangeArrowheads="1"/>
                      </p:cNvPicPr>
                      <p:nvPr/>
                    </p:nvPicPr>
                    <p:blipFill>
                      <a:blip r:embed="rId5"/>
                      <a:srcRect/>
                      <a:stretch>
                        <a:fillRect/>
                      </a:stretch>
                    </p:blipFill>
                    <p:spPr bwMode="auto">
                      <a:xfrm>
                        <a:off x="323528" y="1124744"/>
                        <a:ext cx="8352730" cy="151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cover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2681288" y="52388"/>
            <a:ext cx="3700462" cy="523220"/>
          </a:xfrm>
          <a:prstGeom prst="rect">
            <a:avLst/>
          </a:prstGeom>
          <a:noFill/>
          <a:ln w="9525" algn="ctr">
            <a:noFill/>
            <a:miter lim="800000"/>
            <a:headEnd/>
            <a:tailEnd/>
          </a:ln>
        </p:spPr>
        <p:txBody>
          <a:bodyPr>
            <a:spAutoFit/>
          </a:bodyPr>
          <a:lstStyle/>
          <a:p>
            <a:r>
              <a:rPr kumimoji="0" lang="zh-TW" altLang="en-US" sz="2800" b="1" dirty="0" smtClean="0">
                <a:solidFill>
                  <a:srgbClr val="0000FF"/>
                </a:solidFill>
                <a:latin typeface="標楷體" pitchFamily="65" charset="-120"/>
              </a:rPr>
              <a:t>電控元件廠牌</a:t>
            </a:r>
            <a:endParaRPr kumimoji="0" lang="en-US" altLang="zh-TW" sz="2800" b="1" dirty="0">
              <a:solidFill>
                <a:srgbClr val="0000FF"/>
              </a:solidFill>
              <a:latin typeface="標楷體" pitchFamily="65" charset="-120"/>
            </a:endParaRPr>
          </a:p>
        </p:txBody>
      </p:sp>
      <p:graphicFrame>
        <p:nvGraphicFramePr>
          <p:cNvPr id="7" name="表格 6"/>
          <p:cNvGraphicFramePr>
            <a:graphicFrameLocks noGrp="1"/>
          </p:cNvGraphicFramePr>
          <p:nvPr>
            <p:extLst>
              <p:ext uri="{D42A27DB-BD31-4B8C-83A1-F6EECF244321}">
                <p14:modId xmlns:p14="http://schemas.microsoft.com/office/powerpoint/2010/main" val="1401988710"/>
              </p:ext>
            </p:extLst>
          </p:nvPr>
        </p:nvGraphicFramePr>
        <p:xfrm>
          <a:off x="2047875" y="923920"/>
          <a:ext cx="5010149" cy="5095875"/>
        </p:xfrm>
        <a:graphic>
          <a:graphicData uri="http://schemas.openxmlformats.org/drawingml/2006/table">
            <a:tbl>
              <a:tblPr/>
              <a:tblGrid>
                <a:gridCol w="748642"/>
                <a:gridCol w="1716121"/>
                <a:gridCol w="2545386"/>
              </a:tblGrid>
              <a:tr h="304094">
                <a:tc gridSpan="3">
                  <a:txBody>
                    <a:bodyPr/>
                    <a:lstStyle/>
                    <a:p>
                      <a:pPr algn="ctr" fontAlgn="ctr"/>
                      <a:r>
                        <a:rPr lang="zh-TW" altLang="en-US" sz="1400" b="0" i="0" u="none" strike="noStrike" dirty="0">
                          <a:latin typeface="標楷體" pitchFamily="65" charset="-120"/>
                          <a:ea typeface="標楷體" pitchFamily="65" charset="-120"/>
                        </a:rPr>
                        <a:t>存取機部份</a:t>
                      </a:r>
                    </a:p>
                  </a:txBody>
                  <a:tcPr marL="7349" marR="7349" marT="73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r>
              <a:tr h="248804">
                <a:tc>
                  <a:txBody>
                    <a:bodyPr/>
                    <a:lstStyle/>
                    <a:p>
                      <a:pPr algn="ctr" fontAlgn="ctr"/>
                      <a:r>
                        <a:rPr lang="zh-TW" altLang="en-US" sz="1400" b="0" i="0" u="none" strike="noStrike" dirty="0">
                          <a:latin typeface="標楷體" pitchFamily="65" charset="-120"/>
                          <a:ea typeface="標楷體" pitchFamily="65" charset="-120"/>
                        </a:rPr>
                        <a:t>項目</a:t>
                      </a:r>
                    </a:p>
                  </a:txBody>
                  <a:tcPr marL="7349" marR="7349" marT="734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400" b="0" i="0" u="none" strike="noStrike" dirty="0">
                          <a:solidFill>
                            <a:srgbClr val="000000"/>
                          </a:solidFill>
                          <a:latin typeface="標楷體" pitchFamily="65" charset="-120"/>
                          <a:ea typeface="標楷體" pitchFamily="65" charset="-120"/>
                        </a:rPr>
                        <a:t>名稱</a:t>
                      </a:r>
                    </a:p>
                  </a:txBody>
                  <a:tcPr marL="7349" marR="7349" marT="73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400" b="0" i="0" u="none" strike="noStrike" dirty="0">
                          <a:latin typeface="標楷體" pitchFamily="65" charset="-120"/>
                          <a:ea typeface="標楷體" pitchFamily="65" charset="-120"/>
                        </a:rPr>
                        <a:t>廠牌</a:t>
                      </a:r>
                    </a:p>
                  </a:txBody>
                  <a:tcPr marL="7349" marR="7349" marT="734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8804">
                <a:tc>
                  <a:txBody>
                    <a:bodyPr/>
                    <a:lstStyle/>
                    <a:p>
                      <a:pPr algn="ctr" fontAlgn="ctr"/>
                      <a:r>
                        <a:rPr lang="en-US" altLang="zh-TW" sz="1400" b="0" i="0" u="none" strike="noStrike" dirty="0">
                          <a:latin typeface="標楷體" pitchFamily="65" charset="-120"/>
                          <a:ea typeface="標楷體" pitchFamily="65" charset="-120"/>
                        </a:rPr>
                        <a:t>1</a:t>
                      </a:r>
                    </a:p>
                  </a:txBody>
                  <a:tcPr marL="7349" marR="7349" marT="734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latin typeface="標楷體" pitchFamily="65" charset="-120"/>
                          <a:ea typeface="標楷體" pitchFamily="65" charset="-120"/>
                        </a:rPr>
                        <a:t>PLC</a:t>
                      </a:r>
                    </a:p>
                  </a:txBody>
                  <a:tcPr marL="7349" marR="7349" marT="73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400" b="0" i="0" u="none" strike="noStrike" dirty="0">
                          <a:latin typeface="標楷體" pitchFamily="65" charset="-120"/>
                          <a:ea typeface="標楷體" pitchFamily="65" charset="-120"/>
                        </a:rPr>
                        <a:t>三菱</a:t>
                      </a:r>
                      <a:r>
                        <a:rPr lang="en-US" sz="1400" b="0" i="0" u="none" strike="noStrike" dirty="0">
                          <a:latin typeface="標楷體" pitchFamily="65" charset="-120"/>
                          <a:ea typeface="標楷體" pitchFamily="65" charset="-120"/>
                        </a:rPr>
                        <a:t>Q</a:t>
                      </a:r>
                      <a:r>
                        <a:rPr lang="zh-TW" altLang="en-US" sz="1400" b="0" i="0" u="none" strike="noStrike" dirty="0">
                          <a:latin typeface="標楷體" pitchFamily="65" charset="-120"/>
                          <a:ea typeface="標楷體" pitchFamily="65" charset="-120"/>
                        </a:rPr>
                        <a:t>系列</a:t>
                      </a:r>
                    </a:p>
                  </a:txBody>
                  <a:tcPr marL="7349" marR="7349" marT="734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8804">
                <a:tc>
                  <a:txBody>
                    <a:bodyPr/>
                    <a:lstStyle/>
                    <a:p>
                      <a:pPr algn="ctr" fontAlgn="ctr"/>
                      <a:r>
                        <a:rPr lang="en-US" altLang="zh-TW" sz="1400" b="0" i="0" u="none" strike="noStrike" dirty="0">
                          <a:latin typeface="標楷體" pitchFamily="65" charset="-120"/>
                          <a:ea typeface="標楷體" pitchFamily="65" charset="-120"/>
                        </a:rPr>
                        <a:t>2</a:t>
                      </a:r>
                    </a:p>
                  </a:txBody>
                  <a:tcPr marL="7349" marR="7349" marT="734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400" b="0" i="0" u="none" strike="noStrike" dirty="0">
                          <a:solidFill>
                            <a:srgbClr val="000000"/>
                          </a:solidFill>
                          <a:latin typeface="標楷體" pitchFamily="65" charset="-120"/>
                          <a:ea typeface="標楷體" pitchFamily="65" charset="-120"/>
                        </a:rPr>
                        <a:t>電磁開關</a:t>
                      </a:r>
                    </a:p>
                  </a:txBody>
                  <a:tcPr marL="7349" marR="7349" marT="73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400" b="0" i="0" u="none" strike="noStrike" dirty="0">
                          <a:latin typeface="標楷體" pitchFamily="65" charset="-120"/>
                          <a:ea typeface="標楷體" pitchFamily="65" charset="-120"/>
                        </a:rPr>
                        <a:t>富士</a:t>
                      </a:r>
                    </a:p>
                  </a:txBody>
                  <a:tcPr marL="7349" marR="7349" marT="734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8804">
                <a:tc>
                  <a:txBody>
                    <a:bodyPr/>
                    <a:lstStyle/>
                    <a:p>
                      <a:pPr algn="ctr" fontAlgn="ctr"/>
                      <a:r>
                        <a:rPr lang="en-US" altLang="zh-TW" sz="1400" b="0" i="0" u="none" strike="noStrike" dirty="0">
                          <a:latin typeface="標楷體" pitchFamily="65" charset="-120"/>
                          <a:ea typeface="標楷體" pitchFamily="65" charset="-120"/>
                        </a:rPr>
                        <a:t>3</a:t>
                      </a:r>
                    </a:p>
                  </a:txBody>
                  <a:tcPr marL="7349" marR="7349" marT="734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400" b="0" i="0" u="none" strike="noStrike" dirty="0">
                          <a:solidFill>
                            <a:srgbClr val="000000"/>
                          </a:solidFill>
                          <a:latin typeface="標楷體" pitchFamily="65" charset="-120"/>
                          <a:ea typeface="標楷體" pitchFamily="65" charset="-120"/>
                        </a:rPr>
                        <a:t>變頻器</a:t>
                      </a:r>
                    </a:p>
                  </a:txBody>
                  <a:tcPr marL="7349" marR="7349" marT="73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400" b="0" i="0" u="none" strike="noStrike" dirty="0" smtClean="0">
                          <a:latin typeface="標楷體" pitchFamily="65" charset="-120"/>
                          <a:ea typeface="標楷體" pitchFamily="65" charset="-120"/>
                        </a:rPr>
                        <a:t>三菱</a:t>
                      </a:r>
                      <a:endParaRPr lang="en-US" altLang="zh-TW" sz="1400" b="0" i="0" u="none" strike="noStrike" dirty="0">
                        <a:latin typeface="標楷體" pitchFamily="65" charset="-120"/>
                        <a:ea typeface="標楷體" pitchFamily="65" charset="-120"/>
                      </a:endParaRPr>
                    </a:p>
                  </a:txBody>
                  <a:tcPr marL="7349" marR="7349" marT="734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8804">
                <a:tc>
                  <a:txBody>
                    <a:bodyPr/>
                    <a:lstStyle/>
                    <a:p>
                      <a:pPr algn="ctr" fontAlgn="ctr"/>
                      <a:r>
                        <a:rPr lang="en-US" altLang="zh-TW" sz="1400" b="0" i="0" u="none" strike="noStrike" dirty="0">
                          <a:latin typeface="標楷體" pitchFamily="65" charset="-120"/>
                          <a:ea typeface="標楷體" pitchFamily="65" charset="-120"/>
                        </a:rPr>
                        <a:t>4</a:t>
                      </a:r>
                    </a:p>
                  </a:txBody>
                  <a:tcPr marL="7349" marR="7349" marT="734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400" b="0" i="0" u="none" strike="noStrike" dirty="0">
                          <a:solidFill>
                            <a:srgbClr val="000000"/>
                          </a:solidFill>
                          <a:latin typeface="標楷體" pitchFamily="65" charset="-120"/>
                          <a:ea typeface="標楷體" pitchFamily="65" charset="-120"/>
                        </a:rPr>
                        <a:t>極限開關</a:t>
                      </a:r>
                    </a:p>
                  </a:txBody>
                  <a:tcPr marL="7349" marR="7349" marT="73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latin typeface="標楷體" pitchFamily="65" charset="-120"/>
                          <a:ea typeface="標楷體" pitchFamily="65" charset="-120"/>
                        </a:rPr>
                        <a:t>OMRON</a:t>
                      </a:r>
                    </a:p>
                  </a:txBody>
                  <a:tcPr marL="7349" marR="7349" marT="734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8804">
                <a:tc>
                  <a:txBody>
                    <a:bodyPr/>
                    <a:lstStyle/>
                    <a:p>
                      <a:pPr algn="ctr" fontAlgn="ctr"/>
                      <a:r>
                        <a:rPr lang="en-US" altLang="zh-TW" sz="1400" b="0" i="0" u="none" strike="noStrike" dirty="0">
                          <a:latin typeface="標楷體" pitchFamily="65" charset="-120"/>
                          <a:ea typeface="標楷體" pitchFamily="65" charset="-120"/>
                        </a:rPr>
                        <a:t>5</a:t>
                      </a:r>
                    </a:p>
                  </a:txBody>
                  <a:tcPr marL="7349" marR="7349" marT="734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latin typeface="標楷體" pitchFamily="65" charset="-120"/>
                          <a:ea typeface="標楷體" pitchFamily="65" charset="-120"/>
                        </a:rPr>
                        <a:t>SENSOR</a:t>
                      </a:r>
                    </a:p>
                  </a:txBody>
                  <a:tcPr marL="7349" marR="7349" marT="73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latin typeface="標楷體" pitchFamily="65" charset="-120"/>
                          <a:ea typeface="標楷體" pitchFamily="65" charset="-120"/>
                        </a:rPr>
                        <a:t>HOKUYO,OMRON</a:t>
                      </a:r>
                    </a:p>
                  </a:txBody>
                  <a:tcPr marL="7349" marR="7349" marT="734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8804">
                <a:tc>
                  <a:txBody>
                    <a:bodyPr/>
                    <a:lstStyle/>
                    <a:p>
                      <a:pPr algn="ctr" fontAlgn="ctr"/>
                      <a:r>
                        <a:rPr lang="en-US" altLang="zh-TW" sz="1400" b="0" i="0" u="none" strike="noStrike" dirty="0">
                          <a:latin typeface="標楷體" pitchFamily="65" charset="-120"/>
                          <a:ea typeface="標楷體" pitchFamily="65" charset="-120"/>
                        </a:rPr>
                        <a:t>6</a:t>
                      </a:r>
                    </a:p>
                  </a:txBody>
                  <a:tcPr marL="7349" marR="7349" marT="734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400" b="0" i="0" u="none" strike="noStrike" dirty="0">
                          <a:solidFill>
                            <a:srgbClr val="000000"/>
                          </a:solidFill>
                          <a:latin typeface="標楷體" pitchFamily="65" charset="-120"/>
                          <a:ea typeface="標楷體" pitchFamily="65" charset="-120"/>
                        </a:rPr>
                        <a:t>編碼器</a:t>
                      </a:r>
                    </a:p>
                  </a:txBody>
                  <a:tcPr marL="7349" marR="7349" marT="73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smtClean="0">
                          <a:latin typeface="標楷體" pitchFamily="65" charset="-120"/>
                          <a:ea typeface="標楷體" pitchFamily="65" charset="-120"/>
                        </a:rPr>
                        <a:t>SICK</a:t>
                      </a:r>
                      <a:endParaRPr lang="en-US" sz="1400" b="0" i="0" u="none" strike="noStrike" dirty="0">
                        <a:latin typeface="標楷體" pitchFamily="65" charset="-120"/>
                        <a:ea typeface="標楷體" pitchFamily="65" charset="-120"/>
                      </a:endParaRPr>
                    </a:p>
                  </a:txBody>
                  <a:tcPr marL="7349" marR="7349" marT="734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8804">
                <a:tc rowSpan="4">
                  <a:txBody>
                    <a:bodyPr/>
                    <a:lstStyle/>
                    <a:p>
                      <a:pPr algn="ctr" fontAlgn="ctr"/>
                      <a:r>
                        <a:rPr lang="en-US" altLang="zh-TW" sz="1400" b="0" i="0" u="none" strike="noStrike" dirty="0">
                          <a:latin typeface="標楷體" pitchFamily="65" charset="-120"/>
                          <a:ea typeface="標楷體" pitchFamily="65" charset="-120"/>
                        </a:rPr>
                        <a:t>7</a:t>
                      </a:r>
                    </a:p>
                  </a:txBody>
                  <a:tcPr marL="7349" marR="7349" marT="734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400" b="0" i="0" u="none" strike="noStrike" dirty="0">
                          <a:solidFill>
                            <a:srgbClr val="000000"/>
                          </a:solidFill>
                          <a:latin typeface="標楷體" pitchFamily="65" charset="-120"/>
                          <a:ea typeface="標楷體" pitchFamily="65" charset="-120"/>
                        </a:rPr>
                        <a:t>馬達</a:t>
                      </a:r>
                    </a:p>
                  </a:txBody>
                  <a:tcPr marL="7349" marR="7349" marT="73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US" sz="1400" b="0" i="0" u="none" strike="noStrike" dirty="0" smtClean="0">
                          <a:latin typeface="標楷體" pitchFamily="65" charset="-120"/>
                          <a:ea typeface="標楷體" pitchFamily="65" charset="-120"/>
                        </a:rPr>
                        <a:t>SEW</a:t>
                      </a:r>
                      <a:endParaRPr lang="en-US" sz="1400" b="0" i="0" u="none" strike="noStrike" dirty="0">
                        <a:latin typeface="標楷體" pitchFamily="65" charset="-120"/>
                        <a:ea typeface="標楷體" pitchFamily="65" charset="-120"/>
                      </a:endParaRPr>
                    </a:p>
                  </a:txBody>
                  <a:tcPr marL="7349" marR="7349" marT="734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8804">
                <a:tc vMerge="1">
                  <a:txBody>
                    <a:bodyPr/>
                    <a:lstStyle/>
                    <a:p>
                      <a:endParaRPr lang="zh-TW" altLang="en-US"/>
                    </a:p>
                  </a:txBody>
                  <a:tcPr/>
                </a:tc>
                <a:tc>
                  <a:txBody>
                    <a:bodyPr/>
                    <a:lstStyle/>
                    <a:p>
                      <a:pPr algn="l" fontAlgn="ctr"/>
                      <a:r>
                        <a:rPr lang="zh-TW" altLang="en-US" sz="1400" b="0" i="0" u="none" strike="noStrike" dirty="0">
                          <a:solidFill>
                            <a:srgbClr val="000000"/>
                          </a:solidFill>
                          <a:latin typeface="標楷體" pitchFamily="65" charset="-120"/>
                          <a:ea typeface="標楷體" pitchFamily="65" charset="-120"/>
                        </a:rPr>
                        <a:t>走行 </a:t>
                      </a:r>
                      <a:r>
                        <a:rPr lang="en-US" altLang="zh-TW" sz="1400" b="0" i="0" u="none" strike="noStrike" dirty="0">
                          <a:solidFill>
                            <a:srgbClr val="000000"/>
                          </a:solidFill>
                          <a:latin typeface="標楷體" pitchFamily="65" charset="-120"/>
                          <a:ea typeface="標楷體" pitchFamily="65" charset="-120"/>
                        </a:rPr>
                        <a:t>: </a:t>
                      </a:r>
                      <a:r>
                        <a:rPr lang="en-US" altLang="zh-TW" sz="1400" b="0" i="0" u="none" strike="noStrike" dirty="0" smtClean="0">
                          <a:solidFill>
                            <a:srgbClr val="000000"/>
                          </a:solidFill>
                          <a:latin typeface="標楷體" pitchFamily="65" charset="-120"/>
                          <a:ea typeface="標楷體" pitchFamily="65" charset="-120"/>
                        </a:rPr>
                        <a:t>11</a:t>
                      </a:r>
                      <a:r>
                        <a:rPr lang="en-US" sz="1400" b="0" i="0" u="none" strike="noStrike" dirty="0" smtClean="0">
                          <a:solidFill>
                            <a:srgbClr val="000000"/>
                          </a:solidFill>
                          <a:latin typeface="標楷體" pitchFamily="65" charset="-120"/>
                          <a:ea typeface="標楷體" pitchFamily="65" charset="-120"/>
                        </a:rPr>
                        <a:t>kw</a:t>
                      </a:r>
                      <a:endParaRPr lang="en-US" sz="1400" b="0" i="0" u="none" strike="noStrike" dirty="0">
                        <a:solidFill>
                          <a:srgbClr val="000000"/>
                        </a:solidFill>
                        <a:latin typeface="標楷體" pitchFamily="65" charset="-120"/>
                        <a:ea typeface="標楷體" pitchFamily="65" charset="-120"/>
                      </a:endParaRPr>
                    </a:p>
                  </a:txBody>
                  <a:tcPr marL="7349" marR="7349" marT="73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TW" altLang="en-US"/>
                    </a:p>
                  </a:txBody>
                  <a:tcPr/>
                </a:tc>
              </a:tr>
              <a:tr h="248804">
                <a:tc vMerge="1">
                  <a:txBody>
                    <a:bodyPr/>
                    <a:lstStyle/>
                    <a:p>
                      <a:endParaRPr lang="zh-TW" altLang="en-US"/>
                    </a:p>
                  </a:txBody>
                  <a:tcPr/>
                </a:tc>
                <a:tc>
                  <a:txBody>
                    <a:bodyPr/>
                    <a:lstStyle/>
                    <a:p>
                      <a:pPr algn="l" fontAlgn="ctr"/>
                      <a:r>
                        <a:rPr lang="zh-TW" altLang="en-US" sz="1400" b="0" i="0" u="none" strike="noStrike" dirty="0">
                          <a:solidFill>
                            <a:srgbClr val="000000"/>
                          </a:solidFill>
                          <a:latin typeface="標楷體" pitchFamily="65" charset="-120"/>
                          <a:ea typeface="標楷體" pitchFamily="65" charset="-120"/>
                        </a:rPr>
                        <a:t>昇降 </a:t>
                      </a:r>
                      <a:r>
                        <a:rPr lang="en-US" altLang="zh-TW" sz="1400" b="0" i="0" u="none" strike="noStrike" dirty="0">
                          <a:solidFill>
                            <a:srgbClr val="000000"/>
                          </a:solidFill>
                          <a:latin typeface="標楷體" pitchFamily="65" charset="-120"/>
                          <a:ea typeface="標楷體" pitchFamily="65" charset="-120"/>
                        </a:rPr>
                        <a:t>: 15</a:t>
                      </a:r>
                      <a:r>
                        <a:rPr lang="en-US" sz="1400" b="0" i="0" u="none" strike="noStrike" dirty="0">
                          <a:solidFill>
                            <a:srgbClr val="000000"/>
                          </a:solidFill>
                          <a:latin typeface="標楷體" pitchFamily="65" charset="-120"/>
                          <a:ea typeface="標楷體" pitchFamily="65" charset="-120"/>
                        </a:rPr>
                        <a:t>kw</a:t>
                      </a:r>
                    </a:p>
                  </a:txBody>
                  <a:tcPr marL="7349" marR="7349" marT="73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TW" altLang="en-US"/>
                    </a:p>
                  </a:txBody>
                  <a:tcPr/>
                </a:tc>
              </a:tr>
              <a:tr h="248804">
                <a:tc vMerge="1">
                  <a:txBody>
                    <a:bodyPr/>
                    <a:lstStyle/>
                    <a:p>
                      <a:endParaRPr lang="zh-TW" altLang="en-US"/>
                    </a:p>
                  </a:txBody>
                  <a:tcPr/>
                </a:tc>
                <a:tc>
                  <a:txBody>
                    <a:bodyPr/>
                    <a:lstStyle/>
                    <a:p>
                      <a:pPr algn="l" fontAlgn="ctr"/>
                      <a:r>
                        <a:rPr lang="en-US" sz="1400" b="0" i="0" u="none" strike="noStrike" dirty="0">
                          <a:solidFill>
                            <a:srgbClr val="000000"/>
                          </a:solidFill>
                          <a:latin typeface="標楷體" pitchFamily="65" charset="-120"/>
                          <a:ea typeface="標楷體" pitchFamily="65" charset="-120"/>
                        </a:rPr>
                        <a:t>Fork : </a:t>
                      </a:r>
                      <a:r>
                        <a:rPr lang="en-US" sz="1400" b="0" i="0" u="none" strike="noStrike" dirty="0" smtClean="0">
                          <a:solidFill>
                            <a:srgbClr val="000000"/>
                          </a:solidFill>
                          <a:latin typeface="標楷體" pitchFamily="65" charset="-120"/>
                          <a:ea typeface="標楷體" pitchFamily="65" charset="-120"/>
                        </a:rPr>
                        <a:t>1kw</a:t>
                      </a:r>
                      <a:endParaRPr lang="en-US" sz="1400" b="0" i="0" u="none" strike="noStrike" dirty="0">
                        <a:solidFill>
                          <a:srgbClr val="000000"/>
                        </a:solidFill>
                        <a:latin typeface="標楷體" pitchFamily="65" charset="-120"/>
                        <a:ea typeface="標楷體" pitchFamily="65" charset="-120"/>
                      </a:endParaRPr>
                    </a:p>
                  </a:txBody>
                  <a:tcPr marL="7349" marR="7349" marT="73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TW" altLang="en-US"/>
                    </a:p>
                  </a:txBody>
                  <a:tcPr/>
                </a:tc>
              </a:tr>
              <a:tr h="248804">
                <a:tc>
                  <a:txBody>
                    <a:bodyPr/>
                    <a:lstStyle/>
                    <a:p>
                      <a:pPr algn="ctr" fontAlgn="ctr"/>
                      <a:r>
                        <a:rPr lang="en-US" altLang="zh-TW" sz="1400" b="0" i="0" u="none" strike="noStrike" dirty="0">
                          <a:latin typeface="標楷體" pitchFamily="65" charset="-120"/>
                          <a:ea typeface="標楷體" pitchFamily="65" charset="-120"/>
                        </a:rPr>
                        <a:t>8</a:t>
                      </a:r>
                    </a:p>
                  </a:txBody>
                  <a:tcPr marL="7349" marR="7349" marT="734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400" b="0" i="0" u="none" strike="noStrike" dirty="0">
                          <a:solidFill>
                            <a:srgbClr val="000000"/>
                          </a:solidFill>
                          <a:latin typeface="標楷體" pitchFamily="65" charset="-120"/>
                          <a:ea typeface="標楷體" pitchFamily="65" charset="-120"/>
                        </a:rPr>
                        <a:t>減速機</a:t>
                      </a:r>
                    </a:p>
                  </a:txBody>
                  <a:tcPr marL="7349" marR="7349" marT="73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400" b="0" i="0" u="none" strike="noStrike" dirty="0" smtClean="0">
                          <a:latin typeface="標楷體" pitchFamily="65" charset="-120"/>
                          <a:ea typeface="標楷體" pitchFamily="65" charset="-120"/>
                        </a:rPr>
                        <a:t>SEW</a:t>
                      </a:r>
                      <a:endParaRPr lang="en-US" sz="1400" b="0" i="0" u="none" strike="noStrike" dirty="0">
                        <a:latin typeface="標楷體" pitchFamily="65" charset="-120"/>
                        <a:ea typeface="標楷體" pitchFamily="65" charset="-120"/>
                      </a:endParaRPr>
                    </a:p>
                  </a:txBody>
                  <a:tcPr marL="7349" marR="7349" marT="734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8804">
                <a:tc>
                  <a:txBody>
                    <a:bodyPr/>
                    <a:lstStyle/>
                    <a:p>
                      <a:pPr algn="ctr" fontAlgn="ctr"/>
                      <a:r>
                        <a:rPr lang="en-US" altLang="zh-TW" sz="1400" b="0" i="0" u="none" strike="noStrike" dirty="0">
                          <a:latin typeface="標楷體" pitchFamily="65" charset="-120"/>
                          <a:ea typeface="標楷體" pitchFamily="65" charset="-120"/>
                        </a:rPr>
                        <a:t>9</a:t>
                      </a:r>
                    </a:p>
                  </a:txBody>
                  <a:tcPr marL="7349" marR="7349" marT="734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400" b="0" i="0" u="none" strike="noStrike" dirty="0">
                          <a:solidFill>
                            <a:srgbClr val="000000"/>
                          </a:solidFill>
                          <a:latin typeface="標楷體" pitchFamily="65" charset="-120"/>
                          <a:ea typeface="標楷體" pitchFamily="65" charset="-120"/>
                        </a:rPr>
                        <a:t>培林</a:t>
                      </a:r>
                    </a:p>
                  </a:txBody>
                  <a:tcPr marL="7349" marR="7349" marT="73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latin typeface="標楷體" pitchFamily="65" charset="-120"/>
                          <a:ea typeface="標楷體" pitchFamily="65" charset="-120"/>
                        </a:rPr>
                        <a:t>FAG,NTN</a:t>
                      </a:r>
                    </a:p>
                  </a:txBody>
                  <a:tcPr marL="7349" marR="7349" marT="734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4094">
                <a:tc gridSpan="3">
                  <a:txBody>
                    <a:bodyPr/>
                    <a:lstStyle/>
                    <a:p>
                      <a:pPr algn="ctr" fontAlgn="ctr"/>
                      <a:r>
                        <a:rPr lang="zh-TW" altLang="en-US" sz="1400" b="0" i="0" u="none" strike="noStrike" dirty="0">
                          <a:latin typeface="標楷體" pitchFamily="65" charset="-120"/>
                          <a:ea typeface="標楷體" pitchFamily="65" charset="-120"/>
                        </a:rPr>
                        <a:t>週邊輸送機部份</a:t>
                      </a:r>
                    </a:p>
                  </a:txBody>
                  <a:tcPr marL="7349" marR="7349" marT="73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r>
              <a:tr h="248804">
                <a:tc>
                  <a:txBody>
                    <a:bodyPr/>
                    <a:lstStyle/>
                    <a:p>
                      <a:pPr algn="ctr" fontAlgn="ctr"/>
                      <a:r>
                        <a:rPr lang="zh-TW" altLang="en-US" sz="1400" b="0" i="0" u="none" strike="noStrike" dirty="0">
                          <a:latin typeface="標楷體" pitchFamily="65" charset="-120"/>
                          <a:ea typeface="標楷體" pitchFamily="65" charset="-120"/>
                        </a:rPr>
                        <a:t>項目</a:t>
                      </a:r>
                    </a:p>
                  </a:txBody>
                  <a:tcPr marL="7349" marR="7349" marT="734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400" b="0" i="0" u="none" strike="noStrike" dirty="0">
                          <a:solidFill>
                            <a:srgbClr val="000000"/>
                          </a:solidFill>
                          <a:latin typeface="標楷體" pitchFamily="65" charset="-120"/>
                          <a:ea typeface="標楷體" pitchFamily="65" charset="-120"/>
                        </a:rPr>
                        <a:t>名稱</a:t>
                      </a:r>
                    </a:p>
                  </a:txBody>
                  <a:tcPr marL="7349" marR="7349" marT="73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400" b="0" i="0" u="none" strike="noStrike" dirty="0">
                          <a:latin typeface="標楷體" pitchFamily="65" charset="-120"/>
                          <a:ea typeface="標楷體" pitchFamily="65" charset="-120"/>
                        </a:rPr>
                        <a:t>廠牌</a:t>
                      </a:r>
                    </a:p>
                  </a:txBody>
                  <a:tcPr marL="7349" marR="7349" marT="734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8804">
                <a:tc>
                  <a:txBody>
                    <a:bodyPr/>
                    <a:lstStyle/>
                    <a:p>
                      <a:pPr algn="ctr" fontAlgn="ctr"/>
                      <a:r>
                        <a:rPr lang="en-US" altLang="zh-TW" sz="1400" b="0" i="0" u="none" strike="noStrike" dirty="0">
                          <a:latin typeface="標楷體" pitchFamily="65" charset="-120"/>
                          <a:ea typeface="標楷體" pitchFamily="65" charset="-120"/>
                        </a:rPr>
                        <a:t>1</a:t>
                      </a:r>
                    </a:p>
                  </a:txBody>
                  <a:tcPr marL="7349" marR="7349" marT="734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latin typeface="標楷體" pitchFamily="65" charset="-120"/>
                          <a:ea typeface="標楷體" pitchFamily="65" charset="-120"/>
                        </a:rPr>
                        <a:t>PLC</a:t>
                      </a:r>
                    </a:p>
                  </a:txBody>
                  <a:tcPr marL="7349" marR="7349" marT="73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400" b="0" i="0" u="none" strike="noStrike" dirty="0">
                          <a:latin typeface="標楷體" pitchFamily="65" charset="-120"/>
                          <a:ea typeface="標楷體" pitchFamily="65" charset="-120"/>
                        </a:rPr>
                        <a:t>三菱</a:t>
                      </a:r>
                    </a:p>
                  </a:txBody>
                  <a:tcPr marL="7349" marR="7349" marT="734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8804">
                <a:tc>
                  <a:txBody>
                    <a:bodyPr/>
                    <a:lstStyle/>
                    <a:p>
                      <a:pPr algn="ctr" fontAlgn="ctr"/>
                      <a:r>
                        <a:rPr lang="en-US" altLang="zh-TW" sz="1400" b="0" i="0" u="none" strike="noStrike" dirty="0">
                          <a:latin typeface="標楷體" pitchFamily="65" charset="-120"/>
                          <a:ea typeface="標楷體" pitchFamily="65" charset="-120"/>
                        </a:rPr>
                        <a:t>2</a:t>
                      </a:r>
                    </a:p>
                  </a:txBody>
                  <a:tcPr marL="7349" marR="7349" marT="734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400" b="0" i="0" u="none" strike="noStrike" dirty="0">
                          <a:solidFill>
                            <a:srgbClr val="000000"/>
                          </a:solidFill>
                          <a:latin typeface="標楷體" pitchFamily="65" charset="-120"/>
                          <a:ea typeface="標楷體" pitchFamily="65" charset="-120"/>
                        </a:rPr>
                        <a:t>電磁開關</a:t>
                      </a:r>
                    </a:p>
                  </a:txBody>
                  <a:tcPr marL="7349" marR="7349" marT="73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400" b="0" i="0" u="none" strike="noStrike" dirty="0">
                          <a:latin typeface="標楷體" pitchFamily="65" charset="-120"/>
                          <a:ea typeface="標楷體" pitchFamily="65" charset="-120"/>
                        </a:rPr>
                        <a:t>富士、特利美</a:t>
                      </a:r>
                    </a:p>
                  </a:txBody>
                  <a:tcPr marL="7349" marR="7349" marT="734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8804">
                <a:tc>
                  <a:txBody>
                    <a:bodyPr/>
                    <a:lstStyle/>
                    <a:p>
                      <a:pPr algn="ctr" fontAlgn="ctr"/>
                      <a:r>
                        <a:rPr lang="en-US" altLang="zh-TW" sz="1400" b="0" i="0" u="none" strike="noStrike" dirty="0">
                          <a:latin typeface="標楷體" pitchFamily="65" charset="-120"/>
                          <a:ea typeface="標楷體" pitchFamily="65" charset="-120"/>
                        </a:rPr>
                        <a:t>3</a:t>
                      </a:r>
                    </a:p>
                  </a:txBody>
                  <a:tcPr marL="7349" marR="7349" marT="734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400" b="0" i="0" u="none" strike="noStrike" dirty="0">
                          <a:solidFill>
                            <a:srgbClr val="000000"/>
                          </a:solidFill>
                          <a:latin typeface="標楷體" pitchFamily="65" charset="-120"/>
                          <a:ea typeface="標楷體" pitchFamily="65" charset="-120"/>
                        </a:rPr>
                        <a:t>極限開關</a:t>
                      </a:r>
                    </a:p>
                  </a:txBody>
                  <a:tcPr marL="7349" marR="7349" marT="73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latin typeface="標楷體" pitchFamily="65" charset="-120"/>
                          <a:ea typeface="標楷體" pitchFamily="65" charset="-120"/>
                        </a:rPr>
                        <a:t>OMRON</a:t>
                      </a:r>
                    </a:p>
                  </a:txBody>
                  <a:tcPr marL="7349" marR="7349" marT="734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8019">
                <a:tc>
                  <a:txBody>
                    <a:bodyPr/>
                    <a:lstStyle/>
                    <a:p>
                      <a:pPr algn="ctr" fontAlgn="ctr"/>
                      <a:r>
                        <a:rPr lang="en-US" altLang="zh-TW" sz="1400" b="0" i="0" u="none" strike="noStrike" dirty="0">
                          <a:latin typeface="標楷體" pitchFamily="65" charset="-120"/>
                          <a:ea typeface="標楷體" pitchFamily="65" charset="-120"/>
                        </a:rPr>
                        <a:t>4</a:t>
                      </a:r>
                    </a:p>
                  </a:txBody>
                  <a:tcPr marL="7349" marR="7349" marT="734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latin typeface="標楷體" pitchFamily="65" charset="-120"/>
                          <a:ea typeface="標楷體" pitchFamily="65" charset="-120"/>
                        </a:rPr>
                        <a:t>SENSOR</a:t>
                      </a:r>
                    </a:p>
                  </a:txBody>
                  <a:tcPr marL="7349" marR="7349" marT="73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latin typeface="標楷體" pitchFamily="65" charset="-120"/>
                          <a:ea typeface="標楷體" pitchFamily="65" charset="-120"/>
                        </a:rPr>
                        <a:t>HOKUYO、KEYENCE、OMRON</a:t>
                      </a:r>
                    </a:p>
                  </a:txBody>
                  <a:tcPr marL="7349" marR="7349" marT="734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投影片編號版面配置區 1"/>
          <p:cNvSpPr txBox="1">
            <a:spLocks noGrp="1"/>
          </p:cNvSpPr>
          <p:nvPr/>
        </p:nvSpPr>
        <p:spPr bwMode="auto">
          <a:xfrm>
            <a:off x="7639050" y="6604000"/>
            <a:ext cx="412750" cy="254000"/>
          </a:xfrm>
          <a:prstGeom prst="rect">
            <a:avLst/>
          </a:prstGeom>
          <a:noFill/>
          <a:ln w="9525" algn="ctr">
            <a:noFill/>
            <a:miter lim="800000"/>
            <a:headEnd/>
            <a:tailEnd/>
          </a:ln>
        </p:spPr>
        <p:txBody>
          <a:bodyPr/>
          <a:lstStyle/>
          <a:p>
            <a:pPr algn="r"/>
            <a:fld id="{BAC3D9E4-178A-4445-BE21-D11B42026859}" type="slidenum">
              <a:rPr lang="en-US" altLang="zh-TW" sz="1200">
                <a:solidFill>
                  <a:srgbClr val="0000FF"/>
                </a:solidFill>
                <a:latin typeface="標楷體" pitchFamily="65" charset="-120"/>
              </a:rPr>
              <a:pPr algn="r"/>
              <a:t>31</a:t>
            </a:fld>
            <a:endParaRPr lang="en-US" altLang="ja-JP" sz="1200" dirty="0">
              <a:solidFill>
                <a:srgbClr val="0000FF"/>
              </a:solidFill>
              <a:latin typeface="標楷體" pitchFamily="65" charset="-120"/>
            </a:endParaRPr>
          </a:p>
        </p:txBody>
      </p:sp>
      <p:sp>
        <p:nvSpPr>
          <p:cNvPr id="2" name="矩形 1"/>
          <p:cNvSpPr/>
          <p:nvPr/>
        </p:nvSpPr>
        <p:spPr>
          <a:xfrm>
            <a:off x="3589594" y="6077542"/>
            <a:ext cx="1883850" cy="338554"/>
          </a:xfrm>
          <a:prstGeom prst="rect">
            <a:avLst/>
          </a:prstGeom>
        </p:spPr>
        <p:txBody>
          <a:bodyPr wrap="none">
            <a:spAutoFit/>
          </a:bodyPr>
          <a:lstStyle/>
          <a:p>
            <a:r>
              <a:rPr lang="zh-TW" altLang="en-US" sz="1600" dirty="0" smtClean="0">
                <a:solidFill>
                  <a:srgbClr val="FF0000"/>
                </a:solidFill>
              </a:rPr>
              <a:t>註</a:t>
            </a:r>
            <a:r>
              <a:rPr lang="en-US" altLang="zh-TW" sz="1600" dirty="0" smtClean="0">
                <a:solidFill>
                  <a:srgbClr val="FF0000"/>
                </a:solidFill>
              </a:rPr>
              <a:t>:</a:t>
            </a:r>
            <a:r>
              <a:rPr lang="zh-TW" altLang="en-US" sz="1600" dirty="0" smtClean="0">
                <a:solidFill>
                  <a:srgbClr val="FF0000"/>
                </a:solidFill>
              </a:rPr>
              <a:t>以</a:t>
            </a:r>
            <a:r>
              <a:rPr lang="zh-TW" altLang="en-US" sz="1600" dirty="0">
                <a:solidFill>
                  <a:srgbClr val="FF0000"/>
                </a:solidFill>
              </a:rPr>
              <a:t>實際設計為主</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720000" y="1800000"/>
            <a:ext cx="8172480" cy="1989040"/>
          </a:xfrm>
          <a:prstGeom prst="roundRect">
            <a:avLst/>
          </a:prstGeom>
          <a:solidFill>
            <a:srgbClr val="00CC00"/>
          </a:solidFill>
          <a:ln>
            <a:solidFill>
              <a:srgbClr val="00B0F0"/>
            </a:solidFill>
          </a:ln>
          <a:effectLst>
            <a:reflection blurRad="6350" stA="50000" endA="295" endPos="92000" dist="1016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TW" altLang="en-US" sz="4000" b="1" dirty="0" smtClean="0">
                <a:solidFill>
                  <a:srgbClr val="FFFFFF"/>
                </a:solidFill>
                <a:latin typeface="標楷體" pitchFamily="65" charset="-120"/>
                <a:ea typeface="標楷體" pitchFamily="65" charset="-120"/>
              </a:rPr>
              <a:t>六、電</a:t>
            </a:r>
            <a:r>
              <a:rPr lang="zh-TW" altLang="en-US" sz="4000" b="1" dirty="0">
                <a:solidFill>
                  <a:srgbClr val="FFFFFF"/>
                </a:solidFill>
                <a:latin typeface="標楷體" pitchFamily="65" charset="-120"/>
                <a:ea typeface="標楷體" pitchFamily="65" charset="-120"/>
              </a:rPr>
              <a:t>控系統架構</a:t>
            </a:r>
            <a:r>
              <a:rPr lang="en-US" altLang="zh-TW" sz="4000" b="1" dirty="0">
                <a:solidFill>
                  <a:srgbClr val="FFFFFF"/>
                </a:solidFill>
                <a:latin typeface="標楷體" pitchFamily="65" charset="-120"/>
                <a:ea typeface="標楷體" pitchFamily="65" charset="-120"/>
              </a:rPr>
              <a:t>&amp;</a:t>
            </a:r>
            <a:r>
              <a:rPr lang="zh-TW" altLang="en-US" sz="4000" b="1" dirty="0">
                <a:solidFill>
                  <a:srgbClr val="FFFFFF"/>
                </a:solidFill>
                <a:latin typeface="標楷體" pitchFamily="65" charset="-120"/>
                <a:ea typeface="標楷體" pitchFamily="65" charset="-120"/>
              </a:rPr>
              <a:t>資訊系統架構</a:t>
            </a:r>
          </a:p>
        </p:txBody>
      </p:sp>
      <p:sp>
        <p:nvSpPr>
          <p:cNvPr id="5" name="日期版面配置區 4">
            <a:extLst>
              <a:ext uri="{FF2B5EF4-FFF2-40B4-BE49-F238E27FC236}">
                <a16:creationId xmlns="" xmlns:a16="http://schemas.microsoft.com/office/drawing/2014/main" id="{69B090D9-B9B0-4BEE-85DC-19F1DA8E2733}"/>
              </a:ext>
            </a:extLst>
          </p:cNvPr>
          <p:cNvSpPr>
            <a:spLocks noGrp="1"/>
          </p:cNvSpPr>
          <p:nvPr>
            <p:ph type="dt" sz="half" idx="4294967295"/>
          </p:nvPr>
        </p:nvSpPr>
        <p:spPr>
          <a:xfrm>
            <a:off x="-50800" y="6553200"/>
            <a:ext cx="1045862" cy="241300"/>
          </a:xfrm>
          <a:prstGeom prst="rect">
            <a:avLst/>
          </a:prstGeom>
        </p:spPr>
        <p:txBody>
          <a:bodyPr/>
          <a:lstStyle/>
          <a:p>
            <a:pPr>
              <a:defRPr/>
            </a:pPr>
            <a:r>
              <a:rPr lang="en-US" altLang="zh-TW" dirty="0"/>
              <a:t>2018.11.05.</a:t>
            </a:r>
          </a:p>
        </p:txBody>
      </p:sp>
      <p:sp>
        <p:nvSpPr>
          <p:cNvPr id="6" name="投影片編號版面配置區 5">
            <a:extLst>
              <a:ext uri="{FF2B5EF4-FFF2-40B4-BE49-F238E27FC236}">
                <a16:creationId xmlns="" xmlns:a16="http://schemas.microsoft.com/office/drawing/2014/main" id="{40B81B41-C5CE-46AB-8CB6-E73D150130DA}"/>
              </a:ext>
            </a:extLst>
          </p:cNvPr>
          <p:cNvSpPr>
            <a:spLocks noGrp="1"/>
          </p:cNvSpPr>
          <p:nvPr>
            <p:ph type="sldNum" sz="quarter" idx="4294967295"/>
          </p:nvPr>
        </p:nvSpPr>
        <p:spPr>
          <a:xfrm>
            <a:off x="7289800" y="6604000"/>
            <a:ext cx="762000" cy="254000"/>
          </a:xfrm>
          <a:prstGeom prst="rect">
            <a:avLst/>
          </a:prstGeom>
        </p:spPr>
        <p:txBody>
          <a:bodyPr/>
          <a:lstStyle/>
          <a:p>
            <a:pPr>
              <a:defRPr/>
            </a:pPr>
            <a:fld id="{F1CD241D-E62D-4891-9180-0BA086DD02BF}" type="slidenum">
              <a:rPr lang="en-US" altLang="zh-TW" smtClean="0"/>
              <a:pPr>
                <a:defRPr/>
              </a:pPr>
              <a:t>32</a:t>
            </a:fld>
            <a:endParaRPr lang="en-US" altLang="ja-JP" dirty="0"/>
          </a:p>
        </p:txBody>
      </p:sp>
    </p:spTree>
    <p:extLst>
      <p:ext uri="{BB962C8B-B14F-4D97-AF65-F5344CB8AC3E}">
        <p14:creationId xmlns:p14="http://schemas.microsoft.com/office/powerpoint/2010/main" val="35828462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 xmlns:a16="http://schemas.microsoft.com/office/drawing/2014/main" id="{68DE7957-6E89-4BB4-AC57-9680734AD42D}"/>
              </a:ext>
            </a:extLst>
          </p:cNvPr>
          <p:cNvSpPr txBox="1"/>
          <p:nvPr/>
        </p:nvSpPr>
        <p:spPr>
          <a:xfrm>
            <a:off x="111619" y="668157"/>
            <a:ext cx="3416320" cy="461665"/>
          </a:xfrm>
          <a:prstGeom prst="rect">
            <a:avLst/>
          </a:prstGeom>
          <a:noFill/>
        </p:spPr>
        <p:txBody>
          <a:bodyPr wrap="none" rtlCol="0">
            <a:spAutoFit/>
          </a:bodyPr>
          <a:lstStyle/>
          <a:p>
            <a:r>
              <a:rPr lang="zh-TW" altLang="en-US" sz="2400" dirty="0" smtClean="0">
                <a:solidFill>
                  <a:srgbClr val="0000FF"/>
                </a:solidFill>
                <a:latin typeface="標楷體" panose="03000509000000000000" pitchFamily="65" charset="-120"/>
              </a:rPr>
              <a:t>電控</a:t>
            </a:r>
            <a:r>
              <a:rPr lang="en-US" altLang="zh-TW" sz="2400" dirty="0">
                <a:solidFill>
                  <a:srgbClr val="0000FF"/>
                </a:solidFill>
                <a:latin typeface="標楷體" panose="03000509000000000000" pitchFamily="65" charset="-120"/>
              </a:rPr>
              <a:t>F</a:t>
            </a:r>
            <a:r>
              <a:rPr lang="en-US" altLang="zh-TW" sz="2400" dirty="0" smtClean="0">
                <a:solidFill>
                  <a:srgbClr val="0000FF"/>
                </a:solidFill>
                <a:latin typeface="標楷體" panose="03000509000000000000" pitchFamily="65" charset="-120"/>
              </a:rPr>
              <a:t>-TYPE </a:t>
            </a:r>
            <a:r>
              <a:rPr lang="zh-TW" altLang="en-US" sz="2400" dirty="0" smtClean="0">
                <a:solidFill>
                  <a:srgbClr val="0000FF"/>
                </a:solidFill>
                <a:latin typeface="標楷體" panose="03000509000000000000" pitchFamily="65" charset="-120"/>
              </a:rPr>
              <a:t>系統架構圖</a:t>
            </a:r>
            <a:endParaRPr lang="en-US" altLang="zh-TW" sz="2400" dirty="0">
              <a:solidFill>
                <a:srgbClr val="0000FF"/>
              </a:solidFill>
              <a:latin typeface="標楷體" panose="03000509000000000000" pitchFamily="65" charset="-120"/>
            </a:endParaRPr>
          </a:p>
        </p:txBody>
      </p:sp>
      <p:sp>
        <p:nvSpPr>
          <p:cNvPr id="4" name="圓角矩形 3"/>
          <p:cNvSpPr/>
          <p:nvPr/>
        </p:nvSpPr>
        <p:spPr>
          <a:xfrm>
            <a:off x="3704936" y="1831927"/>
            <a:ext cx="2592288" cy="1656184"/>
          </a:xfrm>
          <a:prstGeom prst="roundRect">
            <a:avLst/>
          </a:prstGeom>
          <a:noFill/>
          <a:ln w="38100">
            <a:solidFill>
              <a:srgbClr val="0000FF"/>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pic>
        <p:nvPicPr>
          <p:cNvPr id="2" name="Picture 2"/>
          <p:cNvPicPr>
            <a:picLocks noChangeAspect="1" noChangeArrowheads="1"/>
          </p:cNvPicPr>
          <p:nvPr/>
        </p:nvPicPr>
        <p:blipFill>
          <a:blip r:embed="rId2" cstate="print"/>
          <a:srcRect/>
          <a:stretch>
            <a:fillRect/>
          </a:stretch>
        </p:blipFill>
        <p:spPr bwMode="auto">
          <a:xfrm>
            <a:off x="3776944" y="2840039"/>
            <a:ext cx="1504950" cy="542925"/>
          </a:xfrm>
          <a:prstGeom prst="rect">
            <a:avLst/>
          </a:prstGeom>
          <a:noFill/>
          <a:ln w="9525">
            <a:noFill/>
            <a:miter lim="800000"/>
            <a:headEnd/>
            <a:tailEnd/>
          </a:ln>
        </p:spPr>
      </p:pic>
      <p:pic>
        <p:nvPicPr>
          <p:cNvPr id="1027"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77144" y="1975944"/>
            <a:ext cx="648072" cy="504056"/>
          </a:xfrm>
          <a:prstGeom prst="rect">
            <a:avLst/>
          </a:prstGeom>
          <a:noFill/>
          <a:ln w="9525">
            <a:noFill/>
            <a:miter lim="800000"/>
            <a:headEnd/>
            <a:tailEnd/>
          </a:ln>
        </p:spPr>
      </p:pic>
      <p:cxnSp>
        <p:nvCxnSpPr>
          <p:cNvPr id="8" name="肘形接點 7"/>
          <p:cNvCxnSpPr>
            <a:stCxn id="2" idx="3"/>
            <a:endCxn id="1027" idx="2"/>
          </p:cNvCxnSpPr>
          <p:nvPr/>
        </p:nvCxnSpPr>
        <p:spPr>
          <a:xfrm flipV="1">
            <a:off x="5281894" y="2480000"/>
            <a:ext cx="619286" cy="631502"/>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6657263" y="1756601"/>
            <a:ext cx="2088232" cy="738664"/>
          </a:xfrm>
          <a:prstGeom prst="rect">
            <a:avLst/>
          </a:prstGeom>
          <a:noFill/>
        </p:spPr>
        <p:txBody>
          <a:bodyPr wrap="square" rtlCol="0">
            <a:spAutoFit/>
          </a:bodyPr>
          <a:lstStyle/>
          <a:p>
            <a:pPr algn="l"/>
            <a:r>
              <a:rPr lang="zh-TW" altLang="en-US" b="1" dirty="0" smtClean="0"/>
              <a:t>地上</a:t>
            </a:r>
            <a:r>
              <a:rPr lang="zh-TW" altLang="en-US" b="1" dirty="0"/>
              <a:t>盤</a:t>
            </a:r>
            <a:endParaRPr lang="en-US" altLang="zh-TW" sz="1400" b="1" dirty="0" smtClean="0"/>
          </a:p>
          <a:p>
            <a:pPr algn="l"/>
            <a:r>
              <a:rPr lang="en-US" altLang="zh-TW" sz="1400" dirty="0" smtClean="0"/>
              <a:t>PLC</a:t>
            </a:r>
            <a:r>
              <a:rPr lang="zh-TW" altLang="en-US" sz="1400" dirty="0" smtClean="0"/>
              <a:t>：三菱</a:t>
            </a:r>
            <a:r>
              <a:rPr lang="en-US" altLang="zh-TW" sz="1400" dirty="0" smtClean="0"/>
              <a:t>Q</a:t>
            </a:r>
            <a:r>
              <a:rPr lang="zh-TW" altLang="en-US" sz="1400" dirty="0" smtClean="0"/>
              <a:t>系列</a:t>
            </a:r>
            <a:endParaRPr lang="en-US" altLang="zh-TW" sz="1400" dirty="0" smtClean="0"/>
          </a:p>
          <a:p>
            <a:pPr algn="l"/>
            <a:r>
              <a:rPr lang="en-US" altLang="zh-TW" sz="1400" dirty="0" smtClean="0"/>
              <a:t>GP</a:t>
            </a:r>
            <a:r>
              <a:rPr lang="zh-TW" altLang="en-US" sz="1400" dirty="0" smtClean="0"/>
              <a:t>：</a:t>
            </a:r>
            <a:r>
              <a:rPr lang="en-US" altLang="zh-TW" sz="1400" dirty="0" err="1" smtClean="0"/>
              <a:t>Proface</a:t>
            </a:r>
            <a:r>
              <a:rPr lang="en-US" altLang="zh-TW" sz="1400" dirty="0" smtClean="0"/>
              <a:t> 4501</a:t>
            </a:r>
            <a:r>
              <a:rPr lang="zh-TW" altLang="en-US" sz="1400" dirty="0" smtClean="0"/>
              <a:t>系列</a:t>
            </a:r>
            <a:endParaRPr lang="zh-TW" altLang="en-US" sz="1400" dirty="0"/>
          </a:p>
        </p:txBody>
      </p:sp>
      <p:pic>
        <p:nvPicPr>
          <p:cNvPr id="1028" name="Picture 4"/>
          <p:cNvPicPr>
            <a:picLocks noChangeAspect="1" noChangeArrowheads="1"/>
          </p:cNvPicPr>
          <p:nvPr/>
        </p:nvPicPr>
        <p:blipFill>
          <a:blip r:embed="rId4" cstate="print"/>
          <a:srcRect/>
          <a:stretch>
            <a:fillRect/>
          </a:stretch>
        </p:blipFill>
        <p:spPr bwMode="auto">
          <a:xfrm>
            <a:off x="3560920" y="247751"/>
            <a:ext cx="3609975" cy="1295400"/>
          </a:xfrm>
          <a:prstGeom prst="rect">
            <a:avLst/>
          </a:prstGeom>
          <a:noFill/>
          <a:ln w="9525">
            <a:noFill/>
            <a:miter lim="800000"/>
            <a:headEnd/>
            <a:tailEnd/>
          </a:ln>
        </p:spPr>
      </p:pic>
      <p:cxnSp>
        <p:nvCxnSpPr>
          <p:cNvPr id="13" name="直線接點 12"/>
          <p:cNvCxnSpPr/>
          <p:nvPr/>
        </p:nvCxnSpPr>
        <p:spPr>
          <a:xfrm>
            <a:off x="4136984" y="1327871"/>
            <a:ext cx="0" cy="15841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圓角矩形 13"/>
          <p:cNvSpPr/>
          <p:nvPr/>
        </p:nvSpPr>
        <p:spPr>
          <a:xfrm>
            <a:off x="1040640" y="3416103"/>
            <a:ext cx="2448272" cy="2880320"/>
          </a:xfrm>
          <a:prstGeom prst="roundRect">
            <a:avLst/>
          </a:prstGeom>
          <a:noFill/>
          <a:ln w="38100">
            <a:solidFill>
              <a:srgbClr val="0000FF"/>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pic>
        <p:nvPicPr>
          <p:cNvPr id="16" name="Picture 2"/>
          <p:cNvPicPr>
            <a:picLocks noChangeAspect="1" noChangeArrowheads="1"/>
          </p:cNvPicPr>
          <p:nvPr/>
        </p:nvPicPr>
        <p:blipFill>
          <a:blip r:embed="rId2" cstate="print"/>
          <a:srcRect/>
          <a:stretch>
            <a:fillRect/>
          </a:stretch>
        </p:blipFill>
        <p:spPr bwMode="auto">
          <a:xfrm>
            <a:off x="1112648" y="3488111"/>
            <a:ext cx="1504950" cy="542925"/>
          </a:xfrm>
          <a:prstGeom prst="rect">
            <a:avLst/>
          </a:prstGeom>
          <a:noFill/>
          <a:ln w="9525">
            <a:noFill/>
            <a:miter lim="800000"/>
            <a:headEnd/>
            <a:tailEnd/>
          </a:ln>
        </p:spPr>
      </p:pic>
      <p:sp>
        <p:nvSpPr>
          <p:cNvPr id="17" name="文字方塊 16"/>
          <p:cNvSpPr txBox="1"/>
          <p:nvPr/>
        </p:nvSpPr>
        <p:spPr>
          <a:xfrm>
            <a:off x="4281000" y="1903935"/>
            <a:ext cx="936104" cy="369332"/>
          </a:xfrm>
          <a:prstGeom prst="rect">
            <a:avLst/>
          </a:prstGeom>
          <a:noFill/>
        </p:spPr>
        <p:txBody>
          <a:bodyPr wrap="square" rtlCol="0">
            <a:spAutoFit/>
          </a:bodyPr>
          <a:lstStyle/>
          <a:p>
            <a:r>
              <a:rPr lang="zh-TW" altLang="en-US" dirty="0" smtClean="0">
                <a:solidFill>
                  <a:srgbClr val="0000FF"/>
                </a:solidFill>
              </a:rPr>
              <a:t>地上盤</a:t>
            </a:r>
            <a:endParaRPr lang="zh-TW" altLang="en-US" dirty="0">
              <a:solidFill>
                <a:srgbClr val="0000FF"/>
              </a:solidFill>
            </a:endParaRPr>
          </a:p>
        </p:txBody>
      </p:sp>
      <p:sp>
        <p:nvSpPr>
          <p:cNvPr id="18" name="文字方塊 17"/>
          <p:cNvSpPr txBox="1"/>
          <p:nvPr/>
        </p:nvSpPr>
        <p:spPr>
          <a:xfrm>
            <a:off x="1544696" y="5864375"/>
            <a:ext cx="936104" cy="369332"/>
          </a:xfrm>
          <a:prstGeom prst="rect">
            <a:avLst/>
          </a:prstGeom>
          <a:noFill/>
        </p:spPr>
        <p:txBody>
          <a:bodyPr wrap="square" rtlCol="0">
            <a:spAutoFit/>
          </a:bodyPr>
          <a:lstStyle/>
          <a:p>
            <a:r>
              <a:rPr lang="zh-TW" altLang="en-US" dirty="0" smtClean="0">
                <a:solidFill>
                  <a:srgbClr val="0000FF"/>
                </a:solidFill>
              </a:rPr>
              <a:t>搭載盤</a:t>
            </a:r>
            <a:endParaRPr lang="zh-TW" altLang="en-US" dirty="0">
              <a:solidFill>
                <a:srgbClr val="0000FF"/>
              </a:solidFill>
            </a:endParaRPr>
          </a:p>
        </p:txBody>
      </p:sp>
      <p:pic>
        <p:nvPicPr>
          <p:cNvPr id="1029"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256664" y="2335983"/>
            <a:ext cx="1296143" cy="580481"/>
          </a:xfrm>
          <a:prstGeom prst="rect">
            <a:avLst/>
          </a:prstGeom>
          <a:noFill/>
          <a:ln w="9525">
            <a:noFill/>
            <a:miter lim="800000"/>
            <a:headEnd/>
            <a:tailEnd/>
          </a:ln>
        </p:spPr>
      </p:pic>
      <p:cxnSp>
        <p:nvCxnSpPr>
          <p:cNvPr id="35" name="肘形接點 7"/>
          <p:cNvCxnSpPr>
            <a:endCxn id="2" idx="1"/>
          </p:cNvCxnSpPr>
          <p:nvPr/>
        </p:nvCxnSpPr>
        <p:spPr>
          <a:xfrm>
            <a:off x="2696824" y="2679453"/>
            <a:ext cx="1080120" cy="432049"/>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1256664" y="1831927"/>
            <a:ext cx="1656184" cy="523220"/>
          </a:xfrm>
          <a:prstGeom prst="rect">
            <a:avLst/>
          </a:prstGeom>
          <a:noFill/>
        </p:spPr>
        <p:txBody>
          <a:bodyPr wrap="square" rtlCol="0">
            <a:spAutoFit/>
          </a:bodyPr>
          <a:lstStyle/>
          <a:p>
            <a:r>
              <a:rPr lang="zh-TW" altLang="en-US" sz="1400" dirty="0" smtClean="0"/>
              <a:t>光傳輸器</a:t>
            </a:r>
            <a:endParaRPr lang="en-US" altLang="zh-TW" sz="1400" dirty="0" smtClean="0"/>
          </a:p>
          <a:p>
            <a:r>
              <a:rPr lang="en-US" altLang="zh-TW" sz="1400" dirty="0" smtClean="0"/>
              <a:t>Hokuyo EWF</a:t>
            </a:r>
            <a:r>
              <a:rPr lang="zh-TW" altLang="en-US" sz="1400" dirty="0" smtClean="0"/>
              <a:t>系列</a:t>
            </a:r>
            <a:endParaRPr lang="zh-TW" altLang="en-US" sz="1400" dirty="0"/>
          </a:p>
        </p:txBody>
      </p:sp>
      <p:cxnSp>
        <p:nvCxnSpPr>
          <p:cNvPr id="38" name="直線接點 37"/>
          <p:cNvCxnSpPr/>
          <p:nvPr/>
        </p:nvCxnSpPr>
        <p:spPr>
          <a:xfrm>
            <a:off x="1832728" y="2912047"/>
            <a:ext cx="0" cy="7200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30" name="Picture 6"/>
          <p:cNvPicPr>
            <a:picLocks noChangeAspect="1" noChangeArrowheads="1"/>
          </p:cNvPicPr>
          <p:nvPr/>
        </p:nvPicPr>
        <p:blipFill>
          <a:blip r:embed="rId6" cstate="print"/>
          <a:srcRect/>
          <a:stretch>
            <a:fillRect/>
          </a:stretch>
        </p:blipFill>
        <p:spPr bwMode="auto">
          <a:xfrm>
            <a:off x="1400680" y="4136183"/>
            <a:ext cx="419100" cy="800100"/>
          </a:xfrm>
          <a:prstGeom prst="rect">
            <a:avLst/>
          </a:prstGeom>
          <a:noFill/>
          <a:ln w="9525">
            <a:noFill/>
            <a:miter lim="800000"/>
            <a:headEnd/>
            <a:tailEnd/>
          </a:ln>
        </p:spPr>
      </p:pic>
      <p:pic>
        <p:nvPicPr>
          <p:cNvPr id="48" name="Picture 6"/>
          <p:cNvPicPr>
            <a:picLocks noChangeAspect="1" noChangeArrowheads="1"/>
          </p:cNvPicPr>
          <p:nvPr/>
        </p:nvPicPr>
        <p:blipFill>
          <a:blip r:embed="rId6" cstate="print"/>
          <a:srcRect/>
          <a:stretch>
            <a:fillRect/>
          </a:stretch>
        </p:blipFill>
        <p:spPr bwMode="auto">
          <a:xfrm>
            <a:off x="2048752" y="4568231"/>
            <a:ext cx="419100" cy="800100"/>
          </a:xfrm>
          <a:prstGeom prst="rect">
            <a:avLst/>
          </a:prstGeom>
          <a:noFill/>
          <a:ln w="9525">
            <a:noFill/>
            <a:miter lim="800000"/>
            <a:headEnd/>
            <a:tailEnd/>
          </a:ln>
        </p:spPr>
      </p:pic>
      <p:pic>
        <p:nvPicPr>
          <p:cNvPr id="49" name="Picture 6"/>
          <p:cNvPicPr>
            <a:picLocks noChangeAspect="1" noChangeArrowheads="1"/>
          </p:cNvPicPr>
          <p:nvPr/>
        </p:nvPicPr>
        <p:blipFill>
          <a:blip r:embed="rId6" cstate="print"/>
          <a:srcRect/>
          <a:stretch>
            <a:fillRect/>
          </a:stretch>
        </p:blipFill>
        <p:spPr bwMode="auto">
          <a:xfrm>
            <a:off x="2768832" y="5360319"/>
            <a:ext cx="419100" cy="800100"/>
          </a:xfrm>
          <a:prstGeom prst="rect">
            <a:avLst/>
          </a:prstGeom>
          <a:noFill/>
          <a:ln w="9525">
            <a:noFill/>
            <a:miter lim="800000"/>
            <a:headEnd/>
            <a:tailEnd/>
          </a:ln>
        </p:spPr>
      </p:pic>
      <p:cxnSp>
        <p:nvCxnSpPr>
          <p:cNvPr id="51" name="直線接點 50"/>
          <p:cNvCxnSpPr/>
          <p:nvPr/>
        </p:nvCxnSpPr>
        <p:spPr>
          <a:xfrm>
            <a:off x="1256664" y="3992167"/>
            <a:ext cx="0" cy="10801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a:off x="1256664" y="5072287"/>
            <a:ext cx="7920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線接點 54"/>
          <p:cNvCxnSpPr/>
          <p:nvPr/>
        </p:nvCxnSpPr>
        <p:spPr>
          <a:xfrm>
            <a:off x="1256664" y="4280199"/>
            <a:ext cx="2160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a:off x="1184656" y="3992167"/>
            <a:ext cx="0" cy="17281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直線接點 62"/>
          <p:cNvCxnSpPr/>
          <p:nvPr/>
        </p:nvCxnSpPr>
        <p:spPr>
          <a:xfrm>
            <a:off x="1184656" y="5720359"/>
            <a:ext cx="158417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直線接點 66"/>
          <p:cNvCxnSpPr/>
          <p:nvPr/>
        </p:nvCxnSpPr>
        <p:spPr>
          <a:xfrm>
            <a:off x="1760720" y="4424215"/>
            <a:ext cx="32403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31" name="Picture 7"/>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rot="10800000">
            <a:off x="4929072" y="4136183"/>
            <a:ext cx="864096" cy="620038"/>
          </a:xfrm>
          <a:prstGeom prst="rect">
            <a:avLst/>
          </a:prstGeom>
          <a:noFill/>
          <a:ln>
            <a:noFill/>
          </a:ln>
        </p:spPr>
      </p:pic>
      <p:sp>
        <p:nvSpPr>
          <p:cNvPr id="70" name="文字方塊 69"/>
          <p:cNvSpPr txBox="1"/>
          <p:nvPr/>
        </p:nvSpPr>
        <p:spPr>
          <a:xfrm>
            <a:off x="6586336" y="4171446"/>
            <a:ext cx="2664296" cy="1169551"/>
          </a:xfrm>
          <a:prstGeom prst="rect">
            <a:avLst/>
          </a:prstGeom>
          <a:noFill/>
        </p:spPr>
        <p:txBody>
          <a:bodyPr wrap="square" rtlCol="0">
            <a:spAutoFit/>
          </a:bodyPr>
          <a:lstStyle/>
          <a:p>
            <a:pPr algn="l"/>
            <a:r>
              <a:rPr lang="zh-TW" altLang="en-US" sz="1400" b="1" dirty="0" smtClean="0"/>
              <a:t>走行</a:t>
            </a:r>
            <a:r>
              <a:rPr lang="en-US" altLang="zh-TW" sz="1400" b="1" dirty="0" smtClean="0"/>
              <a:t>/</a:t>
            </a:r>
            <a:r>
              <a:rPr lang="zh-TW" altLang="en-US" sz="1400" b="1" dirty="0" smtClean="0"/>
              <a:t>升降</a:t>
            </a:r>
            <a:endParaRPr lang="en-US" altLang="zh-TW" sz="1400" b="1" dirty="0" smtClean="0"/>
          </a:p>
          <a:p>
            <a:pPr algn="l"/>
            <a:r>
              <a:rPr lang="zh-TW" altLang="en-US" sz="1400" dirty="0" smtClean="0"/>
              <a:t>馬    達</a:t>
            </a:r>
            <a:r>
              <a:rPr lang="en-US" altLang="zh-TW" sz="1400" dirty="0" smtClean="0"/>
              <a:t>:SEW</a:t>
            </a:r>
          </a:p>
          <a:p>
            <a:pPr algn="l"/>
            <a:r>
              <a:rPr lang="zh-TW" altLang="en-US" sz="1400" dirty="0" smtClean="0"/>
              <a:t>變頻器</a:t>
            </a:r>
            <a:r>
              <a:rPr lang="en-US" altLang="zh-TW" sz="1400" dirty="0" smtClean="0"/>
              <a:t>:</a:t>
            </a:r>
            <a:r>
              <a:rPr lang="zh-TW" altLang="en-US" dirty="0" smtClean="0"/>
              <a:t>三</a:t>
            </a:r>
            <a:r>
              <a:rPr lang="zh-TW" altLang="en-US" dirty="0"/>
              <a:t>菱</a:t>
            </a:r>
            <a:endParaRPr lang="en-US" altLang="zh-TW" sz="1400" dirty="0" smtClean="0"/>
          </a:p>
          <a:p>
            <a:pPr algn="l"/>
            <a:r>
              <a:rPr lang="zh-TW" altLang="en-US" sz="1400" dirty="0" smtClean="0"/>
              <a:t>雷    射</a:t>
            </a:r>
            <a:r>
              <a:rPr lang="en-US" altLang="zh-TW" sz="1400" dirty="0" smtClean="0"/>
              <a:t>:SICK DL100</a:t>
            </a:r>
            <a:r>
              <a:rPr lang="zh-TW" altLang="en-US" sz="1400" dirty="0" smtClean="0"/>
              <a:t>系列</a:t>
            </a:r>
            <a:endParaRPr lang="en-US" altLang="zh-TW" sz="1400" dirty="0" smtClean="0"/>
          </a:p>
          <a:p>
            <a:pPr algn="l"/>
            <a:r>
              <a:rPr lang="zh-TW" altLang="en-US" sz="1400" dirty="0" smtClean="0"/>
              <a:t>編碼器</a:t>
            </a:r>
            <a:r>
              <a:rPr lang="en-US" altLang="zh-TW" sz="1400" dirty="0" smtClean="0"/>
              <a:t>:SICK DSF60E</a:t>
            </a:r>
            <a:r>
              <a:rPr lang="zh-TW" altLang="en-US" sz="1400" dirty="0" smtClean="0"/>
              <a:t>系列</a:t>
            </a:r>
            <a:endParaRPr lang="en-US" altLang="zh-TW" sz="1400" dirty="0" smtClean="0"/>
          </a:p>
        </p:txBody>
      </p:sp>
      <p:cxnSp>
        <p:nvCxnSpPr>
          <p:cNvPr id="71" name="直線接點 70"/>
          <p:cNvCxnSpPr/>
          <p:nvPr/>
        </p:nvCxnSpPr>
        <p:spPr>
          <a:xfrm>
            <a:off x="2408792" y="5144295"/>
            <a:ext cx="24482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75" name="Picture 7"/>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rot="10800000">
            <a:off x="4929072" y="4856263"/>
            <a:ext cx="864096" cy="620038"/>
          </a:xfrm>
          <a:prstGeom prst="rect">
            <a:avLst/>
          </a:prstGeom>
          <a:noFill/>
          <a:ln>
            <a:noFill/>
          </a:ln>
        </p:spPr>
      </p:pic>
      <p:pic>
        <p:nvPicPr>
          <p:cNvPr id="77" name="Picture 7"/>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rot="10800000">
            <a:off x="4064976" y="5432327"/>
            <a:ext cx="864096" cy="620038"/>
          </a:xfrm>
          <a:prstGeom prst="rect">
            <a:avLst/>
          </a:prstGeom>
          <a:noFill/>
          <a:ln>
            <a:noFill/>
          </a:ln>
        </p:spPr>
      </p:pic>
      <p:cxnSp>
        <p:nvCxnSpPr>
          <p:cNvPr id="80" name="直線接點 79"/>
          <p:cNvCxnSpPr/>
          <p:nvPr/>
        </p:nvCxnSpPr>
        <p:spPr>
          <a:xfrm>
            <a:off x="3200880" y="5720359"/>
            <a:ext cx="86409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2" name="文字方塊 81"/>
          <p:cNvSpPr txBox="1"/>
          <p:nvPr/>
        </p:nvSpPr>
        <p:spPr>
          <a:xfrm>
            <a:off x="6614199" y="5476302"/>
            <a:ext cx="2664296" cy="738664"/>
          </a:xfrm>
          <a:prstGeom prst="rect">
            <a:avLst/>
          </a:prstGeom>
          <a:noFill/>
        </p:spPr>
        <p:txBody>
          <a:bodyPr wrap="square" rtlCol="0">
            <a:spAutoFit/>
          </a:bodyPr>
          <a:lstStyle/>
          <a:p>
            <a:pPr algn="l"/>
            <a:r>
              <a:rPr lang="zh-TW" altLang="en-US" sz="1400" b="1" dirty="0" smtClean="0"/>
              <a:t>叉臂</a:t>
            </a:r>
            <a:endParaRPr lang="en-US" altLang="zh-TW" sz="1400" b="1" dirty="0" smtClean="0"/>
          </a:p>
          <a:p>
            <a:pPr algn="l"/>
            <a:r>
              <a:rPr lang="zh-TW" altLang="en-US" sz="1400" dirty="0" smtClean="0"/>
              <a:t>馬    達</a:t>
            </a:r>
            <a:r>
              <a:rPr lang="en-US" altLang="zh-TW" sz="1400" dirty="0" smtClean="0"/>
              <a:t>:SEW</a:t>
            </a:r>
          </a:p>
          <a:p>
            <a:pPr algn="l"/>
            <a:r>
              <a:rPr lang="zh-TW" altLang="en-US" sz="1400" dirty="0" smtClean="0"/>
              <a:t>變頻器</a:t>
            </a:r>
            <a:r>
              <a:rPr lang="en-US" altLang="zh-TW" sz="1400" dirty="0" smtClean="0"/>
              <a:t>:</a:t>
            </a:r>
            <a:r>
              <a:rPr lang="zh-TW" altLang="en-US" dirty="0" smtClean="0"/>
              <a:t>三菱</a:t>
            </a:r>
            <a:endParaRPr lang="en-US" altLang="zh-TW" dirty="0"/>
          </a:p>
        </p:txBody>
      </p:sp>
      <p:sp>
        <p:nvSpPr>
          <p:cNvPr id="83" name="文字方塊 82"/>
          <p:cNvSpPr txBox="1"/>
          <p:nvPr/>
        </p:nvSpPr>
        <p:spPr>
          <a:xfrm>
            <a:off x="1472688" y="5432327"/>
            <a:ext cx="864096" cy="307777"/>
          </a:xfrm>
          <a:prstGeom prst="rect">
            <a:avLst/>
          </a:prstGeom>
          <a:noFill/>
        </p:spPr>
        <p:txBody>
          <a:bodyPr wrap="square" rtlCol="0">
            <a:spAutoFit/>
          </a:bodyPr>
          <a:lstStyle/>
          <a:p>
            <a:r>
              <a:rPr lang="en-US" altLang="zh-TW" sz="1400" dirty="0" smtClean="0"/>
              <a:t>I/O</a:t>
            </a:r>
          </a:p>
        </p:txBody>
      </p:sp>
    </p:spTree>
    <p:extLst>
      <p:ext uri="{BB962C8B-B14F-4D97-AF65-F5344CB8AC3E}">
        <p14:creationId xmlns:p14="http://schemas.microsoft.com/office/powerpoint/2010/main" val="292248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9" name="Rectangle 3"/>
          <p:cNvSpPr>
            <a:spLocks noChangeArrowheads="1"/>
          </p:cNvSpPr>
          <p:nvPr/>
        </p:nvSpPr>
        <p:spPr bwMode="auto">
          <a:xfrm>
            <a:off x="3348039" y="42863"/>
            <a:ext cx="2262186" cy="523220"/>
          </a:xfrm>
          <a:prstGeom prst="rect">
            <a:avLst/>
          </a:prstGeom>
          <a:noFill/>
          <a:ln w="9525" algn="ctr">
            <a:noFill/>
            <a:miter lim="800000"/>
            <a:headEnd/>
            <a:tailEnd/>
          </a:ln>
        </p:spPr>
        <p:txBody>
          <a:bodyPr wrap="square">
            <a:spAutoFit/>
          </a:bodyPr>
          <a:lstStyle/>
          <a:p>
            <a:r>
              <a:rPr lang="zh-TW" altLang="en-US" sz="2800" b="1" dirty="0" smtClean="0">
                <a:solidFill>
                  <a:srgbClr val="0000FF"/>
                </a:solidFill>
                <a:latin typeface="標楷體" pitchFamily="65" charset="-120"/>
              </a:rPr>
              <a:t>電腦架構圖</a:t>
            </a:r>
            <a:endParaRPr lang="zh-TW" altLang="en-US" sz="2800" b="1" dirty="0">
              <a:solidFill>
                <a:srgbClr val="0000FF"/>
              </a:solidFill>
              <a:latin typeface="標楷體" pitchFamily="65" charset="-120"/>
            </a:endParaRPr>
          </a:p>
        </p:txBody>
      </p:sp>
      <p:sp>
        <p:nvSpPr>
          <p:cNvPr id="32" name="投影片編號版面配置區 1"/>
          <p:cNvSpPr txBox="1">
            <a:spLocks noGrp="1"/>
          </p:cNvSpPr>
          <p:nvPr/>
        </p:nvSpPr>
        <p:spPr bwMode="auto">
          <a:xfrm>
            <a:off x="7550150" y="6604000"/>
            <a:ext cx="501650" cy="254000"/>
          </a:xfrm>
          <a:prstGeom prst="rect">
            <a:avLst/>
          </a:prstGeom>
          <a:noFill/>
          <a:ln w="9525" algn="ctr">
            <a:noFill/>
            <a:miter lim="800000"/>
            <a:headEnd/>
            <a:tailEnd/>
          </a:ln>
        </p:spPr>
        <p:txBody>
          <a:bodyPr/>
          <a:lstStyle/>
          <a:p>
            <a:pPr algn="r"/>
            <a:fld id="{FAAFC3A1-45BB-442E-9039-E643161C3E01}" type="slidenum">
              <a:rPr lang="en-US" altLang="zh-TW" sz="1200">
                <a:solidFill>
                  <a:srgbClr val="0000FF"/>
                </a:solidFill>
                <a:latin typeface="標楷體" pitchFamily="65" charset="-120"/>
              </a:rPr>
              <a:pPr algn="r"/>
              <a:t>34</a:t>
            </a:fld>
            <a:endParaRPr lang="en-US" altLang="ja-JP" sz="1200" dirty="0">
              <a:solidFill>
                <a:srgbClr val="0000FF"/>
              </a:solidFill>
              <a:latin typeface="標楷體" pitchFamily="65" charset="-120"/>
            </a:endParaRPr>
          </a:p>
        </p:txBody>
      </p:sp>
      <p:pic>
        <p:nvPicPr>
          <p:cNvPr id="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10690" y="996347"/>
            <a:ext cx="5708682" cy="530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720000" y="1800000"/>
            <a:ext cx="8172480" cy="1989040"/>
          </a:xfrm>
          <a:prstGeom prst="roundRect">
            <a:avLst/>
          </a:prstGeom>
          <a:solidFill>
            <a:srgbClr val="00CC00"/>
          </a:solidFill>
          <a:ln>
            <a:solidFill>
              <a:srgbClr val="00B0F0"/>
            </a:solidFill>
          </a:ln>
          <a:effectLst>
            <a:reflection blurRad="6350" stA="50000" endA="295" endPos="92000" dist="1016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TW" altLang="en-US" sz="4000" b="1" dirty="0" smtClean="0">
                <a:solidFill>
                  <a:srgbClr val="FFFFFF"/>
                </a:solidFill>
                <a:latin typeface="標楷體" pitchFamily="65" charset="-120"/>
                <a:ea typeface="標楷體" pitchFamily="65" charset="-120"/>
              </a:rPr>
              <a:t>七、自動倉儲資訊</a:t>
            </a:r>
            <a:r>
              <a:rPr lang="zh-TW" altLang="en-US" sz="4000" b="1" dirty="0">
                <a:solidFill>
                  <a:srgbClr val="FFFFFF"/>
                </a:solidFill>
                <a:latin typeface="標楷體" pitchFamily="65" charset="-120"/>
                <a:ea typeface="標楷體" pitchFamily="65" charset="-120"/>
              </a:rPr>
              <a:t>管理系統</a:t>
            </a:r>
          </a:p>
        </p:txBody>
      </p:sp>
      <p:sp>
        <p:nvSpPr>
          <p:cNvPr id="5" name="日期版面配置區 4">
            <a:extLst>
              <a:ext uri="{FF2B5EF4-FFF2-40B4-BE49-F238E27FC236}">
                <a16:creationId xmlns="" xmlns:a16="http://schemas.microsoft.com/office/drawing/2014/main" id="{69B090D9-B9B0-4BEE-85DC-19F1DA8E2733}"/>
              </a:ext>
            </a:extLst>
          </p:cNvPr>
          <p:cNvSpPr>
            <a:spLocks noGrp="1"/>
          </p:cNvSpPr>
          <p:nvPr>
            <p:ph type="dt" sz="half" idx="4294967295"/>
          </p:nvPr>
        </p:nvSpPr>
        <p:spPr>
          <a:xfrm>
            <a:off x="-50800" y="6553200"/>
            <a:ext cx="1045862" cy="241300"/>
          </a:xfrm>
          <a:prstGeom prst="rect">
            <a:avLst/>
          </a:prstGeom>
        </p:spPr>
        <p:txBody>
          <a:bodyPr/>
          <a:lstStyle/>
          <a:p>
            <a:pPr>
              <a:defRPr/>
            </a:pPr>
            <a:r>
              <a:rPr lang="en-US" altLang="zh-TW" dirty="0"/>
              <a:t>2018.11.05.</a:t>
            </a:r>
          </a:p>
        </p:txBody>
      </p:sp>
      <p:sp>
        <p:nvSpPr>
          <p:cNvPr id="6" name="投影片編號版面配置區 5">
            <a:extLst>
              <a:ext uri="{FF2B5EF4-FFF2-40B4-BE49-F238E27FC236}">
                <a16:creationId xmlns="" xmlns:a16="http://schemas.microsoft.com/office/drawing/2014/main" id="{40B81B41-C5CE-46AB-8CB6-E73D150130DA}"/>
              </a:ext>
            </a:extLst>
          </p:cNvPr>
          <p:cNvSpPr>
            <a:spLocks noGrp="1"/>
          </p:cNvSpPr>
          <p:nvPr>
            <p:ph type="sldNum" sz="quarter" idx="4294967295"/>
          </p:nvPr>
        </p:nvSpPr>
        <p:spPr>
          <a:xfrm>
            <a:off x="7289800" y="6604000"/>
            <a:ext cx="762000" cy="254000"/>
          </a:xfrm>
          <a:prstGeom prst="rect">
            <a:avLst/>
          </a:prstGeom>
        </p:spPr>
        <p:txBody>
          <a:bodyPr/>
          <a:lstStyle/>
          <a:p>
            <a:pPr>
              <a:defRPr/>
            </a:pPr>
            <a:fld id="{F1CD241D-E62D-4891-9180-0BA086DD02BF}" type="slidenum">
              <a:rPr lang="en-US" altLang="zh-TW" smtClean="0"/>
              <a:pPr>
                <a:defRPr/>
              </a:pPr>
              <a:t>35</a:t>
            </a:fld>
            <a:endParaRPr lang="en-US" altLang="ja-JP" dirty="0"/>
          </a:p>
        </p:txBody>
      </p:sp>
    </p:spTree>
    <p:extLst>
      <p:ext uri="{BB962C8B-B14F-4D97-AF65-F5344CB8AC3E}">
        <p14:creationId xmlns:p14="http://schemas.microsoft.com/office/powerpoint/2010/main" val="34293300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012721" y="0"/>
            <a:ext cx="2987451" cy="625033"/>
          </a:xfrm>
        </p:spPr>
        <p:txBody>
          <a:bodyPr>
            <a:normAutofit/>
          </a:bodyPr>
          <a:lstStyle/>
          <a:p>
            <a:r>
              <a:rPr lang="zh-TW" altLang="en-US" sz="2800" b="1" kern="1200" dirty="0" smtClean="0">
                <a:solidFill>
                  <a:srgbClr val="0000FF"/>
                </a:solidFill>
                <a:latin typeface="標楷體" pitchFamily="65" charset="-120"/>
                <a:ea typeface="標楷體" pitchFamily="65" charset="-120"/>
                <a:cs typeface="+mn-cs"/>
              </a:rPr>
              <a:t>資訊系統流程</a:t>
            </a:r>
            <a:endParaRPr lang="zh-TW" altLang="en-US" sz="2800" b="1" kern="1200" dirty="0">
              <a:solidFill>
                <a:srgbClr val="0000FF"/>
              </a:solidFill>
              <a:latin typeface="標楷體" pitchFamily="65" charset="-120"/>
              <a:ea typeface="標楷體" pitchFamily="65" charset="-120"/>
              <a:cs typeface="+mn-cs"/>
            </a:endParaRPr>
          </a:p>
        </p:txBody>
      </p:sp>
      <p:pic>
        <p:nvPicPr>
          <p:cNvPr id="7" name="圖片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34073" y="1916832"/>
            <a:ext cx="4089787" cy="4201836"/>
          </a:xfrm>
          <a:prstGeom prst="rect">
            <a:avLst/>
          </a:prstGeom>
        </p:spPr>
      </p:pic>
      <p:sp>
        <p:nvSpPr>
          <p:cNvPr id="8" name="矩形 7"/>
          <p:cNvSpPr/>
          <p:nvPr/>
        </p:nvSpPr>
        <p:spPr>
          <a:xfrm>
            <a:off x="179512" y="1110754"/>
            <a:ext cx="3816424" cy="5007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467544" y="764100"/>
            <a:ext cx="8260006" cy="707886"/>
          </a:xfrm>
          <a:prstGeom prst="rect">
            <a:avLst/>
          </a:prstGeom>
          <a:noFill/>
        </p:spPr>
        <p:txBody>
          <a:bodyPr wrap="square" rtlCol="0">
            <a:spAutoFit/>
          </a:bodyPr>
          <a:lstStyle/>
          <a:p>
            <a:pPr indent="450850" algn="l"/>
            <a:r>
              <a:rPr lang="zh-TW" altLang="en-US" sz="2000" dirty="0" smtClean="0">
                <a:solidFill>
                  <a:srgbClr val="0000FF"/>
                </a:solidFill>
              </a:rPr>
              <a:t>盟立提供企業無縫隙整合控制和優化自動化物流解決方案以厚植企業後勤支援能力。以下介紹自動倉儲系統流桯。</a:t>
            </a:r>
            <a:endParaRPr lang="zh-TW" altLang="en-US" sz="2000" dirty="0">
              <a:solidFill>
                <a:srgbClr val="0000FF"/>
              </a:solidFill>
            </a:endParaRPr>
          </a:p>
        </p:txBody>
      </p:sp>
      <p:sp>
        <p:nvSpPr>
          <p:cNvPr id="15" name="圓角矩形 14"/>
          <p:cNvSpPr/>
          <p:nvPr/>
        </p:nvSpPr>
        <p:spPr>
          <a:xfrm>
            <a:off x="395536" y="1916832"/>
            <a:ext cx="4390726" cy="1152128"/>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b="1" dirty="0" smtClean="0"/>
              <a:t>管理層</a:t>
            </a:r>
            <a:r>
              <a:rPr lang="en-US" altLang="zh-TW" sz="1600" b="1" dirty="0" smtClean="0"/>
              <a:t>—</a:t>
            </a:r>
            <a:endParaRPr lang="en-US" altLang="zh-TW" sz="1600" b="1" dirty="0"/>
          </a:p>
          <a:p>
            <a:r>
              <a:rPr lang="zh-TW" altLang="en-US" sz="1600" b="1" dirty="0" smtClean="0"/>
              <a:t>提供上位系統</a:t>
            </a:r>
            <a:r>
              <a:rPr lang="en-US" altLang="zh-TW" sz="1600" b="1" dirty="0" smtClean="0"/>
              <a:t>(</a:t>
            </a:r>
            <a:r>
              <a:rPr lang="zh-TW" altLang="en-US" sz="1600" b="1" dirty="0"/>
              <a:t>如</a:t>
            </a:r>
            <a:r>
              <a:rPr lang="en-US" altLang="zh-TW" sz="1600" b="1" dirty="0"/>
              <a:t>ERP</a:t>
            </a:r>
            <a:r>
              <a:rPr lang="en-US" altLang="zh-TW" sz="1600" b="1" dirty="0" smtClean="0"/>
              <a:t>)</a:t>
            </a:r>
            <a:r>
              <a:rPr lang="zh-TW" altLang="en-US" sz="1600" b="1" dirty="0" smtClean="0"/>
              <a:t>資訊交換介面</a:t>
            </a:r>
            <a:r>
              <a:rPr lang="en-US" altLang="zh-TW" sz="1600" b="1" dirty="0" smtClean="0"/>
              <a:t>,</a:t>
            </a:r>
            <a:r>
              <a:rPr lang="zh-TW" altLang="zh-TW" sz="1600" b="1" dirty="0" smtClean="0"/>
              <a:t>達到企業資訊一致性實現了專業分工、管理集中之自動化管理。</a:t>
            </a:r>
            <a:endParaRPr lang="zh-TW" altLang="en-US" sz="1600" b="1" dirty="0"/>
          </a:p>
        </p:txBody>
      </p:sp>
      <p:sp>
        <p:nvSpPr>
          <p:cNvPr id="16" name="圓角矩形 15"/>
          <p:cNvSpPr/>
          <p:nvPr/>
        </p:nvSpPr>
        <p:spPr>
          <a:xfrm>
            <a:off x="395536" y="3381378"/>
            <a:ext cx="4390726" cy="1152128"/>
          </a:xfrm>
          <a:prstGeom prst="roundRect">
            <a:avLst/>
          </a:prstGeom>
          <a:solidFill>
            <a:schemeClr val="accent6">
              <a:lumMod val="75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b="1" dirty="0" smtClean="0"/>
              <a:t>作業層</a:t>
            </a:r>
            <a:r>
              <a:rPr lang="en-US" altLang="zh-TW" sz="1600" b="1" dirty="0" smtClean="0"/>
              <a:t>—</a:t>
            </a:r>
            <a:endParaRPr lang="en-US" altLang="zh-TW" sz="1600" b="1" dirty="0"/>
          </a:p>
          <a:p>
            <a:r>
              <a:rPr lang="zh-TW" altLang="en-US" sz="1600" b="1" dirty="0" smtClean="0"/>
              <a:t>提供倉儲管理 系統</a:t>
            </a:r>
            <a:r>
              <a:rPr lang="en-US" altLang="zh-TW" sz="1600" b="1" dirty="0" smtClean="0"/>
              <a:t>(</a:t>
            </a:r>
            <a:r>
              <a:rPr lang="en-US" altLang="zh-TW" sz="1600" b="1" dirty="0"/>
              <a:t>WMS</a:t>
            </a:r>
            <a:r>
              <a:rPr lang="en-US" altLang="zh-TW" sz="1600" b="1" dirty="0" smtClean="0"/>
              <a:t>)</a:t>
            </a:r>
            <a:r>
              <a:rPr lang="zh-TW" altLang="en-US" sz="1600" b="1" dirty="0" smtClean="0"/>
              <a:t>從接收貨物、自動倉儲和檢索揀選、分揀到調度的整個倉庫程式中管理和協調所有操作員功能</a:t>
            </a:r>
            <a:r>
              <a:rPr lang="zh-TW" altLang="zh-TW" sz="1600" b="1" dirty="0" smtClean="0"/>
              <a:t>。</a:t>
            </a:r>
            <a:endParaRPr lang="zh-TW" altLang="en-US" sz="1600" b="1" dirty="0"/>
          </a:p>
        </p:txBody>
      </p:sp>
      <p:sp>
        <p:nvSpPr>
          <p:cNvPr id="17" name="圓角矩形 16"/>
          <p:cNvSpPr/>
          <p:nvPr/>
        </p:nvSpPr>
        <p:spPr>
          <a:xfrm>
            <a:off x="395536" y="4878571"/>
            <a:ext cx="4390726" cy="1152128"/>
          </a:xfrm>
          <a:prstGeom prst="roundRect">
            <a:avLst/>
          </a:prstGeom>
          <a:solidFill>
            <a:srgbClr val="00B050"/>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b="1" dirty="0" smtClean="0"/>
              <a:t>控制層</a:t>
            </a:r>
            <a:r>
              <a:rPr lang="en-US" altLang="zh-TW" sz="1600" b="1" dirty="0" smtClean="0"/>
              <a:t>—</a:t>
            </a:r>
            <a:endParaRPr lang="en-US" altLang="zh-TW" sz="1600" b="1" dirty="0"/>
          </a:p>
          <a:p>
            <a:r>
              <a:rPr lang="zh-TW" altLang="en-US" sz="1600" b="1" dirty="0" smtClean="0"/>
              <a:t>提供倉儲控制系統</a:t>
            </a:r>
            <a:r>
              <a:rPr lang="en-US" altLang="zh-TW" sz="1600" b="1" dirty="0" smtClean="0"/>
              <a:t>(</a:t>
            </a:r>
            <a:r>
              <a:rPr lang="en-US" altLang="zh-TW" sz="1600" b="1" dirty="0"/>
              <a:t>WCS)</a:t>
            </a:r>
            <a:r>
              <a:rPr lang="zh-TW" altLang="en-US" sz="1600" b="1" dirty="0"/>
              <a:t>接收</a:t>
            </a:r>
            <a:r>
              <a:rPr lang="en-US" altLang="zh-TW" sz="1600" b="1" dirty="0" smtClean="0"/>
              <a:t>WMS</a:t>
            </a:r>
            <a:r>
              <a:rPr lang="zh-TW" altLang="zh-TW" sz="1600" b="1" dirty="0" smtClean="0"/>
              <a:t>下達的任務指令，分解並通過</a:t>
            </a:r>
            <a:r>
              <a:rPr lang="zh-TW" altLang="en-US" sz="1600" b="1" dirty="0" smtClean="0"/>
              <a:t>控制層</a:t>
            </a:r>
            <a:r>
              <a:rPr lang="zh-TW" altLang="zh-TW" sz="1600" b="1" dirty="0" smtClean="0"/>
              <a:t>介面下達給具體的</a:t>
            </a:r>
            <a:r>
              <a:rPr lang="zh-TW" altLang="en-US" sz="1600" b="1" dirty="0" smtClean="0"/>
              <a:t>設備</a:t>
            </a:r>
            <a:r>
              <a:rPr lang="zh-TW" altLang="zh-TW" sz="1600" b="1" dirty="0" smtClean="0"/>
              <a:t>，對物流過程作統一的調度，監視、控制。</a:t>
            </a:r>
            <a:endParaRPr lang="zh-TW" altLang="en-US" sz="1600" b="1" dirty="0"/>
          </a:p>
        </p:txBody>
      </p:sp>
      <p:sp>
        <p:nvSpPr>
          <p:cNvPr id="18" name="向下箭號 17"/>
          <p:cNvSpPr/>
          <p:nvPr/>
        </p:nvSpPr>
        <p:spPr>
          <a:xfrm>
            <a:off x="827584" y="3068960"/>
            <a:ext cx="576064" cy="31241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向下箭號 18"/>
          <p:cNvSpPr/>
          <p:nvPr/>
        </p:nvSpPr>
        <p:spPr>
          <a:xfrm>
            <a:off x="858023" y="4566153"/>
            <a:ext cx="576064" cy="31241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向上箭號 20"/>
          <p:cNvSpPr/>
          <p:nvPr/>
        </p:nvSpPr>
        <p:spPr>
          <a:xfrm>
            <a:off x="3635896" y="4549829"/>
            <a:ext cx="720080" cy="312418"/>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向上箭號 21"/>
          <p:cNvSpPr/>
          <p:nvPr/>
        </p:nvSpPr>
        <p:spPr>
          <a:xfrm>
            <a:off x="3671019" y="3087973"/>
            <a:ext cx="720080" cy="26075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15863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01477" y="121609"/>
            <a:ext cx="3442360" cy="468702"/>
          </a:xfrm>
        </p:spPr>
        <p:txBody>
          <a:bodyPr/>
          <a:lstStyle/>
          <a:p>
            <a:r>
              <a:rPr lang="zh-TW" altLang="en-US" sz="2800" b="1" kern="1200" dirty="0" smtClean="0">
                <a:solidFill>
                  <a:srgbClr val="0000FF"/>
                </a:solidFill>
                <a:latin typeface="標楷體" pitchFamily="65" charset="-120"/>
                <a:ea typeface="標楷體" pitchFamily="65" charset="-120"/>
                <a:cs typeface="+mn-cs"/>
              </a:rPr>
              <a:t>系統架構</a:t>
            </a:r>
            <a:endParaRPr lang="zh-TW" altLang="en-US" sz="2800" b="1" kern="1200" dirty="0">
              <a:solidFill>
                <a:srgbClr val="0000FF"/>
              </a:solidFill>
              <a:latin typeface="標楷體" pitchFamily="65" charset="-120"/>
              <a:ea typeface="標楷體" pitchFamily="65" charset="-120"/>
              <a:cs typeface="+mn-cs"/>
            </a:endParaRPr>
          </a:p>
        </p:txBody>
      </p:sp>
      <p:sp>
        <p:nvSpPr>
          <p:cNvPr id="5" name="文字方塊 4"/>
          <p:cNvSpPr txBox="1"/>
          <p:nvPr/>
        </p:nvSpPr>
        <p:spPr>
          <a:xfrm>
            <a:off x="262217" y="1307909"/>
            <a:ext cx="3960440" cy="3539430"/>
          </a:xfrm>
          <a:prstGeom prst="rect">
            <a:avLst/>
          </a:prstGeom>
          <a:noFill/>
        </p:spPr>
        <p:txBody>
          <a:bodyPr wrap="square" rtlCol="0">
            <a:spAutoFit/>
          </a:bodyPr>
          <a:lstStyle/>
          <a:p>
            <a:pPr algn="l"/>
            <a:r>
              <a:rPr lang="zh-TW" altLang="zh-TW" dirty="0" smtClean="0">
                <a:solidFill>
                  <a:srgbClr val="0000FF"/>
                </a:solidFill>
                <a:latin typeface="+mn-ea"/>
              </a:rPr>
              <a:t>即時控管物料資訊</a:t>
            </a:r>
            <a:r>
              <a:rPr lang="zh-TW" altLang="en-US" dirty="0" smtClean="0">
                <a:solidFill>
                  <a:srgbClr val="0000FF"/>
                </a:solidFill>
                <a:latin typeface="新細明體" panose="02020500000000000000" pitchFamily="18" charset="-120"/>
                <a:ea typeface="新細明體" panose="02020500000000000000" pitchFamily="18" charset="-120"/>
              </a:rPr>
              <a:t>、</a:t>
            </a:r>
            <a:r>
              <a:rPr lang="zh-TW" altLang="zh-TW" dirty="0" smtClean="0">
                <a:solidFill>
                  <a:srgbClr val="0000FF"/>
                </a:solidFill>
                <a:latin typeface="+mn-ea"/>
              </a:rPr>
              <a:t>提升作業績效</a:t>
            </a:r>
            <a:r>
              <a:rPr lang="zh-TW" altLang="en-US" dirty="0" smtClean="0">
                <a:solidFill>
                  <a:srgbClr val="0000FF"/>
                </a:solidFill>
                <a:latin typeface="新細明體" panose="02020500000000000000" pitchFamily="18" charset="-120"/>
                <a:ea typeface="新細明體" panose="02020500000000000000" pitchFamily="18" charset="-120"/>
              </a:rPr>
              <a:t>、</a:t>
            </a:r>
            <a:r>
              <a:rPr lang="zh-TW" altLang="zh-TW" dirty="0" smtClean="0">
                <a:solidFill>
                  <a:srgbClr val="0000FF"/>
                </a:solidFill>
                <a:latin typeface="+mn-ea"/>
              </a:rPr>
              <a:t>整合既有資訊系統</a:t>
            </a:r>
            <a:r>
              <a:rPr lang="zh-TW" altLang="en-US" dirty="0" smtClean="0">
                <a:solidFill>
                  <a:srgbClr val="0000FF"/>
                </a:solidFill>
                <a:latin typeface="新細明體" panose="02020500000000000000" pitchFamily="18" charset="-120"/>
                <a:ea typeface="新細明體" panose="02020500000000000000" pitchFamily="18" charset="-120"/>
              </a:rPr>
              <a:t>、</a:t>
            </a:r>
            <a:r>
              <a:rPr lang="zh-TW" altLang="zh-TW" dirty="0" smtClean="0">
                <a:solidFill>
                  <a:srgbClr val="0000FF"/>
                </a:solidFill>
                <a:latin typeface="+mn-ea"/>
              </a:rPr>
              <a:t>跨國多區/多廠/多倉</a:t>
            </a:r>
            <a:r>
              <a:rPr lang="zh-TW" altLang="en-US" dirty="0" smtClean="0">
                <a:solidFill>
                  <a:srgbClr val="0000FF"/>
                </a:solidFill>
                <a:latin typeface="新細明體" panose="02020500000000000000" pitchFamily="18" charset="-120"/>
                <a:ea typeface="新細明體" panose="02020500000000000000" pitchFamily="18" charset="-120"/>
              </a:rPr>
              <a:t>、</a:t>
            </a:r>
            <a:r>
              <a:rPr lang="zh-TW" altLang="zh-TW" dirty="0" smtClean="0">
                <a:solidFill>
                  <a:srgbClr val="0000FF"/>
                </a:solidFill>
                <a:latin typeface="+mn-ea"/>
              </a:rPr>
              <a:t>控管多客戶/多供應商等非自有庫存物料，控管在制、在途、通路物料；支援各式ID辨識系統(Barcode，RFID)；整合各類自動倉儲/搬運/輸送系統。</a:t>
            </a:r>
            <a:br>
              <a:rPr lang="zh-TW" altLang="zh-TW" dirty="0" smtClean="0">
                <a:solidFill>
                  <a:srgbClr val="0000FF"/>
                </a:solidFill>
                <a:latin typeface="+mn-ea"/>
              </a:rPr>
            </a:br>
            <a:r>
              <a:rPr lang="zh-TW" altLang="en-US" dirty="0" smtClean="0">
                <a:solidFill>
                  <a:srgbClr val="0000FF"/>
                </a:solidFill>
                <a:latin typeface="+mn-ea"/>
              </a:rPr>
              <a:t>以下說明各模組功能</a:t>
            </a:r>
            <a:r>
              <a:rPr lang="en-US" altLang="zh-TW" dirty="0" smtClean="0">
                <a:solidFill>
                  <a:srgbClr val="0000FF"/>
                </a:solidFill>
                <a:latin typeface="+mn-ea"/>
              </a:rPr>
              <a:t>:</a:t>
            </a:r>
            <a:endParaRPr lang="en-US" altLang="zh-TW" dirty="0">
              <a:solidFill>
                <a:srgbClr val="0000FF"/>
              </a:solidFill>
              <a:latin typeface="+mn-ea"/>
            </a:endParaRPr>
          </a:p>
          <a:p>
            <a:pPr marL="285750" indent="-285750" algn="l">
              <a:buFont typeface="Wingdings" panose="05000000000000000000" pitchFamily="2" charset="2"/>
              <a:buChar char="l"/>
            </a:pPr>
            <a:r>
              <a:rPr lang="zh-TW" altLang="en-US" b="1" dirty="0" smtClean="0">
                <a:solidFill>
                  <a:srgbClr val="0000FF"/>
                </a:solidFill>
                <a:latin typeface="+mn-ea"/>
              </a:rPr>
              <a:t>訊息交換介面</a:t>
            </a:r>
            <a:r>
              <a:rPr lang="en-US" altLang="zh-TW" b="1" dirty="0" smtClean="0">
                <a:solidFill>
                  <a:srgbClr val="0000FF"/>
                </a:solidFill>
                <a:latin typeface="+mn-ea"/>
              </a:rPr>
              <a:t> </a:t>
            </a:r>
            <a:endParaRPr lang="en-US" altLang="zh-TW" b="1" dirty="0">
              <a:solidFill>
                <a:srgbClr val="0000FF"/>
              </a:solidFill>
              <a:latin typeface="+mn-ea"/>
            </a:endParaRPr>
          </a:p>
          <a:p>
            <a:pPr algn="l"/>
            <a:r>
              <a:rPr lang="zh-TW" altLang="en-US" dirty="0" smtClean="0">
                <a:solidFill>
                  <a:srgbClr val="0000FF"/>
                </a:solidFill>
              </a:rPr>
              <a:t>提供介面以做為與</a:t>
            </a:r>
            <a:r>
              <a:rPr lang="en-US" altLang="zh-TW" dirty="0" smtClean="0">
                <a:solidFill>
                  <a:srgbClr val="0000FF"/>
                </a:solidFill>
              </a:rPr>
              <a:t>ERP</a:t>
            </a:r>
            <a:r>
              <a:rPr lang="zh-TW" altLang="en-US" dirty="0" smtClean="0">
                <a:solidFill>
                  <a:srgbClr val="0000FF"/>
                </a:solidFill>
              </a:rPr>
              <a:t>或其他系統    資料交換</a:t>
            </a:r>
            <a:r>
              <a:rPr lang="en-US" altLang="zh-TW" dirty="0" smtClean="0">
                <a:solidFill>
                  <a:srgbClr val="0000FF"/>
                </a:solidFill>
              </a:rPr>
              <a:t>,</a:t>
            </a:r>
            <a:r>
              <a:rPr lang="zh-TW" altLang="en-US" dirty="0" smtClean="0">
                <a:solidFill>
                  <a:srgbClr val="0000FF"/>
                </a:solidFill>
              </a:rPr>
              <a:t>達到企業資料                                                              一致性</a:t>
            </a:r>
          </a:p>
          <a:p>
            <a:pPr marL="285750" indent="-285750" algn="l">
              <a:buFont typeface="Wingdings" panose="05000000000000000000" pitchFamily="2" charset="2"/>
              <a:buChar char="l"/>
            </a:pPr>
            <a:r>
              <a:rPr lang="zh-TW" altLang="en-US" b="1" dirty="0" smtClean="0">
                <a:solidFill>
                  <a:srgbClr val="0000FF"/>
                </a:solidFill>
                <a:latin typeface="+mn-ea"/>
              </a:rPr>
              <a:t>自動倉儲管理系統</a:t>
            </a:r>
            <a:r>
              <a:rPr lang="en-US" altLang="zh-TW" b="1" dirty="0" smtClean="0">
                <a:solidFill>
                  <a:srgbClr val="0000FF"/>
                </a:solidFill>
                <a:latin typeface="+mn-ea"/>
              </a:rPr>
              <a:t>(</a:t>
            </a:r>
            <a:r>
              <a:rPr lang="en-US" altLang="zh-TW" b="1" dirty="0">
                <a:solidFill>
                  <a:srgbClr val="0000FF"/>
                </a:solidFill>
                <a:latin typeface="+mn-ea"/>
              </a:rPr>
              <a:t>WMS</a:t>
            </a:r>
            <a:r>
              <a:rPr lang="en-US" altLang="zh-TW" b="1" dirty="0" smtClean="0">
                <a:solidFill>
                  <a:srgbClr val="0000FF"/>
                </a:solidFill>
                <a:latin typeface="+mn-ea"/>
              </a:rPr>
              <a:t>)</a:t>
            </a:r>
            <a:endParaRPr lang="en-US" altLang="zh-TW" b="1" dirty="0">
              <a:solidFill>
                <a:srgbClr val="0000FF"/>
              </a:solidFill>
              <a:latin typeface="+mn-ea"/>
            </a:endParaRPr>
          </a:p>
          <a:p>
            <a:pPr algn="l"/>
            <a:r>
              <a:rPr lang="zh-TW" altLang="en-US" dirty="0" smtClean="0">
                <a:solidFill>
                  <a:srgbClr val="0000FF"/>
                </a:solidFill>
              </a:rPr>
              <a:t>提供使用者做倉儲作業管理的操作介面</a:t>
            </a:r>
          </a:p>
          <a:p>
            <a:pPr marL="285750" indent="-285750" algn="l">
              <a:buFont typeface="Wingdings" panose="05000000000000000000" pitchFamily="2" charset="2"/>
              <a:buChar char="l"/>
            </a:pPr>
            <a:r>
              <a:rPr lang="zh-TW" altLang="en-US" b="1" dirty="0" smtClean="0">
                <a:solidFill>
                  <a:srgbClr val="0000FF"/>
                </a:solidFill>
                <a:latin typeface="+mn-ea"/>
              </a:rPr>
              <a:t>自動倉儲控制系統</a:t>
            </a:r>
            <a:r>
              <a:rPr lang="en-US" altLang="zh-TW" b="1" dirty="0" smtClean="0">
                <a:solidFill>
                  <a:srgbClr val="0000FF"/>
                </a:solidFill>
                <a:latin typeface="+mn-ea"/>
              </a:rPr>
              <a:t>(</a:t>
            </a:r>
            <a:r>
              <a:rPr lang="en-US" altLang="zh-TW" b="1" dirty="0">
                <a:solidFill>
                  <a:srgbClr val="0000FF"/>
                </a:solidFill>
                <a:latin typeface="+mn-ea"/>
              </a:rPr>
              <a:t>WCS</a:t>
            </a:r>
            <a:r>
              <a:rPr lang="en-US" altLang="zh-TW" b="1" dirty="0" smtClean="0">
                <a:solidFill>
                  <a:srgbClr val="0000FF"/>
                </a:solidFill>
                <a:latin typeface="+mn-ea"/>
              </a:rPr>
              <a:t>)</a:t>
            </a:r>
          </a:p>
          <a:p>
            <a:pPr algn="l"/>
            <a:r>
              <a:rPr lang="zh-TW" altLang="en-US" dirty="0" smtClean="0">
                <a:solidFill>
                  <a:srgbClr val="0000FF"/>
                </a:solidFill>
                <a:latin typeface="標楷體" panose="03000509000000000000" pitchFamily="65" charset="-120"/>
              </a:rPr>
              <a:t>驅動並監視自動倉儲存取控制設備及其他輔助裝置</a:t>
            </a:r>
            <a:r>
              <a:rPr lang="zh-TW" altLang="zh-TW" b="1" dirty="0">
                <a:latin typeface="+mn-ea"/>
              </a:rPr>
              <a:t/>
            </a:r>
            <a:br>
              <a:rPr lang="zh-TW" altLang="zh-TW" b="1" dirty="0">
                <a:latin typeface="+mn-ea"/>
              </a:rPr>
            </a:br>
            <a:endParaRPr lang="zh-TW" altLang="en-US" dirty="0">
              <a:latin typeface="+mn-ea"/>
            </a:endParaRPr>
          </a:p>
        </p:txBody>
      </p:sp>
      <p:graphicFrame>
        <p:nvGraphicFramePr>
          <p:cNvPr id="6" name="Object 4"/>
          <p:cNvGraphicFramePr>
            <a:graphicFrameLocks noChangeAspect="1"/>
          </p:cNvGraphicFramePr>
          <p:nvPr/>
        </p:nvGraphicFramePr>
        <p:xfrm>
          <a:off x="4139952" y="1124744"/>
          <a:ext cx="4817149" cy="5042091"/>
        </p:xfrm>
        <a:graphic>
          <a:graphicData uri="http://schemas.openxmlformats.org/presentationml/2006/ole">
            <mc:AlternateContent xmlns:mc="http://schemas.openxmlformats.org/markup-compatibility/2006">
              <mc:Choice xmlns:v="urn:schemas-microsoft-com:vml" Requires="v">
                <p:oleObj spid="_x0000_s158747" name="Visio" r:id="rId3" imgW="4526361" imgH="4739748" progId="Visio.Drawing.11">
                  <p:embed/>
                </p:oleObj>
              </mc:Choice>
              <mc:Fallback>
                <p:oleObj name="Visio" r:id="rId3" imgW="4526361" imgH="4739748" progId="Visio.Drawing.11">
                  <p:embed/>
                  <p:pic>
                    <p:nvPicPr>
                      <p:cNvPr id="0" name=""/>
                      <p:cNvPicPr>
                        <a:picLocks noChangeAspect="1" noChangeArrowheads="1"/>
                      </p:cNvPicPr>
                      <p:nvPr/>
                    </p:nvPicPr>
                    <p:blipFill>
                      <a:blip r:embed="rId4"/>
                      <a:srcRect/>
                      <a:stretch>
                        <a:fillRect/>
                      </a:stretch>
                    </p:blipFill>
                    <p:spPr bwMode="auto">
                      <a:xfrm>
                        <a:off x="4139952" y="1124744"/>
                        <a:ext cx="4817149" cy="504209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907596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368132" y="156331"/>
            <a:ext cx="4449356" cy="468702"/>
          </a:xfrm>
        </p:spPr>
        <p:txBody>
          <a:bodyPr/>
          <a:lstStyle/>
          <a:p>
            <a:r>
              <a:rPr lang="en-US" altLang="zh-TW" sz="2800" b="1" kern="1200" dirty="0" smtClean="0">
                <a:solidFill>
                  <a:srgbClr val="0000FF"/>
                </a:solidFill>
                <a:latin typeface="標楷體" pitchFamily="65" charset="-120"/>
                <a:ea typeface="標楷體" pitchFamily="65" charset="-120"/>
                <a:cs typeface="+mn-cs"/>
              </a:rPr>
              <a:t>WMS</a:t>
            </a:r>
            <a:r>
              <a:rPr lang="zh-TW" altLang="en-US" sz="2800" b="1" kern="1200" dirty="0" smtClean="0">
                <a:solidFill>
                  <a:srgbClr val="0000FF"/>
                </a:solidFill>
                <a:latin typeface="標楷體" pitchFamily="65" charset="-120"/>
                <a:ea typeface="標楷體" pitchFamily="65" charset="-120"/>
                <a:cs typeface="+mn-cs"/>
              </a:rPr>
              <a:t>功能介紹</a:t>
            </a:r>
            <a:r>
              <a:rPr lang="en-US" altLang="zh-TW" sz="2800" b="1" kern="1200" dirty="0" smtClean="0">
                <a:solidFill>
                  <a:srgbClr val="0000FF"/>
                </a:solidFill>
                <a:latin typeface="標楷體" pitchFamily="65" charset="-120"/>
                <a:ea typeface="標楷體" pitchFamily="65" charset="-120"/>
                <a:cs typeface="+mn-cs"/>
              </a:rPr>
              <a:t>-</a:t>
            </a:r>
            <a:r>
              <a:rPr lang="zh-TW" altLang="en-US" sz="2800" b="1" kern="1200" dirty="0" smtClean="0">
                <a:solidFill>
                  <a:srgbClr val="0000FF"/>
                </a:solidFill>
                <a:latin typeface="標楷體" pitchFamily="65" charset="-120"/>
                <a:ea typeface="標楷體" pitchFamily="65" charset="-120"/>
                <a:cs typeface="+mn-cs"/>
              </a:rPr>
              <a:t>功能架構</a:t>
            </a:r>
            <a:endParaRPr lang="zh-TW" altLang="en-US" sz="2800" b="1" kern="1200" dirty="0">
              <a:solidFill>
                <a:srgbClr val="0000FF"/>
              </a:solidFill>
              <a:latin typeface="標楷體" pitchFamily="65" charset="-120"/>
              <a:ea typeface="標楷體" pitchFamily="65" charset="-120"/>
              <a:cs typeface="+mn-cs"/>
            </a:endParaRPr>
          </a:p>
        </p:txBody>
      </p:sp>
      <p:sp>
        <p:nvSpPr>
          <p:cNvPr id="3" name="文字方塊 2"/>
          <p:cNvSpPr txBox="1"/>
          <p:nvPr/>
        </p:nvSpPr>
        <p:spPr>
          <a:xfrm>
            <a:off x="611560" y="927974"/>
            <a:ext cx="7632848" cy="707886"/>
          </a:xfrm>
          <a:prstGeom prst="rect">
            <a:avLst/>
          </a:prstGeom>
          <a:noFill/>
        </p:spPr>
        <p:txBody>
          <a:bodyPr wrap="square" rtlCol="0">
            <a:spAutoFit/>
          </a:bodyPr>
          <a:lstStyle/>
          <a:p>
            <a:pPr algn="l"/>
            <a:r>
              <a:rPr lang="zh-TW" altLang="en-US" sz="2000" dirty="0" smtClean="0">
                <a:solidFill>
                  <a:srgbClr val="0000FF"/>
                </a:solidFill>
                <a:latin typeface="標楷體" panose="03000509000000000000" pitchFamily="65" charset="-120"/>
              </a:rPr>
              <a:t>標準的</a:t>
            </a:r>
            <a:r>
              <a:rPr lang="en-US" altLang="zh-TW" sz="2000" dirty="0" smtClean="0">
                <a:solidFill>
                  <a:srgbClr val="0000FF"/>
                </a:solidFill>
                <a:latin typeface="標楷體" panose="03000509000000000000" pitchFamily="65" charset="-120"/>
              </a:rPr>
              <a:t>WMS</a:t>
            </a:r>
            <a:r>
              <a:rPr lang="zh-TW" altLang="en-US" sz="2000" dirty="0" smtClean="0">
                <a:solidFill>
                  <a:srgbClr val="0000FF"/>
                </a:solidFill>
                <a:latin typeface="標楷體" panose="03000509000000000000" pitchFamily="65" charset="-120"/>
              </a:rPr>
              <a:t>功能架構如下</a:t>
            </a:r>
            <a:r>
              <a:rPr lang="en-US" altLang="zh-TW" sz="2000" dirty="0" smtClean="0">
                <a:solidFill>
                  <a:srgbClr val="0000FF"/>
                </a:solidFill>
                <a:latin typeface="標楷體" panose="03000509000000000000" pitchFamily="65" charset="-120"/>
              </a:rPr>
              <a:t>,</a:t>
            </a:r>
            <a:r>
              <a:rPr lang="zh-TW" altLang="en-US" sz="2000" dirty="0" smtClean="0">
                <a:solidFill>
                  <a:srgbClr val="0000FF"/>
                </a:solidFill>
                <a:latin typeface="標楷體" panose="03000509000000000000" pitchFamily="65" charset="-120"/>
              </a:rPr>
              <a:t>透過參數設定可以分為</a:t>
            </a:r>
            <a:r>
              <a:rPr lang="en-US" altLang="zh-TW" sz="2000" dirty="0" smtClean="0">
                <a:solidFill>
                  <a:srgbClr val="0000FF"/>
                </a:solidFill>
                <a:latin typeface="標楷體" panose="03000509000000000000" pitchFamily="65" charset="-120"/>
              </a:rPr>
              <a:t>Express</a:t>
            </a:r>
            <a:r>
              <a:rPr lang="zh-TW" altLang="en-US" sz="2000" dirty="0" smtClean="0">
                <a:solidFill>
                  <a:srgbClr val="0000FF"/>
                </a:solidFill>
                <a:latin typeface="標楷體" panose="03000509000000000000" pitchFamily="65" charset="-120"/>
              </a:rPr>
              <a:t>與</a:t>
            </a:r>
            <a:r>
              <a:rPr lang="en-US" altLang="zh-TW" sz="2000" dirty="0" smtClean="0">
                <a:solidFill>
                  <a:srgbClr val="0000FF"/>
                </a:solidFill>
                <a:latin typeface="標楷體" panose="03000509000000000000" pitchFamily="65" charset="-120"/>
              </a:rPr>
              <a:t>Standard</a:t>
            </a:r>
            <a:r>
              <a:rPr lang="zh-TW" altLang="en-US" sz="2000" dirty="0" smtClean="0">
                <a:solidFill>
                  <a:srgbClr val="0000FF"/>
                </a:solidFill>
                <a:latin typeface="標楷體" panose="03000509000000000000" pitchFamily="65" charset="-120"/>
              </a:rPr>
              <a:t>不同規格</a:t>
            </a:r>
            <a:r>
              <a:rPr lang="en-US" altLang="zh-TW" sz="2000" dirty="0" smtClean="0">
                <a:solidFill>
                  <a:srgbClr val="0000FF"/>
                </a:solidFill>
                <a:latin typeface="標楷體" panose="03000509000000000000" pitchFamily="65" charset="-120"/>
              </a:rPr>
              <a:t>,</a:t>
            </a:r>
            <a:r>
              <a:rPr lang="zh-TW" altLang="en-US" sz="2000" dirty="0" smtClean="0">
                <a:solidFill>
                  <a:srgbClr val="0000FF"/>
                </a:solidFill>
                <a:latin typeface="標楷體" panose="03000509000000000000" pitchFamily="65" charset="-120"/>
              </a:rPr>
              <a:t>以下有○符號之功能不包含在</a:t>
            </a:r>
            <a:r>
              <a:rPr lang="en-US" altLang="zh-TW" sz="2000" dirty="0" smtClean="0">
                <a:solidFill>
                  <a:srgbClr val="0000FF"/>
                </a:solidFill>
                <a:latin typeface="標楷體" panose="03000509000000000000" pitchFamily="65" charset="-120"/>
              </a:rPr>
              <a:t>Express</a:t>
            </a:r>
            <a:r>
              <a:rPr lang="zh-TW" altLang="en-US" sz="2000" dirty="0">
                <a:solidFill>
                  <a:srgbClr val="0000FF"/>
                </a:solidFill>
                <a:latin typeface="標楷體" panose="03000509000000000000" pitchFamily="65" charset="-120"/>
              </a:rPr>
              <a:t>版本</a:t>
            </a:r>
          </a:p>
        </p:txBody>
      </p:sp>
      <p:sp>
        <p:nvSpPr>
          <p:cNvPr id="7" name="流程圖: 程序 6"/>
          <p:cNvSpPr/>
          <p:nvPr/>
        </p:nvSpPr>
        <p:spPr>
          <a:xfrm>
            <a:off x="380044" y="2588659"/>
            <a:ext cx="2232248" cy="558722"/>
          </a:xfrm>
          <a:prstGeom prst="flowChart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設定作業</a:t>
            </a:r>
            <a:endParaRPr lang="zh-TW" altLang="en-US" dirty="0">
              <a:solidFill>
                <a:schemeClr val="tx1"/>
              </a:solidFill>
            </a:endParaRPr>
          </a:p>
        </p:txBody>
      </p:sp>
      <p:sp>
        <p:nvSpPr>
          <p:cNvPr id="10" name="流程圖: 程序 9"/>
          <p:cNvSpPr/>
          <p:nvPr/>
        </p:nvSpPr>
        <p:spPr>
          <a:xfrm>
            <a:off x="380044" y="3129915"/>
            <a:ext cx="2232248" cy="3102454"/>
          </a:xfrm>
          <a:prstGeom prst="flowChartProcess">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ct val="0"/>
              </a:spcBef>
              <a:buClrTx/>
              <a:buFont typeface="微軟正黑體" panose="020B0604030504040204" pitchFamily="34" charset="-120"/>
              <a:buChar char="●"/>
            </a:pPr>
            <a:r>
              <a:rPr lang="zh-TW" altLang="en-US" dirty="0" smtClean="0">
                <a:solidFill>
                  <a:schemeClr val="tx1"/>
                </a:solidFill>
                <a:latin typeface="微軟正黑體" pitchFamily="34" charset="-120"/>
                <a:ea typeface="微軟正黑體" pitchFamily="34" charset="-120"/>
              </a:rPr>
              <a:t>混批入庫作業</a:t>
            </a:r>
          </a:p>
          <a:p>
            <a:pPr marL="285750" indent="-285750">
              <a:spcBef>
                <a:spcPct val="0"/>
              </a:spcBef>
              <a:buClrTx/>
              <a:buFont typeface="微軟正黑體" panose="020B0604030504040204" pitchFamily="34" charset="-120"/>
              <a:buChar char="●"/>
            </a:pPr>
            <a:r>
              <a:rPr lang="zh-TW" altLang="en-US" dirty="0" smtClean="0">
                <a:solidFill>
                  <a:schemeClr val="tx1"/>
                </a:solidFill>
                <a:latin typeface="微軟正黑體" pitchFamily="34" charset="-120"/>
                <a:ea typeface="微軟正黑體" pitchFamily="34" charset="-120"/>
              </a:rPr>
              <a:t>整批入庫作業</a:t>
            </a:r>
          </a:p>
          <a:p>
            <a:pPr>
              <a:spcBef>
                <a:spcPct val="0"/>
              </a:spcBef>
              <a:buClrTx/>
            </a:pPr>
            <a:r>
              <a:rPr lang="zh-TW" altLang="en-US" dirty="0" smtClean="0">
                <a:solidFill>
                  <a:schemeClr val="tx1"/>
                </a:solidFill>
                <a:latin typeface="新細明體" panose="02020500000000000000" pitchFamily="18" charset="-120"/>
                <a:ea typeface="新細明體" panose="02020500000000000000" pitchFamily="18" charset="-120"/>
              </a:rPr>
              <a:t>● </a:t>
            </a:r>
            <a:r>
              <a:rPr lang="zh-TW" altLang="en-US" dirty="0" smtClean="0">
                <a:solidFill>
                  <a:schemeClr val="tx1"/>
                </a:solidFill>
                <a:latin typeface="微軟正黑體" pitchFamily="34" charset="-120"/>
                <a:ea typeface="微軟正黑體" pitchFamily="34" charset="-120"/>
              </a:rPr>
              <a:t>指定物料出庫</a:t>
            </a:r>
          </a:p>
          <a:p>
            <a:pPr marL="285750" indent="-285750">
              <a:spcBef>
                <a:spcPct val="0"/>
              </a:spcBef>
              <a:buClrTx/>
              <a:buFont typeface="微軟正黑體" panose="020B0604030504040204" pitchFamily="34" charset="-120"/>
              <a:buChar char="●"/>
            </a:pPr>
            <a:r>
              <a:rPr lang="zh-TW" altLang="en-US" dirty="0" smtClean="0">
                <a:solidFill>
                  <a:schemeClr val="tx1"/>
                </a:solidFill>
                <a:latin typeface="微軟正黑體" pitchFamily="34" charset="-120"/>
                <a:ea typeface="微軟正黑體" pitchFamily="34" charset="-120"/>
              </a:rPr>
              <a:t>指定儲位出庫</a:t>
            </a:r>
          </a:p>
          <a:p>
            <a:pPr marL="285750" indent="-285750">
              <a:spcBef>
                <a:spcPct val="0"/>
              </a:spcBef>
              <a:buClrTx/>
              <a:buFont typeface="微軟正黑體" panose="020B0604030504040204" pitchFamily="34" charset="-120"/>
              <a:buChar char="●"/>
            </a:pPr>
            <a:r>
              <a:rPr lang="zh-TW" altLang="en-US" dirty="0" smtClean="0">
                <a:solidFill>
                  <a:schemeClr val="tx1"/>
                </a:solidFill>
                <a:latin typeface="微軟正黑體" pitchFamily="34" charset="-120"/>
                <a:ea typeface="微軟正黑體" pitchFamily="34" charset="-120"/>
              </a:rPr>
              <a:t>空棧板入庫作業</a:t>
            </a:r>
          </a:p>
          <a:p>
            <a:pPr marL="285750" indent="-285750">
              <a:spcBef>
                <a:spcPct val="0"/>
              </a:spcBef>
              <a:buClrTx/>
              <a:buFont typeface="微軟正黑體" panose="020B0604030504040204" pitchFamily="34" charset="-120"/>
              <a:buChar char="●"/>
            </a:pPr>
            <a:r>
              <a:rPr lang="zh-TW" altLang="en-US" dirty="0" smtClean="0">
                <a:solidFill>
                  <a:schemeClr val="tx1"/>
                </a:solidFill>
                <a:latin typeface="微軟正黑體" pitchFamily="34" charset="-120"/>
                <a:ea typeface="微軟正黑體" pitchFamily="34" charset="-120"/>
              </a:rPr>
              <a:t>空棧板出庫作業</a:t>
            </a:r>
          </a:p>
          <a:p>
            <a:pPr>
              <a:spcBef>
                <a:spcPct val="0"/>
              </a:spcBef>
              <a:buClrTx/>
            </a:pPr>
            <a:r>
              <a:rPr lang="zh-TW" altLang="en-US" dirty="0" smtClean="0">
                <a:solidFill>
                  <a:schemeClr val="tx1"/>
                </a:solidFill>
                <a:latin typeface="新細明體" panose="02020500000000000000" pitchFamily="18" charset="-120"/>
                <a:ea typeface="新細明體" panose="02020500000000000000" pitchFamily="18" charset="-120"/>
              </a:rPr>
              <a:t>○ </a:t>
            </a:r>
            <a:r>
              <a:rPr lang="zh-TW" altLang="en-US" dirty="0" smtClean="0">
                <a:solidFill>
                  <a:schemeClr val="tx1"/>
                </a:solidFill>
                <a:latin typeface="微軟正黑體" pitchFamily="34" charset="-120"/>
                <a:ea typeface="微軟正黑體" pitchFamily="34" charset="-120"/>
              </a:rPr>
              <a:t>站對站作業</a:t>
            </a:r>
          </a:p>
          <a:p>
            <a:pPr>
              <a:spcBef>
                <a:spcPct val="0"/>
              </a:spcBef>
              <a:buClrTx/>
            </a:pPr>
            <a:r>
              <a:rPr lang="zh-TW" altLang="en-US" dirty="0" smtClean="0">
                <a:solidFill>
                  <a:schemeClr val="tx1"/>
                </a:solidFill>
                <a:latin typeface="新細明體" panose="02020500000000000000" pitchFamily="18" charset="-120"/>
                <a:ea typeface="新細明體" panose="02020500000000000000" pitchFamily="18" charset="-120"/>
              </a:rPr>
              <a:t>○ </a:t>
            </a:r>
            <a:r>
              <a:rPr lang="zh-TW" altLang="en-US" dirty="0" smtClean="0">
                <a:solidFill>
                  <a:schemeClr val="tx1"/>
                </a:solidFill>
                <a:latin typeface="微軟正黑體" pitchFamily="34" charset="-120"/>
                <a:ea typeface="微軟正黑體" pitchFamily="34" charset="-120"/>
              </a:rPr>
              <a:t>庫對庫作業</a:t>
            </a:r>
          </a:p>
          <a:p>
            <a:pPr>
              <a:spcBef>
                <a:spcPct val="0"/>
              </a:spcBef>
              <a:buClrTx/>
            </a:pPr>
            <a:r>
              <a:rPr lang="zh-TW" altLang="en-US" dirty="0" smtClean="0">
                <a:solidFill>
                  <a:schemeClr val="tx1"/>
                </a:solidFill>
                <a:latin typeface="新細明體" panose="02020500000000000000" pitchFamily="18" charset="-120"/>
                <a:ea typeface="新細明體" panose="02020500000000000000" pitchFamily="18" charset="-120"/>
              </a:rPr>
              <a:t>○ </a:t>
            </a:r>
            <a:r>
              <a:rPr lang="zh-TW" altLang="en-US" dirty="0" smtClean="0">
                <a:solidFill>
                  <a:schemeClr val="tx1"/>
                </a:solidFill>
                <a:latin typeface="微軟正黑體" pitchFamily="34" charset="-120"/>
                <a:ea typeface="微軟正黑體" pitchFamily="34" charset="-120"/>
              </a:rPr>
              <a:t>並板作業</a:t>
            </a:r>
          </a:p>
          <a:p>
            <a:pPr>
              <a:spcBef>
                <a:spcPct val="0"/>
              </a:spcBef>
              <a:buClrTx/>
            </a:pPr>
            <a:r>
              <a:rPr lang="zh-TW" altLang="en-US" dirty="0" smtClean="0">
                <a:solidFill>
                  <a:schemeClr val="tx1"/>
                </a:solidFill>
                <a:latin typeface="新細明體" panose="02020500000000000000" pitchFamily="18" charset="-120"/>
                <a:ea typeface="新細明體" panose="02020500000000000000" pitchFamily="18" charset="-120"/>
              </a:rPr>
              <a:t>○ </a:t>
            </a:r>
            <a:r>
              <a:rPr lang="zh-TW" altLang="en-US" dirty="0" smtClean="0">
                <a:solidFill>
                  <a:schemeClr val="tx1"/>
                </a:solidFill>
                <a:latin typeface="微軟正黑體" pitchFamily="34" charset="-120"/>
                <a:ea typeface="微軟正黑體" pitchFamily="34" charset="-120"/>
              </a:rPr>
              <a:t>拆板作業</a:t>
            </a:r>
            <a:endParaRPr lang="zh-TW" altLang="en-US" dirty="0">
              <a:solidFill>
                <a:schemeClr val="tx1"/>
              </a:solidFill>
              <a:latin typeface="微軟正黑體" pitchFamily="34" charset="-120"/>
              <a:ea typeface="微軟正黑體" pitchFamily="34" charset="-120"/>
            </a:endParaRPr>
          </a:p>
        </p:txBody>
      </p:sp>
      <p:sp>
        <p:nvSpPr>
          <p:cNvPr id="11" name="流程圖: 程序 10"/>
          <p:cNvSpPr/>
          <p:nvPr/>
        </p:nvSpPr>
        <p:spPr>
          <a:xfrm>
            <a:off x="4723925" y="2588659"/>
            <a:ext cx="1944147" cy="545066"/>
          </a:xfrm>
          <a:prstGeom prst="flowChart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盤點作業</a:t>
            </a:r>
            <a:endParaRPr lang="zh-TW" altLang="en-US" dirty="0">
              <a:solidFill>
                <a:schemeClr val="tx1"/>
              </a:solidFill>
            </a:endParaRPr>
          </a:p>
        </p:txBody>
      </p:sp>
      <p:sp>
        <p:nvSpPr>
          <p:cNvPr id="12" name="流程圖: 程序 11"/>
          <p:cNvSpPr/>
          <p:nvPr/>
        </p:nvSpPr>
        <p:spPr>
          <a:xfrm>
            <a:off x="4723925" y="3129914"/>
            <a:ext cx="1952946" cy="3107600"/>
          </a:xfrm>
          <a:prstGeom prst="flowChartProcess">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ct val="0"/>
              </a:spcBef>
              <a:buClrTx/>
              <a:buFont typeface="微軟正黑體" panose="020B0604030504040204" pitchFamily="34" charset="-120"/>
              <a:buChar char="●"/>
            </a:pPr>
            <a:r>
              <a:rPr lang="zh-TW" altLang="en-US" dirty="0" smtClean="0">
                <a:solidFill>
                  <a:schemeClr val="tx1"/>
                </a:solidFill>
                <a:latin typeface="微軟正黑體" pitchFamily="34" charset="-120"/>
                <a:ea typeface="微軟正黑體" pitchFamily="34" charset="-120"/>
              </a:rPr>
              <a:t>物料盤點</a:t>
            </a:r>
          </a:p>
          <a:p>
            <a:pPr marL="285750" indent="-285750">
              <a:spcBef>
                <a:spcPct val="0"/>
              </a:spcBef>
              <a:buClrTx/>
              <a:buFont typeface="微軟正黑體" panose="020B0604030504040204" pitchFamily="34" charset="-120"/>
              <a:buChar char="●"/>
            </a:pPr>
            <a:r>
              <a:rPr lang="zh-TW" altLang="en-US" dirty="0" smtClean="0">
                <a:solidFill>
                  <a:schemeClr val="tx1"/>
                </a:solidFill>
                <a:latin typeface="微軟正黑體" pitchFamily="34" charset="-120"/>
                <a:ea typeface="微軟正黑體" pitchFamily="34" charset="-120"/>
              </a:rPr>
              <a:t>儲位盤點</a:t>
            </a:r>
          </a:p>
          <a:p>
            <a:pPr marL="285750" indent="-285750">
              <a:spcBef>
                <a:spcPct val="0"/>
              </a:spcBef>
              <a:buClrTx/>
              <a:buFont typeface="微軟正黑體" panose="020B0604030504040204" pitchFamily="34" charset="-120"/>
              <a:buChar char="●"/>
            </a:pPr>
            <a:r>
              <a:rPr lang="zh-TW" altLang="en-US" dirty="0" smtClean="0">
                <a:solidFill>
                  <a:schemeClr val="tx1"/>
                </a:solidFill>
                <a:latin typeface="微軟正黑體" pitchFamily="34" charset="-120"/>
                <a:ea typeface="微軟正黑體" pitchFamily="34" charset="-120"/>
              </a:rPr>
              <a:t>循環盤點</a:t>
            </a:r>
            <a:endParaRPr lang="zh-TW" altLang="en-US" dirty="0">
              <a:solidFill>
                <a:schemeClr val="tx1"/>
              </a:solidFill>
              <a:latin typeface="微軟正黑體" pitchFamily="34" charset="-120"/>
              <a:ea typeface="微軟正黑體" pitchFamily="34" charset="-120"/>
            </a:endParaRPr>
          </a:p>
          <a:p>
            <a:pPr marL="285750" indent="-285750">
              <a:spcBef>
                <a:spcPct val="0"/>
              </a:spcBef>
              <a:buClrTx/>
              <a:buFont typeface="微軟正黑體" panose="020B0604030504040204" pitchFamily="34" charset="-120"/>
              <a:buChar char="●"/>
            </a:pPr>
            <a:r>
              <a:rPr lang="zh-TW" altLang="en-US" dirty="0" smtClean="0">
                <a:solidFill>
                  <a:schemeClr val="tx1"/>
                </a:solidFill>
                <a:latin typeface="微軟正黑體" pitchFamily="34" charset="-120"/>
                <a:ea typeface="微軟正黑體" pitchFamily="34" charset="-120"/>
              </a:rPr>
              <a:t>盤點調帳</a:t>
            </a:r>
            <a:endParaRPr lang="en-US" altLang="zh-TW" dirty="0">
              <a:solidFill>
                <a:schemeClr val="tx1"/>
              </a:solidFill>
              <a:latin typeface="微軟正黑體" pitchFamily="34" charset="-120"/>
              <a:ea typeface="微軟正黑體" pitchFamily="34" charset="-120"/>
            </a:endParaRPr>
          </a:p>
          <a:p>
            <a:pPr marL="285750" indent="-285750">
              <a:spcBef>
                <a:spcPct val="0"/>
              </a:spcBef>
              <a:buClrTx/>
              <a:buFont typeface="Wingdings" panose="05000000000000000000" pitchFamily="2" charset="2"/>
              <a:buChar char="ü"/>
            </a:pPr>
            <a:endParaRPr lang="en-US" altLang="zh-TW" dirty="0">
              <a:solidFill>
                <a:schemeClr val="tx1"/>
              </a:solidFill>
              <a:latin typeface="微軟正黑體" pitchFamily="34" charset="-120"/>
              <a:ea typeface="微軟正黑體" pitchFamily="34" charset="-120"/>
            </a:endParaRPr>
          </a:p>
          <a:p>
            <a:pPr marL="285750" indent="-285750">
              <a:spcBef>
                <a:spcPct val="0"/>
              </a:spcBef>
              <a:buClrTx/>
              <a:buFont typeface="Wingdings" panose="05000000000000000000" pitchFamily="2" charset="2"/>
              <a:buChar char="ü"/>
            </a:pPr>
            <a:endParaRPr lang="en-US" altLang="zh-TW" dirty="0">
              <a:solidFill>
                <a:schemeClr val="tx1"/>
              </a:solidFill>
              <a:latin typeface="微軟正黑體" pitchFamily="34" charset="-120"/>
              <a:ea typeface="微軟正黑體" pitchFamily="34" charset="-120"/>
            </a:endParaRPr>
          </a:p>
          <a:p>
            <a:pPr marL="285750" indent="-285750">
              <a:spcBef>
                <a:spcPct val="0"/>
              </a:spcBef>
              <a:buClrTx/>
              <a:buFont typeface="Wingdings" panose="05000000000000000000" pitchFamily="2" charset="2"/>
              <a:buChar char="ü"/>
            </a:pPr>
            <a:endParaRPr lang="en-US" altLang="zh-TW" dirty="0">
              <a:solidFill>
                <a:schemeClr val="tx1"/>
              </a:solidFill>
              <a:latin typeface="微軟正黑體" pitchFamily="34" charset="-120"/>
              <a:ea typeface="微軟正黑體" pitchFamily="34" charset="-120"/>
            </a:endParaRPr>
          </a:p>
          <a:p>
            <a:pPr>
              <a:spcBef>
                <a:spcPct val="0"/>
              </a:spcBef>
              <a:buClrTx/>
            </a:pPr>
            <a:endParaRPr lang="en-US" altLang="zh-TW" dirty="0">
              <a:solidFill>
                <a:schemeClr val="tx1"/>
              </a:solidFill>
              <a:latin typeface="微軟正黑體" pitchFamily="34" charset="-120"/>
              <a:ea typeface="微軟正黑體" pitchFamily="34" charset="-120"/>
            </a:endParaRPr>
          </a:p>
          <a:p>
            <a:pPr marL="285750" indent="-285750">
              <a:spcBef>
                <a:spcPct val="0"/>
              </a:spcBef>
              <a:buClrTx/>
              <a:buFont typeface="Wingdings" panose="05000000000000000000" pitchFamily="2" charset="2"/>
              <a:buChar char="ü"/>
            </a:pPr>
            <a:endParaRPr lang="en-US" altLang="zh-TW" dirty="0">
              <a:solidFill>
                <a:schemeClr val="tx1"/>
              </a:solidFill>
              <a:latin typeface="微軟正黑體" pitchFamily="34" charset="-120"/>
              <a:ea typeface="微軟正黑體" pitchFamily="34" charset="-120"/>
            </a:endParaRPr>
          </a:p>
          <a:p>
            <a:pPr marL="285750" indent="-285750">
              <a:spcBef>
                <a:spcPct val="0"/>
              </a:spcBef>
              <a:buClrTx/>
              <a:buFont typeface="Wingdings" panose="05000000000000000000" pitchFamily="2" charset="2"/>
              <a:buChar char="ü"/>
            </a:pPr>
            <a:endParaRPr lang="zh-TW" altLang="en-US" dirty="0">
              <a:solidFill>
                <a:schemeClr val="tx1"/>
              </a:solidFill>
              <a:latin typeface="微軟正黑體" pitchFamily="34" charset="-120"/>
              <a:ea typeface="微軟正黑體" pitchFamily="34" charset="-120"/>
            </a:endParaRPr>
          </a:p>
        </p:txBody>
      </p:sp>
      <p:sp>
        <p:nvSpPr>
          <p:cNvPr id="14" name="流程圖: 程序 13"/>
          <p:cNvSpPr/>
          <p:nvPr/>
        </p:nvSpPr>
        <p:spPr>
          <a:xfrm>
            <a:off x="6668072" y="3129467"/>
            <a:ext cx="2088232" cy="3102456"/>
          </a:xfrm>
          <a:prstGeom prst="flowChartProcess">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ct val="0"/>
              </a:spcBef>
              <a:buClrTx/>
              <a:buFontTx/>
              <a:buChar char="●"/>
            </a:pPr>
            <a:r>
              <a:rPr lang="zh-TW" altLang="en-US" dirty="0" smtClean="0">
                <a:solidFill>
                  <a:schemeClr val="tx1"/>
                </a:solidFill>
                <a:latin typeface="微軟正黑體" pitchFamily="34" charset="-120"/>
                <a:ea typeface="微軟正黑體" pitchFamily="34" charset="-120"/>
              </a:rPr>
              <a:t>物料資料查詢</a:t>
            </a:r>
          </a:p>
          <a:p>
            <a:pPr marL="285750" indent="-285750">
              <a:spcBef>
                <a:spcPct val="0"/>
              </a:spcBef>
              <a:buClrTx/>
              <a:buFontTx/>
              <a:buChar char="●"/>
            </a:pPr>
            <a:r>
              <a:rPr lang="zh-TW" altLang="en-US" dirty="0" smtClean="0">
                <a:solidFill>
                  <a:schemeClr val="tx1"/>
                </a:solidFill>
                <a:latin typeface="微軟正黑體" pitchFamily="34" charset="-120"/>
                <a:ea typeface="微軟正黑體" pitchFamily="34" charset="-120"/>
              </a:rPr>
              <a:t>儲位資料查詢</a:t>
            </a:r>
          </a:p>
          <a:p>
            <a:pPr marL="285750" indent="-285750">
              <a:spcBef>
                <a:spcPct val="0"/>
              </a:spcBef>
              <a:buClrTx/>
              <a:buFontTx/>
              <a:buChar char="●"/>
            </a:pPr>
            <a:r>
              <a:rPr lang="zh-TW" altLang="en-US" dirty="0" smtClean="0">
                <a:solidFill>
                  <a:schemeClr val="tx1"/>
                </a:solidFill>
                <a:latin typeface="微軟正黑體" pitchFamily="34" charset="-120"/>
                <a:ea typeface="微軟正黑體" pitchFamily="34" charset="-120"/>
              </a:rPr>
              <a:t>庫存資料查詢</a:t>
            </a:r>
            <a:endParaRPr lang="zh-TW" altLang="en-US" dirty="0">
              <a:solidFill>
                <a:schemeClr val="tx1"/>
              </a:solidFill>
              <a:latin typeface="微軟正黑體" pitchFamily="34" charset="-120"/>
              <a:ea typeface="微軟正黑體" pitchFamily="34" charset="-120"/>
            </a:endParaRPr>
          </a:p>
          <a:p>
            <a:pPr marL="285750" indent="-285750">
              <a:spcBef>
                <a:spcPct val="0"/>
              </a:spcBef>
              <a:buClrTx/>
              <a:buFontTx/>
              <a:buChar char="●"/>
            </a:pPr>
            <a:r>
              <a:rPr lang="zh-TW" altLang="en-US" dirty="0" smtClean="0">
                <a:solidFill>
                  <a:schemeClr val="tx1"/>
                </a:solidFill>
                <a:latin typeface="微軟正黑體" pitchFamily="34" charset="-120"/>
                <a:ea typeface="微軟正黑體" pitchFamily="34" charset="-120"/>
              </a:rPr>
              <a:t>儲位元狀態查詢</a:t>
            </a:r>
          </a:p>
          <a:p>
            <a:pPr marL="285750" indent="-285750">
              <a:spcBef>
                <a:spcPct val="0"/>
              </a:spcBef>
              <a:buClrTx/>
              <a:buFontTx/>
              <a:buChar char="●"/>
            </a:pPr>
            <a:r>
              <a:rPr lang="zh-TW" altLang="en-US" dirty="0" smtClean="0">
                <a:solidFill>
                  <a:schemeClr val="tx1"/>
                </a:solidFill>
                <a:latin typeface="微軟正黑體" pitchFamily="34" charset="-120"/>
                <a:ea typeface="微軟正黑體" pitchFamily="34" charset="-120"/>
              </a:rPr>
              <a:t>命令資料查詢</a:t>
            </a:r>
          </a:p>
          <a:p>
            <a:pPr marL="285750" indent="-285750">
              <a:spcBef>
                <a:spcPct val="0"/>
              </a:spcBef>
              <a:buClrTx/>
              <a:buFontTx/>
              <a:buChar char="●"/>
            </a:pPr>
            <a:r>
              <a:rPr lang="zh-TW" altLang="en-US" dirty="0" smtClean="0">
                <a:solidFill>
                  <a:schemeClr val="tx1"/>
                </a:solidFill>
                <a:latin typeface="微軟正黑體" pitchFamily="34" charset="-120"/>
                <a:ea typeface="微軟正黑體" pitchFamily="34" charset="-120"/>
              </a:rPr>
              <a:t>固定站作業指示</a:t>
            </a:r>
          </a:p>
          <a:p>
            <a:pPr marL="285750" indent="-285750">
              <a:spcBef>
                <a:spcPct val="0"/>
              </a:spcBef>
              <a:buClrTx/>
              <a:buFontTx/>
              <a:buChar char="●"/>
            </a:pPr>
            <a:r>
              <a:rPr lang="zh-TW" altLang="en-US" dirty="0" smtClean="0">
                <a:solidFill>
                  <a:schemeClr val="tx1"/>
                </a:solidFill>
                <a:latin typeface="微軟正黑體" pitchFamily="34" charset="-120"/>
                <a:ea typeface="微軟正黑體" pitchFamily="34" charset="-120"/>
              </a:rPr>
              <a:t>異動記錄查詢</a:t>
            </a:r>
            <a:endParaRPr lang="en-US" altLang="zh-TW" dirty="0">
              <a:solidFill>
                <a:schemeClr val="tx1"/>
              </a:solidFill>
              <a:latin typeface="微軟正黑體" pitchFamily="34" charset="-120"/>
              <a:ea typeface="微軟正黑體" pitchFamily="34" charset="-120"/>
            </a:endParaRPr>
          </a:p>
          <a:p>
            <a:pPr marL="285750" indent="-285750">
              <a:buFontTx/>
              <a:buChar char="●"/>
            </a:pPr>
            <a:r>
              <a:rPr lang="zh-TW" altLang="en-US" dirty="0" smtClean="0">
                <a:solidFill>
                  <a:schemeClr val="tx1"/>
                </a:solidFill>
              </a:rPr>
              <a:t>盤點差異報表    </a:t>
            </a:r>
          </a:p>
          <a:p>
            <a:pPr marL="285750" indent="-285750">
              <a:buFontTx/>
              <a:buChar char="●"/>
            </a:pPr>
            <a:r>
              <a:rPr lang="zh-TW" altLang="en-US" dirty="0" smtClean="0">
                <a:solidFill>
                  <a:schemeClr val="tx1"/>
                </a:solidFill>
              </a:rPr>
              <a:t>物料庫存報表</a:t>
            </a:r>
          </a:p>
          <a:p>
            <a:pPr marL="285750" indent="-285750">
              <a:buFontTx/>
              <a:buChar char="●"/>
            </a:pPr>
            <a:r>
              <a:rPr lang="zh-TW" altLang="en-US" dirty="0" smtClean="0">
                <a:solidFill>
                  <a:schemeClr val="tx1"/>
                </a:solidFill>
              </a:rPr>
              <a:t>儲位資料包表</a:t>
            </a:r>
          </a:p>
          <a:p>
            <a:pPr marL="285750" indent="-285750">
              <a:buFontTx/>
              <a:buChar char="●"/>
            </a:pPr>
            <a:r>
              <a:rPr lang="zh-TW" altLang="en-US" dirty="0" smtClean="0">
                <a:solidFill>
                  <a:schemeClr val="tx1"/>
                </a:solidFill>
              </a:rPr>
              <a:t>異動資料報表</a:t>
            </a:r>
            <a:endParaRPr lang="zh-TW" altLang="en-US" sz="3200" dirty="0">
              <a:solidFill>
                <a:schemeClr val="tx1"/>
              </a:solidFill>
              <a:latin typeface="微軟正黑體" pitchFamily="34" charset="-120"/>
              <a:ea typeface="微軟正黑體" pitchFamily="34" charset="-120"/>
            </a:endParaRPr>
          </a:p>
        </p:txBody>
      </p:sp>
      <p:sp>
        <p:nvSpPr>
          <p:cNvPr id="17" name="流程圖: 程序 16"/>
          <p:cNvSpPr/>
          <p:nvPr/>
        </p:nvSpPr>
        <p:spPr>
          <a:xfrm>
            <a:off x="2612292" y="2588659"/>
            <a:ext cx="2130598" cy="558723"/>
          </a:xfrm>
          <a:prstGeom prst="flowChart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維護作業</a:t>
            </a:r>
            <a:endParaRPr lang="zh-TW" altLang="en-US" dirty="0">
              <a:solidFill>
                <a:schemeClr val="tx1"/>
              </a:solidFill>
            </a:endParaRPr>
          </a:p>
        </p:txBody>
      </p:sp>
      <p:sp>
        <p:nvSpPr>
          <p:cNvPr id="18" name="流程圖: 程序 17"/>
          <p:cNvSpPr/>
          <p:nvPr/>
        </p:nvSpPr>
        <p:spPr>
          <a:xfrm>
            <a:off x="2612292" y="3129914"/>
            <a:ext cx="2130598" cy="3102454"/>
          </a:xfrm>
          <a:prstGeom prst="flowChartProcess">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TW" dirty="0">
              <a:solidFill>
                <a:schemeClr val="tx1"/>
              </a:solidFill>
            </a:endParaRPr>
          </a:p>
          <a:p>
            <a:pPr marL="285750" indent="-285750">
              <a:buFont typeface="Wingdings 2" panose="05020102010507070707" pitchFamily="18" charset="2"/>
              <a:buChar char=""/>
            </a:pPr>
            <a:r>
              <a:rPr lang="zh-TW" altLang="en-US" dirty="0" smtClean="0">
                <a:solidFill>
                  <a:schemeClr val="tx1"/>
                </a:solidFill>
              </a:rPr>
              <a:t>物料資料維護</a:t>
            </a:r>
          </a:p>
          <a:p>
            <a:pPr marL="285750" indent="-285750">
              <a:buFont typeface="Wingdings 2" panose="05020102010507070707" pitchFamily="18" charset="2"/>
              <a:buChar char=""/>
            </a:pPr>
            <a:r>
              <a:rPr lang="zh-TW" altLang="en-US" dirty="0" smtClean="0">
                <a:solidFill>
                  <a:schemeClr val="tx1"/>
                </a:solidFill>
              </a:rPr>
              <a:t>使用者資料維護</a:t>
            </a:r>
          </a:p>
          <a:p>
            <a:pPr marL="285750" indent="-285750">
              <a:buFont typeface="Wingdings 2" panose="05020102010507070707" pitchFamily="18" charset="2"/>
              <a:buChar char=""/>
            </a:pPr>
            <a:r>
              <a:rPr lang="zh-TW" altLang="en-US" dirty="0" smtClean="0">
                <a:solidFill>
                  <a:schemeClr val="tx1"/>
                </a:solidFill>
              </a:rPr>
              <a:t>權限資料維護</a:t>
            </a:r>
            <a:endParaRPr lang="zh-TW" altLang="en-US" dirty="0">
              <a:solidFill>
                <a:schemeClr val="tx1"/>
              </a:solidFill>
            </a:endParaRPr>
          </a:p>
          <a:p>
            <a:pPr marL="285750" indent="-285750">
              <a:buFont typeface="Wingdings 2" panose="05020102010507070707" pitchFamily="18" charset="2"/>
              <a:buChar char=""/>
            </a:pPr>
            <a:r>
              <a:rPr lang="zh-TW" altLang="en-US" dirty="0" smtClean="0">
                <a:solidFill>
                  <a:schemeClr val="tx1"/>
                </a:solidFill>
              </a:rPr>
              <a:t>基本資料維護</a:t>
            </a:r>
          </a:p>
          <a:p>
            <a:pPr marL="285750" indent="-285750">
              <a:buFont typeface="Wingdings 2" panose="05020102010507070707" pitchFamily="18" charset="2"/>
              <a:buChar char=""/>
            </a:pPr>
            <a:r>
              <a:rPr lang="zh-TW" altLang="en-US" dirty="0" smtClean="0">
                <a:solidFill>
                  <a:schemeClr val="tx1"/>
                </a:solidFill>
              </a:rPr>
              <a:t>禁用儲位維護</a:t>
            </a:r>
          </a:p>
          <a:p>
            <a:pPr marL="285750" indent="-285750">
              <a:buFont typeface="Wingdings 2" panose="05020102010507070707" pitchFamily="18" charset="2"/>
              <a:buChar char=""/>
            </a:pPr>
            <a:r>
              <a:rPr lang="zh-TW" altLang="en-US" dirty="0" smtClean="0">
                <a:solidFill>
                  <a:schemeClr val="tx1"/>
                </a:solidFill>
              </a:rPr>
              <a:t>命令資料維護</a:t>
            </a:r>
          </a:p>
          <a:p>
            <a:pPr marL="285750" indent="-285750">
              <a:buFont typeface="Wingdings 2" panose="05020102010507070707" pitchFamily="18" charset="2"/>
              <a:buChar char=""/>
            </a:pPr>
            <a:r>
              <a:rPr lang="zh-TW" altLang="en-US" dirty="0" smtClean="0">
                <a:solidFill>
                  <a:schemeClr val="tx1"/>
                </a:solidFill>
              </a:rPr>
              <a:t>儲位資料維護</a:t>
            </a:r>
          </a:p>
          <a:p>
            <a:r>
              <a:rPr lang="zh-TW" altLang="en-US" dirty="0" smtClean="0">
                <a:solidFill>
                  <a:schemeClr val="tx1"/>
                </a:solidFill>
                <a:latin typeface="新細明體" panose="02020500000000000000" pitchFamily="18" charset="-120"/>
                <a:ea typeface="新細明體" panose="02020500000000000000" pitchFamily="18" charset="-120"/>
              </a:rPr>
              <a:t>○ </a:t>
            </a:r>
            <a:r>
              <a:rPr lang="zh-TW" altLang="en-US" dirty="0" smtClean="0">
                <a:solidFill>
                  <a:schemeClr val="tx1"/>
                </a:solidFill>
              </a:rPr>
              <a:t>儲位群組管理</a:t>
            </a:r>
            <a:endParaRPr lang="en-US" altLang="zh-TW" dirty="0">
              <a:solidFill>
                <a:schemeClr val="tx1"/>
              </a:solidFill>
            </a:endParaRPr>
          </a:p>
          <a:p>
            <a:r>
              <a:rPr lang="zh-TW" altLang="en-US" dirty="0">
                <a:solidFill>
                  <a:schemeClr val="tx1"/>
                </a:solidFill>
                <a:latin typeface="新細明體" panose="02020500000000000000" pitchFamily="18" charset="-120"/>
                <a:ea typeface="新細明體" panose="02020500000000000000" pitchFamily="18" charset="-120"/>
              </a:rPr>
              <a:t>○ </a:t>
            </a:r>
            <a:r>
              <a:rPr lang="zh-TW" altLang="en-US" dirty="0" smtClean="0">
                <a:solidFill>
                  <a:schemeClr val="tx1"/>
                </a:solidFill>
              </a:rPr>
              <a:t>單據資料維護</a:t>
            </a:r>
            <a:endParaRPr lang="en-US" altLang="zh-TW" dirty="0">
              <a:solidFill>
                <a:schemeClr val="tx1"/>
              </a:solidFill>
            </a:endParaRPr>
          </a:p>
          <a:p>
            <a:pPr marL="285750" indent="-285750">
              <a:buFont typeface="Wingdings" panose="05000000000000000000" pitchFamily="2" charset="2"/>
              <a:buChar char="ü"/>
            </a:pPr>
            <a:endParaRPr lang="en-US" altLang="zh-TW" dirty="0">
              <a:solidFill>
                <a:schemeClr val="tx1"/>
              </a:solidFill>
            </a:endParaRPr>
          </a:p>
          <a:p>
            <a:pPr marL="285750" indent="-285750">
              <a:buFont typeface="Wingdings" panose="05000000000000000000" pitchFamily="2" charset="2"/>
              <a:buChar char="ü"/>
            </a:pPr>
            <a:endParaRPr lang="en-US" altLang="zh-TW" dirty="0">
              <a:solidFill>
                <a:schemeClr val="tx1"/>
              </a:solidFill>
            </a:endParaRPr>
          </a:p>
          <a:p>
            <a:pPr marL="285750" indent="-285750">
              <a:buFont typeface="Wingdings" panose="05000000000000000000" pitchFamily="2" charset="2"/>
              <a:buChar char="ü"/>
            </a:pPr>
            <a:endParaRPr lang="zh-TW" altLang="en-US" dirty="0">
              <a:solidFill>
                <a:schemeClr val="tx1"/>
              </a:solidFill>
            </a:endParaRPr>
          </a:p>
        </p:txBody>
      </p:sp>
      <p:sp>
        <p:nvSpPr>
          <p:cNvPr id="5" name="流程圖: 磁碟 4"/>
          <p:cNvSpPr/>
          <p:nvPr/>
        </p:nvSpPr>
        <p:spPr>
          <a:xfrm>
            <a:off x="611560" y="1962680"/>
            <a:ext cx="1656184" cy="576064"/>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ASRS DB</a:t>
            </a:r>
            <a:endParaRPr lang="zh-TW" altLang="en-US" dirty="0">
              <a:solidFill>
                <a:schemeClr val="tx1"/>
              </a:solidFill>
            </a:endParaRPr>
          </a:p>
        </p:txBody>
      </p:sp>
      <p:sp>
        <p:nvSpPr>
          <p:cNvPr id="6" name="文字方塊 5"/>
          <p:cNvSpPr txBox="1"/>
          <p:nvPr/>
        </p:nvSpPr>
        <p:spPr>
          <a:xfrm>
            <a:off x="2612292" y="2066046"/>
            <a:ext cx="4222313" cy="307777"/>
          </a:xfrm>
          <a:prstGeom prst="rect">
            <a:avLst/>
          </a:prstGeom>
          <a:noFill/>
        </p:spPr>
        <p:txBody>
          <a:bodyPr wrap="square" rtlCol="0">
            <a:spAutoFit/>
          </a:bodyPr>
          <a:lstStyle/>
          <a:p>
            <a:r>
              <a:rPr lang="zh-TW" altLang="en-US" dirty="0" smtClean="0"/>
              <a:t>支援資料庫</a:t>
            </a:r>
            <a:r>
              <a:rPr lang="en-US" altLang="zh-TW" dirty="0" smtClean="0"/>
              <a:t>:</a:t>
            </a:r>
            <a:r>
              <a:rPr lang="en-US" altLang="zh-TW" dirty="0"/>
              <a:t>SQL Server ,Oracle</a:t>
            </a:r>
            <a:endParaRPr lang="zh-TW" altLang="en-US" dirty="0"/>
          </a:p>
        </p:txBody>
      </p:sp>
      <p:sp>
        <p:nvSpPr>
          <p:cNvPr id="13" name="流程圖: 程序 12"/>
          <p:cNvSpPr/>
          <p:nvPr/>
        </p:nvSpPr>
        <p:spPr>
          <a:xfrm>
            <a:off x="6668072" y="2588659"/>
            <a:ext cx="2088232" cy="527151"/>
          </a:xfrm>
          <a:prstGeom prst="flowChartProces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查詢</a:t>
            </a:r>
            <a:r>
              <a:rPr lang="en-US" altLang="zh-TW" dirty="0" smtClean="0">
                <a:solidFill>
                  <a:schemeClr val="tx1"/>
                </a:solidFill>
              </a:rPr>
              <a:t>/</a:t>
            </a:r>
            <a:r>
              <a:rPr lang="zh-TW" altLang="en-US" dirty="0" smtClean="0">
                <a:solidFill>
                  <a:schemeClr val="tx1"/>
                </a:solidFill>
              </a:rPr>
              <a:t>報表作業</a:t>
            </a:r>
            <a:endParaRPr lang="zh-TW" altLang="en-US" dirty="0">
              <a:solidFill>
                <a:schemeClr val="tx1"/>
              </a:solidFill>
            </a:endParaRPr>
          </a:p>
        </p:txBody>
      </p:sp>
    </p:spTree>
    <p:extLst>
      <p:ext uri="{BB962C8B-B14F-4D97-AF65-F5344CB8AC3E}">
        <p14:creationId xmlns:p14="http://schemas.microsoft.com/office/powerpoint/2010/main" val="1201967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p:cNvSpPr>
            <a:spLocks noGrp="1"/>
          </p:cNvSpPr>
          <p:nvPr>
            <p:ph type="title"/>
          </p:nvPr>
        </p:nvSpPr>
        <p:spPr>
          <a:xfrm>
            <a:off x="2239702" y="81023"/>
            <a:ext cx="4543062" cy="581888"/>
          </a:xfrm>
        </p:spPr>
        <p:txBody>
          <a:bodyPr/>
          <a:lstStyle/>
          <a:p>
            <a:r>
              <a:rPr lang="zh-TW" altLang="en-US" sz="2800" b="1" kern="1200" dirty="0" smtClean="0">
                <a:solidFill>
                  <a:srgbClr val="0000FF"/>
                </a:solidFill>
                <a:latin typeface="標楷體" pitchFamily="65" charset="-120"/>
                <a:ea typeface="標楷體" pitchFamily="65" charset="-120"/>
                <a:cs typeface="+mn-cs"/>
              </a:rPr>
              <a:t>設定作業說明</a:t>
            </a:r>
            <a:endParaRPr lang="zh-TW" altLang="en-US" sz="2800" b="1" kern="1200" dirty="0">
              <a:solidFill>
                <a:srgbClr val="0000FF"/>
              </a:solidFill>
              <a:latin typeface="標楷體" pitchFamily="65" charset="-120"/>
              <a:ea typeface="標楷體" pitchFamily="65" charset="-120"/>
              <a:cs typeface="+mn-cs"/>
            </a:endParaRPr>
          </a:p>
        </p:txBody>
      </p:sp>
      <p:graphicFrame>
        <p:nvGraphicFramePr>
          <p:cNvPr id="4" name="表格 3"/>
          <p:cNvGraphicFramePr>
            <a:graphicFrameLocks noGrp="1"/>
          </p:cNvGraphicFramePr>
          <p:nvPr>
            <p:extLst>
              <p:ext uri="{D42A27DB-BD31-4B8C-83A1-F6EECF244321}">
                <p14:modId xmlns:p14="http://schemas.microsoft.com/office/powerpoint/2010/main" val="796358619"/>
              </p:ext>
            </p:extLst>
          </p:nvPr>
        </p:nvGraphicFramePr>
        <p:xfrm>
          <a:off x="699075" y="1260087"/>
          <a:ext cx="8005653" cy="4414575"/>
        </p:xfrm>
        <a:graphic>
          <a:graphicData uri="http://schemas.openxmlformats.org/drawingml/2006/table">
            <a:tbl>
              <a:tblPr firstCol="1">
                <a:tableStyleId>{5C22544A-7EE6-4342-B048-85BDC9FD1C3A}</a:tableStyleId>
              </a:tblPr>
              <a:tblGrid>
                <a:gridCol w="1932955">
                  <a:extLst>
                    <a:ext uri="{9D8B030D-6E8A-4147-A177-3AD203B41FA5}">
                      <a16:colId xmlns="" xmlns:a16="http://schemas.microsoft.com/office/drawing/2014/main" val="20000"/>
                    </a:ext>
                  </a:extLst>
                </a:gridCol>
                <a:gridCol w="6072698">
                  <a:extLst>
                    <a:ext uri="{9D8B030D-6E8A-4147-A177-3AD203B41FA5}">
                      <a16:colId xmlns="" xmlns:a16="http://schemas.microsoft.com/office/drawing/2014/main" val="20001"/>
                    </a:ext>
                  </a:extLst>
                </a:gridCol>
              </a:tblGrid>
              <a:tr h="294305">
                <a:tc>
                  <a:txBody>
                    <a:bodyPr/>
                    <a:lstStyle/>
                    <a:p>
                      <a:pPr>
                        <a:spcAft>
                          <a:spcPts val="0"/>
                        </a:spcAft>
                        <a:tabLst>
                          <a:tab pos="2637155" algn="ctr"/>
                          <a:tab pos="5274310" algn="r"/>
                          <a:tab pos="304800" algn="l"/>
                        </a:tabLst>
                      </a:pPr>
                      <a:r>
                        <a:rPr lang="zh-TW" sz="1800" dirty="0" smtClean="0">
                          <a:effectLst/>
                        </a:rPr>
                        <a:t>空棧板入庫作業</a:t>
                      </a:r>
                      <a:endParaRPr lang="zh-TW" sz="180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tc>
                  <a:txBody>
                    <a:bodyPr/>
                    <a:lstStyle/>
                    <a:p>
                      <a:pPr>
                        <a:spcAft>
                          <a:spcPts val="0"/>
                        </a:spcAft>
                        <a:tabLst>
                          <a:tab pos="2637155" algn="ctr"/>
                          <a:tab pos="5274310" algn="r"/>
                          <a:tab pos="304800" algn="l"/>
                        </a:tabLst>
                      </a:pPr>
                      <a:r>
                        <a:rPr lang="zh-TW" sz="1800" dirty="0" smtClean="0">
                          <a:effectLst/>
                        </a:rPr>
                        <a:t>空棧板由站口做入庫存放動作。</a:t>
                      </a:r>
                      <a:endParaRPr lang="zh-TW" sz="180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extLst>
                  <a:ext uri="{0D108BD9-81ED-4DB2-BD59-A6C34878D82A}">
                    <a16:rowId xmlns="" xmlns:a16="http://schemas.microsoft.com/office/drawing/2014/main" val="10000"/>
                  </a:ext>
                </a:extLst>
              </a:tr>
              <a:tr h="294305">
                <a:tc>
                  <a:txBody>
                    <a:bodyPr/>
                    <a:lstStyle/>
                    <a:p>
                      <a:pPr>
                        <a:spcAft>
                          <a:spcPts val="0"/>
                        </a:spcAft>
                        <a:tabLst>
                          <a:tab pos="2637155" algn="ctr"/>
                          <a:tab pos="5274310" algn="r"/>
                          <a:tab pos="304800" algn="l"/>
                        </a:tabLst>
                      </a:pPr>
                      <a:r>
                        <a:rPr lang="zh-TW" sz="1800" dirty="0" smtClean="0">
                          <a:effectLst/>
                        </a:rPr>
                        <a:t>空棧板出庫作業</a:t>
                      </a:r>
                      <a:endParaRPr lang="zh-TW" sz="180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tc>
                  <a:txBody>
                    <a:bodyPr/>
                    <a:lstStyle/>
                    <a:p>
                      <a:pPr>
                        <a:spcAft>
                          <a:spcPts val="0"/>
                        </a:spcAft>
                      </a:pPr>
                      <a:r>
                        <a:rPr lang="zh-TW" sz="1800" dirty="0" smtClean="0">
                          <a:effectLst/>
                        </a:rPr>
                        <a:t>指定空棧板做出庫動作。</a:t>
                      </a:r>
                      <a:endParaRPr lang="zh-TW" sz="180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extLst>
                  <a:ext uri="{0D108BD9-81ED-4DB2-BD59-A6C34878D82A}">
                    <a16:rowId xmlns="" xmlns:a16="http://schemas.microsoft.com/office/drawing/2014/main" val="10001"/>
                  </a:ext>
                </a:extLst>
              </a:tr>
              <a:tr h="294305">
                <a:tc>
                  <a:txBody>
                    <a:bodyPr/>
                    <a:lstStyle/>
                    <a:p>
                      <a:pPr>
                        <a:spcAft>
                          <a:spcPts val="0"/>
                        </a:spcAft>
                        <a:tabLst>
                          <a:tab pos="2637155" algn="ctr"/>
                          <a:tab pos="5274310" algn="r"/>
                          <a:tab pos="304800" algn="l"/>
                        </a:tabLst>
                      </a:pPr>
                      <a:r>
                        <a:rPr lang="zh-TW" sz="1800" dirty="0" smtClean="0">
                          <a:effectLst/>
                        </a:rPr>
                        <a:t>混批入庫作業</a:t>
                      </a:r>
                      <a:endParaRPr lang="zh-TW" sz="180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tc>
                  <a:txBody>
                    <a:bodyPr/>
                    <a:lstStyle/>
                    <a:p>
                      <a:pPr>
                        <a:spcAft>
                          <a:spcPts val="0"/>
                        </a:spcAft>
                      </a:pPr>
                      <a:r>
                        <a:rPr lang="zh-TW" sz="1800" dirty="0" smtClean="0">
                          <a:effectLst/>
                        </a:rPr>
                        <a:t>單一料號或多料號、批號混合成一板做為入庫功能。</a:t>
                      </a:r>
                      <a:endParaRPr lang="zh-TW" sz="180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extLst>
                  <a:ext uri="{0D108BD9-81ED-4DB2-BD59-A6C34878D82A}">
                    <a16:rowId xmlns="" xmlns:a16="http://schemas.microsoft.com/office/drawing/2014/main" val="10002"/>
                  </a:ext>
                </a:extLst>
              </a:tr>
              <a:tr h="588610">
                <a:tc>
                  <a:txBody>
                    <a:bodyPr/>
                    <a:lstStyle/>
                    <a:p>
                      <a:pPr>
                        <a:spcAft>
                          <a:spcPts val="0"/>
                        </a:spcAft>
                        <a:tabLst>
                          <a:tab pos="2637155" algn="ctr"/>
                          <a:tab pos="5274310" algn="r"/>
                          <a:tab pos="304800" algn="l"/>
                        </a:tabLst>
                      </a:pPr>
                      <a:r>
                        <a:rPr lang="zh-TW" sz="1800" dirty="0" smtClean="0">
                          <a:effectLst/>
                        </a:rPr>
                        <a:t>整批入庫作業</a:t>
                      </a:r>
                      <a:endParaRPr lang="zh-TW" sz="180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tc>
                  <a:txBody>
                    <a:bodyPr/>
                    <a:lstStyle/>
                    <a:p>
                      <a:pPr>
                        <a:spcAft>
                          <a:spcPts val="0"/>
                        </a:spcAft>
                      </a:pPr>
                      <a:r>
                        <a:rPr lang="zh-TW" sz="1800" dirty="0" smtClean="0">
                          <a:effectLst/>
                        </a:rPr>
                        <a:t>使用時機在於，在單一料號重複入庫多板時，提供功能達到多板入庫功能。</a:t>
                      </a:r>
                      <a:endParaRPr lang="zh-TW" sz="180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extLst>
                  <a:ext uri="{0D108BD9-81ED-4DB2-BD59-A6C34878D82A}">
                    <a16:rowId xmlns="" xmlns:a16="http://schemas.microsoft.com/office/drawing/2014/main" val="10003"/>
                  </a:ext>
                </a:extLst>
              </a:tr>
              <a:tr h="588610">
                <a:tc>
                  <a:txBody>
                    <a:bodyPr/>
                    <a:lstStyle/>
                    <a:p>
                      <a:pPr>
                        <a:spcAft>
                          <a:spcPts val="0"/>
                        </a:spcAft>
                        <a:tabLst>
                          <a:tab pos="2637155" algn="ctr"/>
                          <a:tab pos="5274310" algn="r"/>
                          <a:tab pos="304800" algn="l"/>
                        </a:tabLst>
                      </a:pPr>
                      <a:r>
                        <a:rPr lang="zh-TW" sz="1800" dirty="0" smtClean="0">
                          <a:effectLst/>
                        </a:rPr>
                        <a:t>依單據混料出庫</a:t>
                      </a:r>
                      <a:endParaRPr lang="zh-TW" sz="180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tc>
                  <a:txBody>
                    <a:bodyPr/>
                    <a:lstStyle/>
                    <a:p>
                      <a:pPr>
                        <a:spcAft>
                          <a:spcPts val="0"/>
                        </a:spcAft>
                      </a:pPr>
                      <a:r>
                        <a:rPr lang="zh-TW" sz="1800" dirty="0" smtClean="0">
                          <a:effectLst/>
                        </a:rPr>
                        <a:t>在標準版上，使用單據進行出庫作業，指定先進先出或最少板做出庫優先選擇。</a:t>
                      </a:r>
                      <a:endParaRPr lang="zh-TW" sz="180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extLst>
                  <a:ext uri="{0D108BD9-81ED-4DB2-BD59-A6C34878D82A}">
                    <a16:rowId xmlns="" xmlns:a16="http://schemas.microsoft.com/office/drawing/2014/main" val="10004"/>
                  </a:ext>
                </a:extLst>
              </a:tr>
              <a:tr h="588610">
                <a:tc>
                  <a:txBody>
                    <a:bodyPr/>
                    <a:lstStyle/>
                    <a:p>
                      <a:pPr>
                        <a:spcAft>
                          <a:spcPts val="0"/>
                        </a:spcAft>
                        <a:tabLst>
                          <a:tab pos="2637155" algn="ctr"/>
                          <a:tab pos="5274310" algn="r"/>
                          <a:tab pos="304800" algn="l"/>
                        </a:tabLst>
                      </a:pPr>
                      <a:r>
                        <a:rPr lang="zh-TW" sz="1800" dirty="0" smtClean="0">
                          <a:effectLst/>
                        </a:rPr>
                        <a:t>指定物料出庫</a:t>
                      </a:r>
                      <a:endParaRPr lang="zh-TW" sz="180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tc>
                  <a:txBody>
                    <a:bodyPr/>
                    <a:lstStyle/>
                    <a:p>
                      <a:pPr>
                        <a:spcAft>
                          <a:spcPts val="0"/>
                        </a:spcAft>
                      </a:pPr>
                      <a:r>
                        <a:rPr lang="zh-TW" sz="1800" dirty="0" smtClean="0">
                          <a:effectLst/>
                        </a:rPr>
                        <a:t>輸入指定要出庫的物料編或其它條件，並指定先進先出或最少板做出庫優先選擇進行出庫動作。</a:t>
                      </a:r>
                      <a:endParaRPr lang="zh-TW" sz="180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extLst>
                  <a:ext uri="{0D108BD9-81ED-4DB2-BD59-A6C34878D82A}">
                    <a16:rowId xmlns="" xmlns:a16="http://schemas.microsoft.com/office/drawing/2014/main" val="10005"/>
                  </a:ext>
                </a:extLst>
              </a:tr>
              <a:tr h="294305">
                <a:tc>
                  <a:txBody>
                    <a:bodyPr/>
                    <a:lstStyle/>
                    <a:p>
                      <a:pPr>
                        <a:spcAft>
                          <a:spcPts val="0"/>
                        </a:spcAft>
                        <a:tabLst>
                          <a:tab pos="2637155" algn="ctr"/>
                          <a:tab pos="5274310" algn="r"/>
                          <a:tab pos="304800" algn="l"/>
                        </a:tabLst>
                      </a:pPr>
                      <a:r>
                        <a:rPr lang="zh-TW" sz="1800" dirty="0" smtClean="0">
                          <a:effectLst/>
                        </a:rPr>
                        <a:t>指定儲位出庫</a:t>
                      </a:r>
                      <a:endParaRPr lang="zh-TW" sz="180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tc>
                  <a:txBody>
                    <a:bodyPr/>
                    <a:lstStyle/>
                    <a:p>
                      <a:pPr>
                        <a:spcAft>
                          <a:spcPts val="0"/>
                        </a:spcAft>
                      </a:pPr>
                      <a:r>
                        <a:rPr lang="zh-TW" sz="1800" dirty="0" smtClean="0">
                          <a:effectLst/>
                        </a:rPr>
                        <a:t>輸入指定的儲位編號，進行出庫動作。</a:t>
                      </a:r>
                      <a:endParaRPr lang="zh-TW" sz="180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extLst>
                  <a:ext uri="{0D108BD9-81ED-4DB2-BD59-A6C34878D82A}">
                    <a16:rowId xmlns="" xmlns:a16="http://schemas.microsoft.com/office/drawing/2014/main" val="10006"/>
                  </a:ext>
                </a:extLst>
              </a:tr>
              <a:tr h="588610">
                <a:tc>
                  <a:txBody>
                    <a:bodyPr/>
                    <a:lstStyle/>
                    <a:p>
                      <a:pPr>
                        <a:spcAft>
                          <a:spcPts val="0"/>
                        </a:spcAft>
                        <a:tabLst>
                          <a:tab pos="2637155" algn="ctr"/>
                          <a:tab pos="5274310" algn="r"/>
                          <a:tab pos="304800" algn="l"/>
                        </a:tabLst>
                      </a:pPr>
                      <a:r>
                        <a:rPr lang="zh-TW" sz="1800" dirty="0" smtClean="0">
                          <a:effectLst/>
                        </a:rPr>
                        <a:t>並板作業</a:t>
                      </a:r>
                      <a:endParaRPr lang="zh-TW" sz="180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tc>
                  <a:txBody>
                    <a:bodyPr/>
                    <a:lstStyle/>
                    <a:p>
                      <a:pPr>
                        <a:spcAft>
                          <a:spcPts val="0"/>
                        </a:spcAft>
                      </a:pPr>
                      <a:r>
                        <a:rPr lang="zh-TW" sz="1800" dirty="0" smtClean="0">
                          <a:effectLst/>
                        </a:rPr>
                        <a:t>指定零星儲位元進行並板功能，目的合成一板或多板的功能。</a:t>
                      </a:r>
                      <a:endParaRPr lang="zh-TW" sz="180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extLst>
                  <a:ext uri="{0D108BD9-81ED-4DB2-BD59-A6C34878D82A}">
                    <a16:rowId xmlns="" xmlns:a16="http://schemas.microsoft.com/office/drawing/2014/main" val="10007"/>
                  </a:ext>
                </a:extLst>
              </a:tr>
              <a:tr h="294305">
                <a:tc>
                  <a:txBody>
                    <a:bodyPr/>
                    <a:lstStyle/>
                    <a:p>
                      <a:pPr>
                        <a:spcAft>
                          <a:spcPts val="0"/>
                        </a:spcAft>
                        <a:tabLst>
                          <a:tab pos="2637155" algn="ctr"/>
                          <a:tab pos="5274310" algn="r"/>
                          <a:tab pos="304800" algn="l"/>
                        </a:tabLst>
                      </a:pPr>
                      <a:r>
                        <a:rPr lang="zh-TW" sz="1800" dirty="0" smtClean="0">
                          <a:effectLst/>
                        </a:rPr>
                        <a:t>拆板作業</a:t>
                      </a:r>
                      <a:endParaRPr lang="zh-TW" sz="180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tc>
                  <a:txBody>
                    <a:bodyPr/>
                    <a:lstStyle/>
                    <a:p>
                      <a:pPr>
                        <a:spcAft>
                          <a:spcPts val="0"/>
                        </a:spcAft>
                      </a:pPr>
                      <a:r>
                        <a:rPr lang="zh-TW" sz="1800" dirty="0" smtClean="0">
                          <a:effectLst/>
                        </a:rPr>
                        <a:t>針對特定料號或批號進行一個棧板拆分多板之功能。</a:t>
                      </a:r>
                      <a:endParaRPr lang="zh-TW" sz="180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extLst>
                  <a:ext uri="{0D108BD9-81ED-4DB2-BD59-A6C34878D82A}">
                    <a16:rowId xmlns="" xmlns:a16="http://schemas.microsoft.com/office/drawing/2014/main" val="10008"/>
                  </a:ext>
                </a:extLst>
              </a:tr>
              <a:tr h="294305">
                <a:tc>
                  <a:txBody>
                    <a:bodyPr/>
                    <a:lstStyle/>
                    <a:p>
                      <a:pPr>
                        <a:spcAft>
                          <a:spcPts val="0"/>
                        </a:spcAft>
                      </a:pPr>
                      <a:r>
                        <a:rPr lang="zh-TW" sz="1800" dirty="0" smtClean="0">
                          <a:effectLst/>
                        </a:rPr>
                        <a:t>站對站作業</a:t>
                      </a:r>
                      <a:endParaRPr lang="zh-TW" sz="180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tc>
                  <a:txBody>
                    <a:bodyPr/>
                    <a:lstStyle/>
                    <a:p>
                      <a:pPr>
                        <a:spcAft>
                          <a:spcPts val="0"/>
                        </a:spcAft>
                      </a:pPr>
                      <a:r>
                        <a:rPr lang="zh-TW" sz="1800" dirty="0" smtClean="0">
                          <a:effectLst/>
                        </a:rPr>
                        <a:t>指定來源站和目的站進行棧板</a:t>
                      </a:r>
                      <a:r>
                        <a:rPr lang="en-US" sz="1800" dirty="0" smtClean="0">
                          <a:effectLst/>
                        </a:rPr>
                        <a:t>/</a:t>
                      </a:r>
                      <a:r>
                        <a:rPr lang="zh-TW" sz="1800" dirty="0" smtClean="0">
                          <a:effectLst/>
                        </a:rPr>
                        <a:t>料盤站間的移轉。</a:t>
                      </a:r>
                      <a:endParaRPr lang="zh-TW" sz="180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extLst>
                  <a:ext uri="{0D108BD9-81ED-4DB2-BD59-A6C34878D82A}">
                    <a16:rowId xmlns="" xmlns:a16="http://schemas.microsoft.com/office/drawing/2014/main" val="10009"/>
                  </a:ext>
                </a:extLst>
              </a:tr>
              <a:tr h="294305">
                <a:tc>
                  <a:txBody>
                    <a:bodyPr/>
                    <a:lstStyle/>
                    <a:p>
                      <a:pPr>
                        <a:spcAft>
                          <a:spcPts val="0"/>
                        </a:spcAft>
                      </a:pPr>
                      <a:r>
                        <a:rPr lang="zh-TW" sz="1800" dirty="0" smtClean="0">
                          <a:effectLst/>
                        </a:rPr>
                        <a:t>庫對庫作業</a:t>
                      </a:r>
                      <a:endParaRPr lang="zh-TW" sz="180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tc>
                  <a:txBody>
                    <a:bodyPr/>
                    <a:lstStyle/>
                    <a:p>
                      <a:pPr>
                        <a:spcAft>
                          <a:spcPts val="0"/>
                        </a:spcAft>
                      </a:pPr>
                      <a:r>
                        <a:rPr lang="zh-TW" sz="1800" dirty="0" smtClean="0">
                          <a:effectLst/>
                        </a:rPr>
                        <a:t>指定來源儲位元元和目的儲位元元，進行庫存儲位元的搬移。</a:t>
                      </a:r>
                      <a:endParaRPr lang="zh-TW" sz="180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3667612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3213100" y="119063"/>
            <a:ext cx="2851150" cy="523220"/>
          </a:xfrm>
          <a:prstGeom prst="rect">
            <a:avLst/>
          </a:prstGeom>
          <a:noFill/>
          <a:ln w="9525">
            <a:noFill/>
            <a:miter lim="800000"/>
            <a:headEnd/>
            <a:tailEnd/>
          </a:ln>
        </p:spPr>
        <p:txBody>
          <a:bodyPr>
            <a:spAutoFit/>
          </a:bodyPr>
          <a:lstStyle/>
          <a:p>
            <a:pPr algn="ctr"/>
            <a:r>
              <a:rPr lang="zh-TW" altLang="en-US" sz="2800" b="1" i="0" dirty="0">
                <a:solidFill>
                  <a:srgbClr val="0000FF"/>
                </a:solidFill>
                <a:latin typeface="標楷體" pitchFamily="65" charset="-120"/>
                <a:ea typeface="標楷體" pitchFamily="65" charset="-120"/>
              </a:rPr>
              <a:t>設計條件 </a:t>
            </a:r>
            <a:endParaRPr lang="zh-CN" altLang="en-US" sz="2800" b="1" i="0" dirty="0">
              <a:solidFill>
                <a:srgbClr val="0000FF"/>
              </a:solidFill>
              <a:latin typeface="標楷體" pitchFamily="65" charset="-120"/>
              <a:ea typeface="標楷體" pitchFamily="65" charset="-120"/>
            </a:endParaRPr>
          </a:p>
        </p:txBody>
      </p:sp>
      <p:sp>
        <p:nvSpPr>
          <p:cNvPr id="29699" name="Text Box 3"/>
          <p:cNvSpPr txBox="1">
            <a:spLocks noChangeArrowheads="1"/>
          </p:cNvSpPr>
          <p:nvPr/>
        </p:nvSpPr>
        <p:spPr bwMode="auto">
          <a:xfrm>
            <a:off x="942150" y="772973"/>
            <a:ext cx="8005079" cy="3631763"/>
          </a:xfrm>
          <a:prstGeom prst="rect">
            <a:avLst/>
          </a:prstGeom>
          <a:noFill/>
          <a:ln w="9525">
            <a:noFill/>
            <a:miter lim="800000"/>
            <a:headEnd/>
            <a:tailEnd/>
          </a:ln>
        </p:spPr>
        <p:txBody>
          <a:bodyPr wrap="square">
            <a:spAutoFit/>
          </a:bodyPr>
          <a:lstStyle/>
          <a:p>
            <a:pPr marL="457200" indent="-457200" algn="l">
              <a:spcBef>
                <a:spcPct val="50000"/>
              </a:spcBef>
            </a:pPr>
            <a:r>
              <a:rPr lang="zh-TW" altLang="en-US" sz="2000" dirty="0">
                <a:solidFill>
                  <a:srgbClr val="0000FF"/>
                </a:solidFill>
                <a:latin typeface="標楷體" pitchFamily="65" charset="-120"/>
              </a:rPr>
              <a:t>三</a:t>
            </a:r>
            <a:r>
              <a:rPr lang="en-US" altLang="zh-TW" sz="2000" i="0" dirty="0" smtClean="0">
                <a:solidFill>
                  <a:srgbClr val="0000FF"/>
                </a:solidFill>
                <a:latin typeface="標楷體" pitchFamily="65" charset="-120"/>
              </a:rPr>
              <a:t>.</a:t>
            </a:r>
            <a:r>
              <a:rPr lang="zh-TW" altLang="en-US" sz="2000" i="0" dirty="0">
                <a:solidFill>
                  <a:srgbClr val="0000FF"/>
                </a:solidFill>
                <a:latin typeface="標楷體" pitchFamily="65" charset="-120"/>
              </a:rPr>
              <a:t>電源條件</a:t>
            </a:r>
            <a:r>
              <a:rPr lang="en-US" altLang="zh-TW" sz="2000" i="0" dirty="0">
                <a:solidFill>
                  <a:srgbClr val="0000FF"/>
                </a:solidFill>
                <a:latin typeface="標楷體" pitchFamily="65" charset="-120"/>
              </a:rPr>
              <a:t>:</a:t>
            </a:r>
          </a:p>
          <a:p>
            <a:pPr marL="457200" indent="-276225" algn="l">
              <a:spcBef>
                <a:spcPct val="50000"/>
              </a:spcBef>
            </a:pPr>
            <a:r>
              <a:rPr lang="en-US" altLang="zh-TW" sz="2000" i="0" dirty="0">
                <a:solidFill>
                  <a:srgbClr val="0000FF"/>
                </a:solidFill>
                <a:latin typeface="標楷體" pitchFamily="65" charset="-120"/>
              </a:rPr>
              <a:t>1.</a:t>
            </a:r>
            <a:r>
              <a:rPr lang="zh-TW" altLang="en-US" sz="2000" i="0" dirty="0">
                <a:solidFill>
                  <a:srgbClr val="0000FF"/>
                </a:solidFill>
                <a:latin typeface="標楷體" pitchFamily="65" charset="-120"/>
              </a:rPr>
              <a:t>設備使用電源</a:t>
            </a:r>
            <a:r>
              <a:rPr lang="en-US" altLang="zh-TW" sz="2000" i="0" dirty="0">
                <a:solidFill>
                  <a:srgbClr val="0000FF"/>
                </a:solidFill>
                <a:latin typeface="標楷體" pitchFamily="65" charset="-120"/>
              </a:rPr>
              <a:t>:</a:t>
            </a:r>
          </a:p>
          <a:p>
            <a:pPr marL="457200" indent="-190500" algn="l">
              <a:spcBef>
                <a:spcPct val="50000"/>
              </a:spcBef>
            </a:pPr>
            <a:r>
              <a:rPr lang="en-US" altLang="zh-TW" sz="2000" i="0" dirty="0">
                <a:solidFill>
                  <a:srgbClr val="0000FF"/>
                </a:solidFill>
                <a:latin typeface="標楷體" pitchFamily="65" charset="-120"/>
              </a:rPr>
              <a:t>(1) </a:t>
            </a:r>
            <a:r>
              <a:rPr lang="zh-TW" altLang="en-US" sz="2000" i="0" dirty="0">
                <a:solidFill>
                  <a:srgbClr val="0000FF"/>
                </a:solidFill>
                <a:latin typeface="標楷體" pitchFamily="65" charset="-120"/>
              </a:rPr>
              <a:t>動力用</a:t>
            </a:r>
            <a:r>
              <a:rPr lang="en-US" altLang="zh-TW" sz="2000" i="0" dirty="0">
                <a:solidFill>
                  <a:srgbClr val="0000FF"/>
                </a:solidFill>
                <a:latin typeface="標楷體" pitchFamily="65" charset="-120"/>
              </a:rPr>
              <a:t>: AC380V  60Hz  3∮ 3W (</a:t>
            </a:r>
            <a:r>
              <a:rPr lang="zh-TW" altLang="en-US" sz="2000" i="0" dirty="0">
                <a:solidFill>
                  <a:srgbClr val="0000FF"/>
                </a:solidFill>
                <a:latin typeface="標楷體" pitchFamily="65" charset="-120"/>
              </a:rPr>
              <a:t>附加第三種接地</a:t>
            </a:r>
            <a:r>
              <a:rPr lang="en-US" altLang="zh-TW" sz="2000" i="0" dirty="0">
                <a:solidFill>
                  <a:srgbClr val="0000FF"/>
                </a:solidFill>
                <a:latin typeface="標楷體" pitchFamily="65" charset="-120"/>
              </a:rPr>
              <a:t>)</a:t>
            </a:r>
            <a:r>
              <a:rPr lang="zh-TW" altLang="en-US" sz="2000" i="0" dirty="0">
                <a:solidFill>
                  <a:srgbClr val="0000FF"/>
                </a:solidFill>
                <a:latin typeface="標楷體" pitchFamily="65" charset="-120"/>
              </a:rPr>
              <a:t>。</a:t>
            </a:r>
            <a:endParaRPr lang="en-US" altLang="zh-TW" sz="2000" i="0" dirty="0">
              <a:solidFill>
                <a:srgbClr val="0000FF"/>
              </a:solidFill>
              <a:latin typeface="標楷體" pitchFamily="65" charset="-120"/>
            </a:endParaRPr>
          </a:p>
          <a:p>
            <a:pPr marL="457200" indent="-190500" algn="l">
              <a:spcBef>
                <a:spcPct val="50000"/>
              </a:spcBef>
            </a:pPr>
            <a:r>
              <a:rPr lang="en-US" altLang="zh-TW" sz="2000" i="0" dirty="0">
                <a:solidFill>
                  <a:srgbClr val="0000FF"/>
                </a:solidFill>
                <a:latin typeface="標楷體" pitchFamily="65" charset="-120"/>
              </a:rPr>
              <a:t>(2) </a:t>
            </a:r>
            <a:r>
              <a:rPr lang="zh-TW" altLang="en-US" sz="2000" i="0" dirty="0">
                <a:solidFill>
                  <a:srgbClr val="0000FF"/>
                </a:solidFill>
                <a:latin typeface="標楷體" pitchFamily="65" charset="-120"/>
              </a:rPr>
              <a:t>控制</a:t>
            </a:r>
            <a:r>
              <a:rPr lang="en-US" altLang="zh-TW" sz="2000" i="0" dirty="0">
                <a:solidFill>
                  <a:srgbClr val="0000FF"/>
                </a:solidFill>
                <a:latin typeface="標楷體" pitchFamily="65" charset="-120"/>
              </a:rPr>
              <a:t>(</a:t>
            </a:r>
            <a:r>
              <a:rPr lang="zh-TW" altLang="en-US" sz="2000" i="0" dirty="0">
                <a:solidFill>
                  <a:srgbClr val="0000FF"/>
                </a:solidFill>
                <a:latin typeface="標楷體" pitchFamily="65" charset="-120"/>
              </a:rPr>
              <a:t>操作盤</a:t>
            </a:r>
            <a:r>
              <a:rPr lang="en-US" altLang="zh-TW" sz="2000" i="0" dirty="0" smtClean="0">
                <a:solidFill>
                  <a:srgbClr val="0000FF"/>
                </a:solidFill>
                <a:latin typeface="標楷體" pitchFamily="65" charset="-120"/>
              </a:rPr>
              <a:t>)</a:t>
            </a:r>
            <a:r>
              <a:rPr lang="zh-TW" altLang="en-US" sz="2000" i="0" dirty="0" smtClean="0">
                <a:solidFill>
                  <a:srgbClr val="0000FF"/>
                </a:solidFill>
                <a:latin typeface="標楷體" pitchFamily="65" charset="-120"/>
              </a:rPr>
              <a:t> </a:t>
            </a:r>
            <a:r>
              <a:rPr lang="en-US" altLang="zh-TW" sz="2000" i="0" dirty="0" smtClean="0">
                <a:solidFill>
                  <a:srgbClr val="0000FF"/>
                </a:solidFill>
                <a:latin typeface="標楷體" pitchFamily="65" charset="-120"/>
              </a:rPr>
              <a:t>: </a:t>
            </a:r>
            <a:r>
              <a:rPr lang="en-US" altLang="zh-TW" sz="2000" i="0" dirty="0">
                <a:solidFill>
                  <a:srgbClr val="0000FF"/>
                </a:solidFill>
                <a:latin typeface="標楷體" pitchFamily="65" charset="-120"/>
              </a:rPr>
              <a:t>AC220V  60Hz  3∮</a:t>
            </a:r>
            <a:r>
              <a:rPr lang="zh-TW" altLang="en-US" sz="2000" i="0" dirty="0">
                <a:solidFill>
                  <a:srgbClr val="0000FF"/>
                </a:solidFill>
                <a:latin typeface="標楷體" pitchFamily="65" charset="-120"/>
              </a:rPr>
              <a:t>。</a:t>
            </a:r>
          </a:p>
          <a:p>
            <a:pPr marL="457200" indent="-190500" algn="l">
              <a:spcBef>
                <a:spcPct val="50000"/>
              </a:spcBef>
            </a:pPr>
            <a:r>
              <a:rPr lang="en-US" altLang="zh-TW" sz="2000" i="0" dirty="0">
                <a:solidFill>
                  <a:srgbClr val="0000FF"/>
                </a:solidFill>
                <a:latin typeface="標楷體" pitchFamily="65" charset="-120"/>
              </a:rPr>
              <a:t>(3) </a:t>
            </a:r>
            <a:r>
              <a:rPr lang="zh-TW" altLang="en-US" sz="2000" i="0" dirty="0">
                <a:solidFill>
                  <a:srgbClr val="0000FF"/>
                </a:solidFill>
                <a:latin typeface="標楷體" pitchFamily="65" charset="-120"/>
              </a:rPr>
              <a:t>電腦用</a:t>
            </a:r>
            <a:r>
              <a:rPr lang="en-US" altLang="zh-TW" sz="2000" i="0" dirty="0">
                <a:solidFill>
                  <a:srgbClr val="0000FF"/>
                </a:solidFill>
                <a:latin typeface="標楷體" pitchFamily="65" charset="-120"/>
              </a:rPr>
              <a:t>: AC110V  60Hz  1∮ 2W</a:t>
            </a:r>
            <a:r>
              <a:rPr lang="zh-TW" altLang="en-US" sz="2000" i="0" dirty="0">
                <a:solidFill>
                  <a:srgbClr val="0000FF"/>
                </a:solidFill>
                <a:latin typeface="標楷體" pitchFamily="65" charset="-120"/>
              </a:rPr>
              <a:t>。</a:t>
            </a:r>
            <a:endParaRPr lang="en-US" altLang="zh-TW" sz="2000" i="0" dirty="0">
              <a:solidFill>
                <a:srgbClr val="0000FF"/>
              </a:solidFill>
              <a:latin typeface="標楷體" pitchFamily="65" charset="-120"/>
            </a:endParaRPr>
          </a:p>
          <a:p>
            <a:pPr marL="457200" indent="-457200" algn="l">
              <a:spcBef>
                <a:spcPct val="50000"/>
              </a:spcBef>
            </a:pPr>
            <a:r>
              <a:rPr lang="en-US" altLang="zh-TW" sz="2000" i="0" dirty="0" smtClean="0">
                <a:solidFill>
                  <a:srgbClr val="0000FF"/>
                </a:solidFill>
                <a:latin typeface="標楷體" pitchFamily="65" charset="-120"/>
              </a:rPr>
              <a:t>※</a:t>
            </a:r>
            <a:r>
              <a:rPr lang="zh-TW" altLang="en-US" sz="2000" i="0" dirty="0" smtClean="0">
                <a:solidFill>
                  <a:srgbClr val="0000FF"/>
                </a:solidFill>
                <a:latin typeface="標楷體" pitchFamily="65" charset="-120"/>
              </a:rPr>
              <a:t>一次側電源請接至盟立分電盤內。</a:t>
            </a:r>
            <a:r>
              <a:rPr lang="en-US" altLang="zh-TW" sz="2000" i="0" dirty="0" smtClean="0">
                <a:solidFill>
                  <a:srgbClr val="0000FF"/>
                </a:solidFill>
                <a:latin typeface="標楷體" pitchFamily="65" charset="-120"/>
              </a:rPr>
              <a:t>(</a:t>
            </a:r>
            <a:r>
              <a:rPr lang="zh-TW" altLang="en-US" sz="2000" dirty="0">
                <a:solidFill>
                  <a:srgbClr val="0000FF"/>
                </a:solidFill>
              </a:rPr>
              <a:t>由業主</a:t>
            </a:r>
            <a:r>
              <a:rPr lang="zh-TW" altLang="en-US" sz="2000" dirty="0" smtClean="0">
                <a:solidFill>
                  <a:srgbClr val="0000FF"/>
                </a:solidFill>
              </a:rPr>
              <a:t>負責</a:t>
            </a:r>
            <a:r>
              <a:rPr lang="en-US" altLang="zh-TW" sz="2000" dirty="0" smtClean="0">
                <a:solidFill>
                  <a:srgbClr val="0000FF"/>
                </a:solidFill>
              </a:rPr>
              <a:t>)</a:t>
            </a:r>
            <a:endParaRPr lang="en-US" altLang="zh-TW" sz="2000" i="0" dirty="0" smtClean="0">
              <a:solidFill>
                <a:srgbClr val="0000FF"/>
              </a:solidFill>
              <a:latin typeface="標楷體" pitchFamily="65" charset="-120"/>
            </a:endParaRPr>
          </a:p>
          <a:p>
            <a:pPr marL="457200" indent="-457200" algn="l">
              <a:spcBef>
                <a:spcPct val="50000"/>
              </a:spcBef>
            </a:pPr>
            <a:r>
              <a:rPr lang="en-US" altLang="zh-TW" sz="2000" dirty="0">
                <a:solidFill>
                  <a:srgbClr val="0000FF"/>
                </a:solidFill>
              </a:rPr>
              <a:t>※</a:t>
            </a:r>
            <a:r>
              <a:rPr lang="zh-TW" altLang="en-US" sz="2000" dirty="0">
                <a:solidFill>
                  <a:srgbClr val="0000FF"/>
                </a:solidFill>
              </a:rPr>
              <a:t>台電供電之電源高壓變電站由業主負責</a:t>
            </a:r>
            <a:r>
              <a:rPr lang="zh-TW" altLang="en-US" sz="2000" dirty="0" smtClean="0">
                <a:solidFill>
                  <a:srgbClr val="0000FF"/>
                </a:solidFill>
              </a:rPr>
              <a:t>。</a:t>
            </a:r>
            <a:endParaRPr lang="en-US" altLang="zh-TW" sz="2000" i="0" dirty="0" smtClean="0">
              <a:solidFill>
                <a:srgbClr val="0000FF"/>
              </a:solidFill>
              <a:latin typeface="標楷體" pitchFamily="65" charset="-120"/>
            </a:endParaRPr>
          </a:p>
          <a:p>
            <a:pPr marL="457200" indent="-457200" algn="l">
              <a:spcBef>
                <a:spcPct val="50000"/>
              </a:spcBef>
            </a:pPr>
            <a:r>
              <a:rPr lang="en-US" altLang="zh-TW" sz="2000" dirty="0">
                <a:solidFill>
                  <a:srgbClr val="0000FF"/>
                </a:solidFill>
                <a:latin typeface="標楷體" pitchFamily="65" charset="-120"/>
              </a:rPr>
              <a:t>※</a:t>
            </a:r>
            <a:r>
              <a:rPr lang="zh-TW" altLang="en-US" sz="2000" dirty="0">
                <a:solidFill>
                  <a:srgbClr val="0000FF"/>
                </a:solidFill>
                <a:latin typeface="標楷體" pitchFamily="65" charset="-120"/>
              </a:rPr>
              <a:t>一次</a:t>
            </a:r>
            <a:r>
              <a:rPr lang="zh-TW" altLang="en-US" sz="2000" dirty="0" smtClean="0">
                <a:solidFill>
                  <a:srgbClr val="0000FF"/>
                </a:solidFill>
                <a:latin typeface="標楷體" pitchFamily="65" charset="-120"/>
              </a:rPr>
              <a:t>側氣壓源</a:t>
            </a:r>
            <a:r>
              <a:rPr lang="zh-TW" altLang="en-US" sz="2000" dirty="0">
                <a:solidFill>
                  <a:srgbClr val="0000FF"/>
                </a:solidFill>
                <a:latin typeface="標楷體" pitchFamily="65" charset="-120"/>
              </a:rPr>
              <a:t>請接至盟</a:t>
            </a:r>
            <a:r>
              <a:rPr lang="zh-TW" altLang="en-US" sz="2000" dirty="0" smtClean="0">
                <a:solidFill>
                  <a:srgbClr val="0000FF"/>
                </a:solidFill>
                <a:latin typeface="標楷體" pitchFamily="65" charset="-120"/>
              </a:rPr>
              <a:t>立指定位置或區域。</a:t>
            </a:r>
            <a:r>
              <a:rPr lang="en-US" altLang="zh-TW" sz="2000" dirty="0">
                <a:solidFill>
                  <a:srgbClr val="0000FF"/>
                </a:solidFill>
                <a:latin typeface="標楷體" pitchFamily="65" charset="-120"/>
              </a:rPr>
              <a:t>(</a:t>
            </a:r>
            <a:r>
              <a:rPr lang="zh-TW" altLang="en-US" sz="2000" dirty="0">
                <a:solidFill>
                  <a:srgbClr val="0000FF"/>
                </a:solidFill>
              </a:rPr>
              <a:t>由業主負責</a:t>
            </a:r>
            <a:r>
              <a:rPr lang="en-US" altLang="zh-TW" sz="2000" dirty="0" smtClean="0">
                <a:solidFill>
                  <a:srgbClr val="0000FF"/>
                </a:solidFill>
              </a:rPr>
              <a:t>)</a:t>
            </a:r>
            <a:endParaRPr lang="en-US" altLang="zh-TW" sz="2000" i="0" dirty="0">
              <a:solidFill>
                <a:srgbClr val="0000FF"/>
              </a:solidFill>
              <a:latin typeface="標楷體" pitchFamily="65" charset="-120"/>
            </a:endParaRPr>
          </a:p>
        </p:txBody>
      </p:sp>
      <p:sp>
        <p:nvSpPr>
          <p:cNvPr id="4" name="投影片編號版面配置區 1"/>
          <p:cNvSpPr>
            <a:spLocks noGrp="1"/>
          </p:cNvSpPr>
          <p:nvPr>
            <p:ph type="sldNum" sz="quarter" idx="4294967295"/>
          </p:nvPr>
        </p:nvSpPr>
        <p:spPr>
          <a:xfrm>
            <a:off x="7740650" y="6604000"/>
            <a:ext cx="311150" cy="209550"/>
          </a:xfrm>
          <a:prstGeom prst="rect">
            <a:avLst/>
          </a:prstGeom>
          <a:noFill/>
          <a:ln>
            <a:miter lim="800000"/>
            <a:headEnd/>
            <a:tailEnd/>
          </a:ln>
        </p:spPr>
        <p:txBody>
          <a:bodyPr/>
          <a:lstStyle/>
          <a:p>
            <a:fld id="{0B4681F9-4532-4BDA-9DA4-F95136C13DFA}" type="slidenum">
              <a:rPr lang="en-US" altLang="zh-TW" smtClean="0">
                <a:solidFill>
                  <a:srgbClr val="0000FF"/>
                </a:solidFill>
              </a:rPr>
              <a:pPr/>
              <a:t>4</a:t>
            </a:fld>
            <a:endParaRPr lang="en-US" altLang="ja-JP" dirty="0" smtClean="0">
              <a:solidFill>
                <a:srgbClr val="0000FF"/>
              </a:solidFill>
            </a:endParaRPr>
          </a:p>
        </p:txBody>
      </p:sp>
    </p:spTree>
    <p:extLst>
      <p:ext uri="{BB962C8B-B14F-4D97-AF65-F5344CB8AC3E}">
        <p14:creationId xmlns:p14="http://schemas.microsoft.com/office/powerpoint/2010/main" val="8208344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p:cNvSpPr txBox="1">
            <a:spLocks/>
          </p:cNvSpPr>
          <p:nvPr/>
        </p:nvSpPr>
        <p:spPr bwMode="gray">
          <a:xfrm>
            <a:off x="2452936" y="18209"/>
            <a:ext cx="4114800" cy="533065"/>
          </a:xfrm>
          <a:prstGeom prst="rect">
            <a:avLst/>
          </a:prstGeom>
        </p:spPr>
        <p:txBody>
          <a:bodyPr/>
          <a:lstStyle>
            <a:lvl1pPr algn="ctr" defTabSz="762000" rtl="0" eaLnBrk="0" fontAlgn="base" hangingPunct="0">
              <a:spcBef>
                <a:spcPct val="0"/>
              </a:spcBef>
              <a:spcAft>
                <a:spcPct val="0"/>
              </a:spcAft>
              <a:defRPr kumimoji="1" sz="4400">
                <a:solidFill>
                  <a:schemeClr val="tx2"/>
                </a:solidFill>
                <a:latin typeface="+mj-lt"/>
                <a:ea typeface="+mj-ea"/>
                <a:cs typeface="+mj-cs"/>
              </a:defRPr>
            </a:lvl1pPr>
            <a:lvl2pPr algn="ctr" defTabSz="762000" rtl="0" eaLnBrk="0" fontAlgn="base" hangingPunct="0">
              <a:spcBef>
                <a:spcPct val="0"/>
              </a:spcBef>
              <a:spcAft>
                <a:spcPct val="0"/>
              </a:spcAft>
              <a:defRPr kumimoji="1" sz="4400">
                <a:solidFill>
                  <a:schemeClr val="tx2"/>
                </a:solidFill>
                <a:latin typeface="細明體" pitchFamily="49" charset="-120"/>
                <a:ea typeface="新細明體" pitchFamily="18" charset="-120"/>
              </a:defRPr>
            </a:lvl2pPr>
            <a:lvl3pPr algn="ctr" defTabSz="762000" rtl="0" eaLnBrk="0" fontAlgn="base" hangingPunct="0">
              <a:spcBef>
                <a:spcPct val="0"/>
              </a:spcBef>
              <a:spcAft>
                <a:spcPct val="0"/>
              </a:spcAft>
              <a:defRPr kumimoji="1" sz="4400">
                <a:solidFill>
                  <a:schemeClr val="tx2"/>
                </a:solidFill>
                <a:latin typeface="細明體" pitchFamily="49" charset="-120"/>
                <a:ea typeface="新細明體" pitchFamily="18" charset="-120"/>
              </a:defRPr>
            </a:lvl3pPr>
            <a:lvl4pPr algn="ctr" defTabSz="762000" rtl="0" eaLnBrk="0" fontAlgn="base" hangingPunct="0">
              <a:spcBef>
                <a:spcPct val="0"/>
              </a:spcBef>
              <a:spcAft>
                <a:spcPct val="0"/>
              </a:spcAft>
              <a:defRPr kumimoji="1" sz="4400">
                <a:solidFill>
                  <a:schemeClr val="tx2"/>
                </a:solidFill>
                <a:latin typeface="細明體" pitchFamily="49" charset="-120"/>
                <a:ea typeface="新細明體" pitchFamily="18" charset="-120"/>
              </a:defRPr>
            </a:lvl4pPr>
            <a:lvl5pPr algn="ctr" defTabSz="762000" rtl="0" eaLnBrk="0" fontAlgn="base" hangingPunct="0">
              <a:spcBef>
                <a:spcPct val="0"/>
              </a:spcBef>
              <a:spcAft>
                <a:spcPct val="0"/>
              </a:spcAft>
              <a:defRPr kumimoji="1" sz="4400">
                <a:solidFill>
                  <a:schemeClr val="tx2"/>
                </a:solidFill>
                <a:latin typeface="細明體" pitchFamily="49" charset="-120"/>
                <a:ea typeface="新細明體" pitchFamily="18" charset="-120"/>
              </a:defRPr>
            </a:lvl5pPr>
            <a:lvl6pPr marL="457200" algn="ctr" defTabSz="762000" rtl="0" fontAlgn="base">
              <a:spcBef>
                <a:spcPct val="0"/>
              </a:spcBef>
              <a:spcAft>
                <a:spcPct val="0"/>
              </a:spcAft>
              <a:defRPr kumimoji="1" sz="4400">
                <a:solidFill>
                  <a:schemeClr val="tx2"/>
                </a:solidFill>
                <a:latin typeface="細明體" pitchFamily="49" charset="-120"/>
                <a:ea typeface="新細明體" pitchFamily="18" charset="-120"/>
              </a:defRPr>
            </a:lvl6pPr>
            <a:lvl7pPr marL="914400" algn="ctr" defTabSz="762000" rtl="0" fontAlgn="base">
              <a:spcBef>
                <a:spcPct val="0"/>
              </a:spcBef>
              <a:spcAft>
                <a:spcPct val="0"/>
              </a:spcAft>
              <a:defRPr kumimoji="1" sz="4400">
                <a:solidFill>
                  <a:schemeClr val="tx2"/>
                </a:solidFill>
                <a:latin typeface="細明體" pitchFamily="49" charset="-120"/>
                <a:ea typeface="新細明體" pitchFamily="18" charset="-120"/>
              </a:defRPr>
            </a:lvl7pPr>
            <a:lvl8pPr marL="1371600" algn="ctr" defTabSz="762000" rtl="0" fontAlgn="base">
              <a:spcBef>
                <a:spcPct val="0"/>
              </a:spcBef>
              <a:spcAft>
                <a:spcPct val="0"/>
              </a:spcAft>
              <a:defRPr kumimoji="1" sz="4400">
                <a:solidFill>
                  <a:schemeClr val="tx2"/>
                </a:solidFill>
                <a:latin typeface="細明體" pitchFamily="49" charset="-120"/>
                <a:ea typeface="新細明體" pitchFamily="18" charset="-120"/>
              </a:defRPr>
            </a:lvl8pPr>
            <a:lvl9pPr marL="1828800" algn="ctr" defTabSz="762000" rtl="0" fontAlgn="base">
              <a:spcBef>
                <a:spcPct val="0"/>
              </a:spcBef>
              <a:spcAft>
                <a:spcPct val="0"/>
              </a:spcAft>
              <a:defRPr kumimoji="1" sz="4400">
                <a:solidFill>
                  <a:schemeClr val="tx2"/>
                </a:solidFill>
                <a:latin typeface="細明體" pitchFamily="49" charset="-120"/>
                <a:ea typeface="新細明體" pitchFamily="18" charset="-120"/>
              </a:defRPr>
            </a:lvl9pPr>
          </a:lstStyle>
          <a:p>
            <a:r>
              <a:rPr lang="zh-TW" altLang="en-US" sz="2800" b="1" dirty="0" smtClean="0">
                <a:solidFill>
                  <a:srgbClr val="0000FF"/>
                </a:solidFill>
                <a:latin typeface="標楷體" pitchFamily="65" charset="-120"/>
                <a:ea typeface="標楷體" pitchFamily="65" charset="-120"/>
                <a:cs typeface="+mn-cs"/>
              </a:rPr>
              <a:t>維護作業說明</a:t>
            </a:r>
            <a:endParaRPr lang="zh-TW" altLang="en-US" sz="2800" b="1" dirty="0">
              <a:solidFill>
                <a:srgbClr val="0000FF"/>
              </a:solidFill>
              <a:latin typeface="標楷體" pitchFamily="65" charset="-120"/>
              <a:ea typeface="標楷體" pitchFamily="65" charset="-120"/>
              <a:cs typeface="+mn-cs"/>
            </a:endParaRPr>
          </a:p>
        </p:txBody>
      </p:sp>
      <p:graphicFrame>
        <p:nvGraphicFramePr>
          <p:cNvPr id="4" name="表格 3"/>
          <p:cNvGraphicFramePr>
            <a:graphicFrameLocks noGrp="1"/>
          </p:cNvGraphicFramePr>
          <p:nvPr>
            <p:extLst>
              <p:ext uri="{D42A27DB-BD31-4B8C-83A1-F6EECF244321}">
                <p14:modId xmlns:p14="http://schemas.microsoft.com/office/powerpoint/2010/main" val="3394096777"/>
              </p:ext>
            </p:extLst>
          </p:nvPr>
        </p:nvGraphicFramePr>
        <p:xfrm>
          <a:off x="804435" y="1028252"/>
          <a:ext cx="7704856" cy="4877700"/>
        </p:xfrm>
        <a:graphic>
          <a:graphicData uri="http://schemas.openxmlformats.org/drawingml/2006/table">
            <a:tbl>
              <a:tblPr firstCol="1">
                <a:tableStyleId>{5C22544A-7EE6-4342-B048-85BDC9FD1C3A}</a:tableStyleId>
              </a:tblPr>
              <a:tblGrid>
                <a:gridCol w="1860327">
                  <a:extLst>
                    <a:ext uri="{9D8B030D-6E8A-4147-A177-3AD203B41FA5}">
                      <a16:colId xmlns="" xmlns:a16="http://schemas.microsoft.com/office/drawing/2014/main" val="20000"/>
                    </a:ext>
                  </a:extLst>
                </a:gridCol>
                <a:gridCol w="5844529">
                  <a:extLst>
                    <a:ext uri="{9D8B030D-6E8A-4147-A177-3AD203B41FA5}">
                      <a16:colId xmlns="" xmlns:a16="http://schemas.microsoft.com/office/drawing/2014/main" val="20001"/>
                    </a:ext>
                  </a:extLst>
                </a:gridCol>
              </a:tblGrid>
              <a:tr h="540060">
                <a:tc>
                  <a:txBody>
                    <a:bodyPr/>
                    <a:lstStyle/>
                    <a:p>
                      <a:pPr>
                        <a:spcAft>
                          <a:spcPts val="0"/>
                        </a:spcAft>
                      </a:pPr>
                      <a:r>
                        <a:rPr lang="zh-TW" sz="1800" baseline="0" dirty="0" smtClean="0">
                          <a:effectLst/>
                        </a:rPr>
                        <a:t>物料資料維護</a:t>
                      </a:r>
                      <a:endParaRPr lang="zh-TW" sz="1800" baseline="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tc>
                  <a:txBody>
                    <a:bodyPr/>
                    <a:lstStyle/>
                    <a:p>
                      <a:pPr>
                        <a:spcAft>
                          <a:spcPts val="0"/>
                        </a:spcAft>
                      </a:pPr>
                      <a:r>
                        <a:rPr lang="zh-TW" sz="1800" baseline="0" dirty="0" smtClean="0">
                          <a:effectLst/>
                        </a:rPr>
                        <a:t>維護物料</a:t>
                      </a:r>
                      <a:r>
                        <a:rPr lang="en-US" sz="1800" baseline="0" dirty="0" smtClean="0">
                          <a:effectLst/>
                        </a:rPr>
                        <a:t>/</a:t>
                      </a:r>
                      <a:r>
                        <a:rPr lang="zh-TW" sz="1800" baseline="0" dirty="0" smtClean="0">
                          <a:effectLst/>
                        </a:rPr>
                        <a:t>品號的基本資料明細。</a:t>
                      </a:r>
                      <a:endParaRPr lang="zh-TW" sz="1800" baseline="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extLst>
                  <a:ext uri="{0D108BD9-81ED-4DB2-BD59-A6C34878D82A}">
                    <a16:rowId xmlns="" xmlns:a16="http://schemas.microsoft.com/office/drawing/2014/main" val="10000"/>
                  </a:ext>
                </a:extLst>
              </a:tr>
              <a:tr h="540060">
                <a:tc>
                  <a:txBody>
                    <a:bodyPr/>
                    <a:lstStyle/>
                    <a:p>
                      <a:pPr>
                        <a:spcAft>
                          <a:spcPts val="0"/>
                        </a:spcAft>
                      </a:pPr>
                      <a:r>
                        <a:rPr lang="zh-TW" sz="1800" baseline="0" dirty="0" smtClean="0">
                          <a:effectLst/>
                        </a:rPr>
                        <a:t>使用者資料維護</a:t>
                      </a:r>
                      <a:endParaRPr lang="zh-TW" sz="1800" baseline="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tc>
                  <a:txBody>
                    <a:bodyPr/>
                    <a:lstStyle/>
                    <a:p>
                      <a:pPr>
                        <a:spcAft>
                          <a:spcPts val="0"/>
                        </a:spcAft>
                      </a:pPr>
                      <a:r>
                        <a:rPr lang="zh-TW" sz="1800" baseline="0" dirty="0" smtClean="0">
                          <a:effectLst/>
                        </a:rPr>
                        <a:t>維護</a:t>
                      </a:r>
                      <a:r>
                        <a:rPr lang="en-US" sz="1800" baseline="0" dirty="0" smtClean="0">
                          <a:effectLst/>
                        </a:rPr>
                        <a:t>AS/RS</a:t>
                      </a:r>
                      <a:r>
                        <a:rPr lang="zh-TW" sz="1800" baseline="0" dirty="0" smtClean="0">
                          <a:effectLst/>
                        </a:rPr>
                        <a:t>使用者的帳號及密碼。</a:t>
                      </a:r>
                      <a:endParaRPr lang="zh-TW" sz="1800" baseline="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extLst>
                  <a:ext uri="{0D108BD9-81ED-4DB2-BD59-A6C34878D82A}">
                    <a16:rowId xmlns="" xmlns:a16="http://schemas.microsoft.com/office/drawing/2014/main" val="10001"/>
                  </a:ext>
                </a:extLst>
              </a:tr>
              <a:tr h="540060">
                <a:tc>
                  <a:txBody>
                    <a:bodyPr/>
                    <a:lstStyle/>
                    <a:p>
                      <a:pPr>
                        <a:spcAft>
                          <a:spcPts val="0"/>
                        </a:spcAft>
                      </a:pPr>
                      <a:r>
                        <a:rPr lang="zh-TW" sz="1800" baseline="0" dirty="0" smtClean="0">
                          <a:effectLst/>
                        </a:rPr>
                        <a:t>許可權資料維護</a:t>
                      </a:r>
                      <a:endParaRPr lang="zh-TW" sz="1800" baseline="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tc>
                  <a:txBody>
                    <a:bodyPr/>
                    <a:lstStyle/>
                    <a:p>
                      <a:pPr>
                        <a:spcAft>
                          <a:spcPts val="0"/>
                        </a:spcAft>
                      </a:pPr>
                      <a:r>
                        <a:rPr lang="zh-TW" sz="1800" baseline="0" dirty="0" smtClean="0">
                          <a:effectLst/>
                        </a:rPr>
                        <a:t>維護</a:t>
                      </a:r>
                      <a:r>
                        <a:rPr lang="en-US" sz="1800" baseline="0" dirty="0" smtClean="0">
                          <a:effectLst/>
                        </a:rPr>
                        <a:t>AS/RS</a:t>
                      </a:r>
                      <a:r>
                        <a:rPr lang="zh-TW" sz="1800" baseline="0" dirty="0" smtClean="0">
                          <a:effectLst/>
                        </a:rPr>
                        <a:t>使用者的程式許可權。</a:t>
                      </a:r>
                      <a:endParaRPr lang="zh-TW" sz="1800" baseline="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extLst>
                  <a:ext uri="{0D108BD9-81ED-4DB2-BD59-A6C34878D82A}">
                    <a16:rowId xmlns="" xmlns:a16="http://schemas.microsoft.com/office/drawing/2014/main" val="10002"/>
                  </a:ext>
                </a:extLst>
              </a:tr>
              <a:tr h="540060">
                <a:tc>
                  <a:txBody>
                    <a:bodyPr/>
                    <a:lstStyle/>
                    <a:p>
                      <a:pPr>
                        <a:spcAft>
                          <a:spcPts val="0"/>
                        </a:spcAft>
                      </a:pPr>
                      <a:r>
                        <a:rPr lang="zh-TW" sz="1800" baseline="0" dirty="0" smtClean="0">
                          <a:effectLst/>
                        </a:rPr>
                        <a:t>基本資料維護</a:t>
                      </a:r>
                      <a:endParaRPr lang="zh-TW" sz="1800" baseline="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tc>
                  <a:txBody>
                    <a:bodyPr/>
                    <a:lstStyle/>
                    <a:p>
                      <a:pPr>
                        <a:spcAft>
                          <a:spcPts val="0"/>
                        </a:spcAft>
                      </a:pPr>
                      <a:r>
                        <a:rPr lang="zh-TW" sz="1800" baseline="0" dirty="0" smtClean="0">
                          <a:effectLst/>
                        </a:rPr>
                        <a:t>維護</a:t>
                      </a:r>
                      <a:r>
                        <a:rPr lang="en-US" sz="1800" baseline="0" dirty="0" smtClean="0">
                          <a:effectLst/>
                        </a:rPr>
                        <a:t>AS/RS</a:t>
                      </a:r>
                      <a:r>
                        <a:rPr lang="zh-TW" sz="1800" baseline="0" dirty="0" smtClean="0">
                          <a:effectLst/>
                        </a:rPr>
                        <a:t>基本資料其它參數的設定功能。</a:t>
                      </a:r>
                      <a:endParaRPr lang="zh-TW" sz="1800" baseline="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extLst>
                  <a:ext uri="{0D108BD9-81ED-4DB2-BD59-A6C34878D82A}">
                    <a16:rowId xmlns="" xmlns:a16="http://schemas.microsoft.com/office/drawing/2014/main" val="10003"/>
                  </a:ext>
                </a:extLst>
              </a:tr>
              <a:tr h="540060">
                <a:tc>
                  <a:txBody>
                    <a:bodyPr/>
                    <a:lstStyle/>
                    <a:p>
                      <a:pPr>
                        <a:spcAft>
                          <a:spcPts val="0"/>
                        </a:spcAft>
                      </a:pPr>
                      <a:r>
                        <a:rPr lang="zh-TW" sz="1800" baseline="0" dirty="0" smtClean="0">
                          <a:effectLst/>
                        </a:rPr>
                        <a:t>禁用儲位維護</a:t>
                      </a:r>
                      <a:endParaRPr lang="zh-TW" sz="1800" baseline="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tc>
                  <a:txBody>
                    <a:bodyPr/>
                    <a:lstStyle/>
                    <a:p>
                      <a:pPr>
                        <a:spcAft>
                          <a:spcPts val="0"/>
                        </a:spcAft>
                      </a:pPr>
                      <a:r>
                        <a:rPr lang="zh-TW" sz="1800" baseline="0" dirty="0" smtClean="0">
                          <a:effectLst/>
                        </a:rPr>
                        <a:t>設定禁用</a:t>
                      </a:r>
                      <a:r>
                        <a:rPr lang="en-US" sz="1800" baseline="0" dirty="0" smtClean="0">
                          <a:effectLst/>
                        </a:rPr>
                        <a:t>/</a:t>
                      </a:r>
                      <a:r>
                        <a:rPr lang="zh-TW" sz="1800" baseline="0" dirty="0" smtClean="0">
                          <a:effectLst/>
                        </a:rPr>
                        <a:t>取消禁用儲位，當設定禁用儲位時，該儲位不能做入出庫動作。</a:t>
                      </a:r>
                      <a:endParaRPr lang="zh-TW" sz="1800" baseline="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extLst>
                  <a:ext uri="{0D108BD9-81ED-4DB2-BD59-A6C34878D82A}">
                    <a16:rowId xmlns="" xmlns:a16="http://schemas.microsoft.com/office/drawing/2014/main" val="10004"/>
                  </a:ext>
                </a:extLst>
              </a:tr>
              <a:tr h="540060">
                <a:tc>
                  <a:txBody>
                    <a:bodyPr/>
                    <a:lstStyle/>
                    <a:p>
                      <a:pPr>
                        <a:spcAft>
                          <a:spcPts val="0"/>
                        </a:spcAft>
                      </a:pPr>
                      <a:r>
                        <a:rPr lang="zh-TW" sz="1800" baseline="0" dirty="0" smtClean="0">
                          <a:effectLst/>
                        </a:rPr>
                        <a:t>命令資料維護</a:t>
                      </a:r>
                      <a:endParaRPr lang="zh-TW" sz="1800" baseline="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tc>
                  <a:txBody>
                    <a:bodyPr/>
                    <a:lstStyle/>
                    <a:p>
                      <a:pPr>
                        <a:spcAft>
                          <a:spcPts val="0"/>
                        </a:spcAft>
                      </a:pPr>
                      <a:r>
                        <a:rPr lang="zh-TW" sz="1800" baseline="0" dirty="0" smtClean="0">
                          <a:effectLst/>
                        </a:rPr>
                        <a:t>維護命令包括取消執行命令，強制命令完成，修改命令順序。</a:t>
                      </a:r>
                      <a:endParaRPr lang="zh-TW" sz="1800" baseline="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extLst>
                  <a:ext uri="{0D108BD9-81ED-4DB2-BD59-A6C34878D82A}">
                    <a16:rowId xmlns="" xmlns:a16="http://schemas.microsoft.com/office/drawing/2014/main" val="10005"/>
                  </a:ext>
                </a:extLst>
              </a:tr>
              <a:tr h="540060">
                <a:tc>
                  <a:txBody>
                    <a:bodyPr/>
                    <a:lstStyle/>
                    <a:p>
                      <a:pPr>
                        <a:spcAft>
                          <a:spcPts val="0"/>
                        </a:spcAft>
                      </a:pPr>
                      <a:r>
                        <a:rPr lang="zh-TW" sz="1800" baseline="0" dirty="0" smtClean="0">
                          <a:effectLst/>
                        </a:rPr>
                        <a:t>儲位元資料維護</a:t>
                      </a:r>
                      <a:endParaRPr lang="zh-TW" sz="1800" baseline="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tc>
                  <a:txBody>
                    <a:bodyPr/>
                    <a:lstStyle/>
                    <a:p>
                      <a:pPr>
                        <a:spcAft>
                          <a:spcPts val="0"/>
                        </a:spcAft>
                      </a:pPr>
                      <a:r>
                        <a:rPr lang="zh-TW" sz="1800" baseline="0" dirty="0">
                          <a:effectLst/>
                        </a:rPr>
                        <a:t>修改</a:t>
                      </a:r>
                      <a:r>
                        <a:rPr lang="en-US" sz="1800" baseline="0" dirty="0" smtClean="0">
                          <a:effectLst/>
                        </a:rPr>
                        <a:t>AS/RS</a:t>
                      </a:r>
                      <a:r>
                        <a:rPr lang="zh-TW" sz="1800" baseline="0" dirty="0" smtClean="0">
                          <a:effectLst/>
                        </a:rPr>
                        <a:t>儲位元內的存放的庫存明細資訊。</a:t>
                      </a:r>
                      <a:endParaRPr lang="zh-TW" sz="1800" baseline="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extLst>
                  <a:ext uri="{0D108BD9-81ED-4DB2-BD59-A6C34878D82A}">
                    <a16:rowId xmlns="" xmlns:a16="http://schemas.microsoft.com/office/drawing/2014/main" val="10006"/>
                  </a:ext>
                </a:extLst>
              </a:tr>
              <a:tr h="540060">
                <a:tc>
                  <a:txBody>
                    <a:bodyPr/>
                    <a:lstStyle/>
                    <a:p>
                      <a:pPr>
                        <a:spcAft>
                          <a:spcPts val="0"/>
                        </a:spcAft>
                      </a:pPr>
                      <a:r>
                        <a:rPr lang="zh-TW" sz="1800" baseline="0" dirty="0" smtClean="0">
                          <a:effectLst/>
                        </a:rPr>
                        <a:t>儲位群組管理</a:t>
                      </a:r>
                      <a:endParaRPr lang="zh-TW" sz="1800" baseline="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tc>
                  <a:txBody>
                    <a:bodyPr/>
                    <a:lstStyle/>
                    <a:p>
                      <a:pPr>
                        <a:spcAft>
                          <a:spcPts val="0"/>
                        </a:spcAft>
                      </a:pPr>
                      <a:r>
                        <a:rPr lang="zh-TW" sz="1800" baseline="0" dirty="0" smtClean="0">
                          <a:effectLst/>
                        </a:rPr>
                        <a:t>設定儲位群組代碼，並依儲位群組代碼設定所屬的儲位。</a:t>
                      </a:r>
                      <a:endParaRPr lang="zh-TW" sz="1800" baseline="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extLst>
                  <a:ext uri="{0D108BD9-81ED-4DB2-BD59-A6C34878D82A}">
                    <a16:rowId xmlns="" xmlns:a16="http://schemas.microsoft.com/office/drawing/2014/main" val="10007"/>
                  </a:ext>
                </a:extLst>
              </a:tr>
              <a:tr h="540060">
                <a:tc>
                  <a:txBody>
                    <a:bodyPr/>
                    <a:lstStyle/>
                    <a:p>
                      <a:pPr>
                        <a:spcAft>
                          <a:spcPts val="0"/>
                        </a:spcAft>
                      </a:pPr>
                      <a:r>
                        <a:rPr lang="zh-TW" altLang="zh-TW" sz="1800" kern="1200" baseline="0" dirty="0" smtClean="0">
                          <a:effectLst/>
                        </a:rPr>
                        <a:t>單據資料維護</a:t>
                      </a:r>
                      <a:endParaRPr lang="zh-TW" sz="1800" baseline="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tc>
                  <a:txBody>
                    <a:bodyPr/>
                    <a:lstStyle/>
                    <a:p>
                      <a:pPr>
                        <a:spcAft>
                          <a:spcPts val="0"/>
                        </a:spcAft>
                      </a:pPr>
                      <a:r>
                        <a:rPr lang="zh-TW" altLang="zh-TW" sz="1800" baseline="0" dirty="0" smtClean="0"/>
                        <a:t>維護</a:t>
                      </a:r>
                      <a:r>
                        <a:rPr lang="zh-TW" altLang="en-US" sz="1800" baseline="0" dirty="0" smtClean="0"/>
                        <a:t>單據</a:t>
                      </a:r>
                      <a:r>
                        <a:rPr lang="zh-TW" altLang="zh-TW" sz="1800" baseline="0" dirty="0" smtClean="0"/>
                        <a:t>資料明細。</a:t>
                      </a:r>
                      <a:endParaRPr lang="zh-TW" sz="1800" baseline="0" dirty="0">
                        <a:solidFill>
                          <a:srgbClr val="0000FF"/>
                        </a:solidFill>
                        <a:effectLst/>
                        <a:latin typeface="標楷體" panose="03000509000000000000" pitchFamily="65" charset="-120"/>
                        <a:ea typeface="標楷體" panose="03000509000000000000" pitchFamily="65" charset="-120"/>
                        <a:cs typeface="新細明體" panose="02020500000000000000" pitchFamily="18" charset="-120"/>
                      </a:endParaRPr>
                    </a:p>
                  </a:txBody>
                  <a:tcPr marL="17780" marR="17780" marT="0" marB="0"/>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402593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p:cNvSpPr>
            <a:spLocks noGrp="1"/>
          </p:cNvSpPr>
          <p:nvPr>
            <p:ph type="title"/>
          </p:nvPr>
        </p:nvSpPr>
        <p:spPr>
          <a:xfrm>
            <a:off x="2633241" y="101018"/>
            <a:ext cx="3825433" cy="512440"/>
          </a:xfrm>
        </p:spPr>
        <p:txBody>
          <a:bodyPr/>
          <a:lstStyle/>
          <a:p>
            <a:r>
              <a:rPr lang="zh-TW" altLang="en-US" sz="2800" b="1" kern="1200" dirty="0" smtClean="0">
                <a:solidFill>
                  <a:srgbClr val="0000FF"/>
                </a:solidFill>
                <a:latin typeface="標楷體" pitchFamily="65" charset="-120"/>
                <a:ea typeface="標楷體" pitchFamily="65" charset="-120"/>
                <a:cs typeface="+mn-cs"/>
              </a:rPr>
              <a:t>盤點作業說明</a:t>
            </a:r>
            <a:endParaRPr lang="zh-TW" altLang="en-US" sz="2800" b="1" kern="1200" dirty="0">
              <a:solidFill>
                <a:srgbClr val="0000FF"/>
              </a:solidFill>
              <a:latin typeface="標楷體" pitchFamily="65" charset="-120"/>
              <a:ea typeface="標楷體" pitchFamily="65" charset="-120"/>
              <a:cs typeface="+mn-cs"/>
            </a:endParaRPr>
          </a:p>
        </p:txBody>
      </p:sp>
      <p:graphicFrame>
        <p:nvGraphicFramePr>
          <p:cNvPr id="4" name="表格 3"/>
          <p:cNvGraphicFramePr>
            <a:graphicFrameLocks noGrp="1"/>
          </p:cNvGraphicFramePr>
          <p:nvPr>
            <p:extLst>
              <p:ext uri="{D42A27DB-BD31-4B8C-83A1-F6EECF244321}">
                <p14:modId xmlns:p14="http://schemas.microsoft.com/office/powerpoint/2010/main" val="503318579"/>
              </p:ext>
            </p:extLst>
          </p:nvPr>
        </p:nvGraphicFramePr>
        <p:xfrm>
          <a:off x="1011442" y="1415336"/>
          <a:ext cx="7472799" cy="1574640"/>
        </p:xfrm>
        <a:graphic>
          <a:graphicData uri="http://schemas.openxmlformats.org/drawingml/2006/table">
            <a:tbl>
              <a:tblPr firstCol="1">
                <a:tableStyleId>{5C22544A-7EE6-4342-B048-85BDC9FD1C3A}</a:tableStyleId>
              </a:tblPr>
              <a:tblGrid>
                <a:gridCol w="1804297">
                  <a:extLst>
                    <a:ext uri="{9D8B030D-6E8A-4147-A177-3AD203B41FA5}">
                      <a16:colId xmlns="" xmlns:a16="http://schemas.microsoft.com/office/drawing/2014/main" val="20000"/>
                    </a:ext>
                  </a:extLst>
                </a:gridCol>
                <a:gridCol w="5668502">
                  <a:extLst>
                    <a:ext uri="{9D8B030D-6E8A-4147-A177-3AD203B41FA5}">
                      <a16:colId xmlns="" xmlns:a16="http://schemas.microsoft.com/office/drawing/2014/main" val="20001"/>
                    </a:ext>
                  </a:extLst>
                </a:gridCol>
              </a:tblGrid>
              <a:tr h="342000">
                <a:tc>
                  <a:txBody>
                    <a:bodyPr/>
                    <a:lstStyle/>
                    <a:p>
                      <a:pPr>
                        <a:spcAft>
                          <a:spcPts val="0"/>
                        </a:spcAft>
                      </a:pPr>
                      <a:r>
                        <a:rPr lang="zh-TW" sz="1800" dirty="0" smtClean="0">
                          <a:effectLst/>
                        </a:rPr>
                        <a:t>物料盤點</a:t>
                      </a:r>
                      <a:endParaRPr lang="zh-TW" sz="1800" dirty="0">
                        <a:solidFill>
                          <a:srgbClr val="0000FF"/>
                        </a:solidFill>
                        <a:effectLst/>
                        <a:latin typeface="新細明體" panose="02020500000000000000" pitchFamily="18" charset="-120"/>
                        <a:ea typeface="新細明體" panose="02020500000000000000" pitchFamily="18" charset="-120"/>
                        <a:cs typeface="新細明體" panose="02020500000000000000" pitchFamily="18" charset="-120"/>
                      </a:endParaRPr>
                    </a:p>
                  </a:txBody>
                  <a:tcPr marL="17780" marR="17780" marT="0" marB="0"/>
                </a:tc>
                <a:tc>
                  <a:txBody>
                    <a:bodyPr/>
                    <a:lstStyle/>
                    <a:p>
                      <a:pPr>
                        <a:spcAft>
                          <a:spcPts val="0"/>
                        </a:spcAft>
                      </a:pPr>
                      <a:r>
                        <a:rPr lang="zh-TW" sz="1800" dirty="0" smtClean="0">
                          <a:effectLst/>
                        </a:rPr>
                        <a:t>指定查詢準則做出庫盤點動作。</a:t>
                      </a:r>
                      <a:endParaRPr lang="zh-TW" sz="1800" dirty="0">
                        <a:solidFill>
                          <a:srgbClr val="0000FF"/>
                        </a:solidFill>
                        <a:effectLst/>
                        <a:latin typeface="新細明體" panose="02020500000000000000" pitchFamily="18" charset="-120"/>
                        <a:ea typeface="新細明體" panose="02020500000000000000" pitchFamily="18" charset="-120"/>
                        <a:cs typeface="新細明體" panose="02020500000000000000" pitchFamily="18" charset="-120"/>
                      </a:endParaRPr>
                    </a:p>
                  </a:txBody>
                  <a:tcPr marL="17780" marR="17780" marT="0" marB="0"/>
                </a:tc>
                <a:extLst>
                  <a:ext uri="{0D108BD9-81ED-4DB2-BD59-A6C34878D82A}">
                    <a16:rowId xmlns="" xmlns:a16="http://schemas.microsoft.com/office/drawing/2014/main" val="10000"/>
                  </a:ext>
                </a:extLst>
              </a:tr>
              <a:tr h="342000">
                <a:tc>
                  <a:txBody>
                    <a:bodyPr/>
                    <a:lstStyle/>
                    <a:p>
                      <a:pPr>
                        <a:spcAft>
                          <a:spcPts val="0"/>
                        </a:spcAft>
                      </a:pPr>
                      <a:r>
                        <a:rPr lang="zh-TW" sz="1800" dirty="0" smtClean="0">
                          <a:effectLst/>
                        </a:rPr>
                        <a:t>儲位盤點</a:t>
                      </a:r>
                      <a:endParaRPr lang="zh-TW" sz="1800" dirty="0">
                        <a:solidFill>
                          <a:srgbClr val="0000FF"/>
                        </a:solidFill>
                        <a:effectLst/>
                        <a:latin typeface="新細明體" panose="02020500000000000000" pitchFamily="18" charset="-120"/>
                        <a:ea typeface="新細明體" panose="02020500000000000000" pitchFamily="18" charset="-120"/>
                        <a:cs typeface="新細明體" panose="02020500000000000000" pitchFamily="18" charset="-120"/>
                      </a:endParaRPr>
                    </a:p>
                  </a:txBody>
                  <a:tcPr marL="17780" marR="17780" marT="0" marB="0"/>
                </a:tc>
                <a:tc>
                  <a:txBody>
                    <a:bodyPr/>
                    <a:lstStyle/>
                    <a:p>
                      <a:pPr>
                        <a:spcAft>
                          <a:spcPts val="0"/>
                        </a:spcAft>
                      </a:pPr>
                      <a:r>
                        <a:rPr lang="zh-TW" sz="1800" dirty="0" smtClean="0">
                          <a:effectLst/>
                        </a:rPr>
                        <a:t>指定單一儲位或部份儲位做出庫盤點動作。</a:t>
                      </a:r>
                      <a:endParaRPr lang="zh-TW" sz="1800" dirty="0">
                        <a:solidFill>
                          <a:srgbClr val="0000FF"/>
                        </a:solidFill>
                        <a:effectLst/>
                        <a:latin typeface="新細明體" panose="02020500000000000000" pitchFamily="18" charset="-120"/>
                        <a:ea typeface="新細明體" panose="02020500000000000000" pitchFamily="18" charset="-120"/>
                        <a:cs typeface="新細明體" panose="02020500000000000000" pitchFamily="18" charset="-120"/>
                      </a:endParaRPr>
                    </a:p>
                  </a:txBody>
                  <a:tcPr marL="17780" marR="17780" marT="0" marB="0"/>
                </a:tc>
                <a:extLst>
                  <a:ext uri="{0D108BD9-81ED-4DB2-BD59-A6C34878D82A}">
                    <a16:rowId xmlns="" xmlns:a16="http://schemas.microsoft.com/office/drawing/2014/main" val="10001"/>
                  </a:ext>
                </a:extLst>
              </a:tr>
              <a:tr h="342000">
                <a:tc>
                  <a:txBody>
                    <a:bodyPr/>
                    <a:lstStyle/>
                    <a:p>
                      <a:pPr>
                        <a:spcAft>
                          <a:spcPts val="0"/>
                        </a:spcAft>
                      </a:pPr>
                      <a:r>
                        <a:rPr lang="zh-TW" sz="1800" dirty="0" smtClean="0">
                          <a:effectLst/>
                        </a:rPr>
                        <a:t>迴圈盤點</a:t>
                      </a:r>
                      <a:endParaRPr lang="zh-TW" sz="1800" dirty="0">
                        <a:solidFill>
                          <a:srgbClr val="0000FF"/>
                        </a:solidFill>
                        <a:effectLst/>
                        <a:latin typeface="新細明體" panose="02020500000000000000" pitchFamily="18" charset="-120"/>
                        <a:ea typeface="新細明體" panose="02020500000000000000" pitchFamily="18" charset="-120"/>
                        <a:cs typeface="新細明體" panose="02020500000000000000" pitchFamily="18" charset="-120"/>
                      </a:endParaRPr>
                    </a:p>
                  </a:txBody>
                  <a:tcPr marL="17780" marR="17780" marT="0" marB="0"/>
                </a:tc>
                <a:tc>
                  <a:txBody>
                    <a:bodyPr/>
                    <a:lstStyle/>
                    <a:p>
                      <a:pPr>
                        <a:spcAft>
                          <a:spcPts val="0"/>
                        </a:spcAft>
                      </a:pPr>
                      <a:r>
                        <a:rPr lang="zh-TW" sz="1800" dirty="0" smtClean="0">
                          <a:effectLst/>
                        </a:rPr>
                        <a:t>針對己入庫後又經過異動的儲位，尚未進行盤點的儲位列表做盤點功能。</a:t>
                      </a:r>
                      <a:endParaRPr lang="zh-TW" sz="1800" dirty="0">
                        <a:solidFill>
                          <a:srgbClr val="0000FF"/>
                        </a:solidFill>
                        <a:effectLst/>
                        <a:latin typeface="新細明體" panose="02020500000000000000" pitchFamily="18" charset="-120"/>
                        <a:ea typeface="新細明體" panose="02020500000000000000" pitchFamily="18" charset="-120"/>
                        <a:cs typeface="新細明體" panose="02020500000000000000" pitchFamily="18" charset="-120"/>
                      </a:endParaRPr>
                    </a:p>
                  </a:txBody>
                  <a:tcPr marL="17780" marR="17780" marT="0" marB="0"/>
                </a:tc>
                <a:extLst>
                  <a:ext uri="{0D108BD9-81ED-4DB2-BD59-A6C34878D82A}">
                    <a16:rowId xmlns="" xmlns:a16="http://schemas.microsoft.com/office/drawing/2014/main" val="10002"/>
                  </a:ext>
                </a:extLst>
              </a:tr>
              <a:tr h="342000">
                <a:tc>
                  <a:txBody>
                    <a:bodyPr/>
                    <a:lstStyle/>
                    <a:p>
                      <a:pPr>
                        <a:spcAft>
                          <a:spcPts val="0"/>
                        </a:spcAft>
                        <a:tabLst>
                          <a:tab pos="2637155" algn="ctr"/>
                          <a:tab pos="5274310" algn="r"/>
                          <a:tab pos="304800" algn="l"/>
                        </a:tabLst>
                      </a:pPr>
                      <a:r>
                        <a:rPr lang="zh-TW" sz="1800" dirty="0" smtClean="0">
                          <a:effectLst/>
                        </a:rPr>
                        <a:t>盤點調帳</a:t>
                      </a:r>
                      <a:endParaRPr lang="zh-TW" sz="1800" dirty="0">
                        <a:solidFill>
                          <a:srgbClr val="0000FF"/>
                        </a:solidFill>
                        <a:effectLst/>
                        <a:latin typeface="新細明體" panose="02020500000000000000" pitchFamily="18" charset="-120"/>
                        <a:ea typeface="新細明體" panose="02020500000000000000" pitchFamily="18" charset="-120"/>
                        <a:cs typeface="新細明體" panose="02020500000000000000" pitchFamily="18" charset="-120"/>
                      </a:endParaRPr>
                    </a:p>
                  </a:txBody>
                  <a:tcPr marL="17780" marR="17780" marT="0" marB="0"/>
                </a:tc>
                <a:tc>
                  <a:txBody>
                    <a:bodyPr/>
                    <a:lstStyle/>
                    <a:p>
                      <a:pPr>
                        <a:spcAft>
                          <a:spcPts val="0"/>
                        </a:spcAft>
                      </a:pPr>
                      <a:r>
                        <a:rPr lang="zh-TW" sz="1800" dirty="0" smtClean="0">
                          <a:effectLst/>
                        </a:rPr>
                        <a:t>進行盤點後做盤點調帳功能，進行差異記錄和調整庫存。</a:t>
                      </a:r>
                      <a:endParaRPr lang="zh-TW" sz="1800" dirty="0">
                        <a:solidFill>
                          <a:srgbClr val="0000FF"/>
                        </a:solidFill>
                        <a:effectLst/>
                        <a:latin typeface="新細明體" panose="02020500000000000000" pitchFamily="18" charset="-120"/>
                        <a:ea typeface="新細明體" panose="02020500000000000000" pitchFamily="18" charset="-120"/>
                        <a:cs typeface="新細明體" panose="02020500000000000000" pitchFamily="18" charset="-120"/>
                      </a:endParaRPr>
                    </a:p>
                  </a:txBody>
                  <a:tcPr marL="17780" marR="17780" marT="0" marB="0"/>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316913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p:cNvSpPr>
            <a:spLocks noGrp="1"/>
          </p:cNvSpPr>
          <p:nvPr>
            <p:ph type="title"/>
          </p:nvPr>
        </p:nvSpPr>
        <p:spPr>
          <a:xfrm>
            <a:off x="2448046" y="0"/>
            <a:ext cx="3593939" cy="558739"/>
          </a:xfrm>
        </p:spPr>
        <p:txBody>
          <a:bodyPr/>
          <a:lstStyle/>
          <a:p>
            <a:r>
              <a:rPr lang="zh-TW" altLang="en-US" sz="2800" b="1" dirty="0" smtClean="0">
                <a:solidFill>
                  <a:srgbClr val="0000FF"/>
                </a:solidFill>
                <a:latin typeface="微軟正黑體" panose="020B0604030504040204" pitchFamily="34" charset="-120"/>
                <a:ea typeface="微軟正黑體" panose="020B0604030504040204" pitchFamily="34" charset="-120"/>
              </a:rPr>
              <a:t>查詢與報表</a:t>
            </a:r>
            <a:endParaRPr lang="zh-TW" altLang="en-US" sz="2800" b="1" dirty="0">
              <a:solidFill>
                <a:srgbClr val="0000FF"/>
              </a:solidFill>
              <a:latin typeface="微軟正黑體" panose="020B0604030504040204" pitchFamily="34" charset="-120"/>
              <a:ea typeface="微軟正黑體" panose="020B0604030504040204" pitchFamily="34" charset="-120"/>
            </a:endParaRPr>
          </a:p>
        </p:txBody>
      </p:sp>
      <p:graphicFrame>
        <p:nvGraphicFramePr>
          <p:cNvPr id="4" name="表格 3"/>
          <p:cNvGraphicFramePr>
            <a:graphicFrameLocks noGrp="1"/>
          </p:cNvGraphicFramePr>
          <p:nvPr>
            <p:extLst>
              <p:ext uri="{D42A27DB-BD31-4B8C-83A1-F6EECF244321}">
                <p14:modId xmlns:p14="http://schemas.microsoft.com/office/powerpoint/2010/main" val="3050187722"/>
              </p:ext>
            </p:extLst>
          </p:nvPr>
        </p:nvGraphicFramePr>
        <p:xfrm>
          <a:off x="769711" y="958803"/>
          <a:ext cx="7632848" cy="5103568"/>
        </p:xfrm>
        <a:graphic>
          <a:graphicData uri="http://schemas.openxmlformats.org/drawingml/2006/table">
            <a:tbl>
              <a:tblPr firstCol="1">
                <a:tableStyleId>{5C22544A-7EE6-4342-B048-85BDC9FD1C3A}</a:tableStyleId>
              </a:tblPr>
              <a:tblGrid>
                <a:gridCol w="1842941">
                  <a:extLst>
                    <a:ext uri="{9D8B030D-6E8A-4147-A177-3AD203B41FA5}">
                      <a16:colId xmlns="" xmlns:a16="http://schemas.microsoft.com/office/drawing/2014/main" val="20000"/>
                    </a:ext>
                  </a:extLst>
                </a:gridCol>
                <a:gridCol w="5789907">
                  <a:extLst>
                    <a:ext uri="{9D8B030D-6E8A-4147-A177-3AD203B41FA5}">
                      <a16:colId xmlns="" xmlns:a16="http://schemas.microsoft.com/office/drawing/2014/main" val="20001"/>
                    </a:ext>
                  </a:extLst>
                </a:gridCol>
              </a:tblGrid>
              <a:tr h="567063">
                <a:tc>
                  <a:txBody>
                    <a:bodyPr/>
                    <a:lstStyle/>
                    <a:p>
                      <a:pPr>
                        <a:spcAft>
                          <a:spcPts val="0"/>
                        </a:spcAft>
                        <a:tabLst>
                          <a:tab pos="2637155" algn="ctr"/>
                          <a:tab pos="5274310" algn="r"/>
                          <a:tab pos="304800" algn="l"/>
                        </a:tabLst>
                      </a:pPr>
                      <a:r>
                        <a:rPr lang="zh-TW" sz="1800" dirty="0" smtClean="0">
                          <a:effectLst/>
                        </a:rPr>
                        <a:t>物料資料查詢</a:t>
                      </a:r>
                      <a:endParaRPr lang="zh-TW" sz="1800" dirty="0">
                        <a:solidFill>
                          <a:srgbClr val="0000FF"/>
                        </a:solidFill>
                        <a:effectLst/>
                        <a:latin typeface="+mn-ea"/>
                        <a:ea typeface="+mn-ea"/>
                        <a:cs typeface="新細明體" panose="02020500000000000000" pitchFamily="18" charset="-120"/>
                      </a:endParaRPr>
                    </a:p>
                  </a:txBody>
                  <a:tcPr marL="17780" marR="17780" marT="0" marB="0"/>
                </a:tc>
                <a:tc>
                  <a:txBody>
                    <a:bodyPr/>
                    <a:lstStyle/>
                    <a:p>
                      <a:pPr>
                        <a:spcAft>
                          <a:spcPts val="0"/>
                        </a:spcAft>
                      </a:pPr>
                      <a:r>
                        <a:rPr lang="zh-TW" sz="1800" dirty="0" smtClean="0">
                          <a:effectLst/>
                        </a:rPr>
                        <a:t>提供使用者查詢物料</a:t>
                      </a:r>
                      <a:r>
                        <a:rPr lang="en-US" sz="1800" dirty="0" smtClean="0">
                          <a:effectLst/>
                        </a:rPr>
                        <a:t>/</a:t>
                      </a:r>
                      <a:r>
                        <a:rPr lang="zh-TW" sz="1800" dirty="0" smtClean="0">
                          <a:effectLst/>
                        </a:rPr>
                        <a:t>品號的基本資料明細，並提供匯出</a:t>
                      </a:r>
                      <a:r>
                        <a:rPr lang="en-US" sz="1800" dirty="0" smtClean="0">
                          <a:effectLst/>
                        </a:rPr>
                        <a:t>Excel</a:t>
                      </a:r>
                      <a:r>
                        <a:rPr lang="zh-TW" sz="1800" dirty="0">
                          <a:effectLst/>
                        </a:rPr>
                        <a:t>功能。</a:t>
                      </a:r>
                      <a:endParaRPr lang="zh-TW" sz="1800" dirty="0">
                        <a:solidFill>
                          <a:srgbClr val="0000FF"/>
                        </a:solidFill>
                        <a:effectLst/>
                        <a:latin typeface="+mn-ea"/>
                        <a:ea typeface="+mn-ea"/>
                        <a:cs typeface="新細明體" panose="02020500000000000000" pitchFamily="18" charset="-120"/>
                      </a:endParaRPr>
                    </a:p>
                  </a:txBody>
                  <a:tcPr marL="17780" marR="17780" marT="0" marB="0"/>
                </a:tc>
                <a:extLst>
                  <a:ext uri="{0D108BD9-81ED-4DB2-BD59-A6C34878D82A}">
                    <a16:rowId xmlns="" xmlns:a16="http://schemas.microsoft.com/office/drawing/2014/main" val="10000"/>
                  </a:ext>
                </a:extLst>
              </a:tr>
              <a:tr h="567063">
                <a:tc>
                  <a:txBody>
                    <a:bodyPr/>
                    <a:lstStyle/>
                    <a:p>
                      <a:pPr>
                        <a:spcAft>
                          <a:spcPts val="0"/>
                        </a:spcAft>
                        <a:tabLst>
                          <a:tab pos="2637155" algn="ctr"/>
                          <a:tab pos="5274310" algn="r"/>
                          <a:tab pos="304800" algn="l"/>
                        </a:tabLst>
                      </a:pPr>
                      <a:r>
                        <a:rPr lang="zh-TW" sz="1800" dirty="0" smtClean="0">
                          <a:effectLst/>
                        </a:rPr>
                        <a:t>儲位元資料查詢</a:t>
                      </a:r>
                      <a:endParaRPr lang="zh-TW" sz="1800" dirty="0">
                        <a:solidFill>
                          <a:srgbClr val="0000FF"/>
                        </a:solidFill>
                        <a:effectLst/>
                        <a:latin typeface="+mn-ea"/>
                        <a:ea typeface="+mn-ea"/>
                        <a:cs typeface="新細明體" panose="02020500000000000000" pitchFamily="18" charset="-120"/>
                      </a:endParaRPr>
                    </a:p>
                  </a:txBody>
                  <a:tcPr marL="17780" marR="17780" marT="0" marB="0"/>
                </a:tc>
                <a:tc>
                  <a:txBody>
                    <a:bodyPr/>
                    <a:lstStyle/>
                    <a:p>
                      <a:pPr>
                        <a:spcAft>
                          <a:spcPts val="0"/>
                        </a:spcAft>
                      </a:pPr>
                      <a:r>
                        <a:rPr lang="zh-TW" sz="1800" dirty="0" smtClean="0">
                          <a:effectLst/>
                        </a:rPr>
                        <a:t>提供使用者查詢儲位庫存明細，並提供匯出</a:t>
                      </a:r>
                      <a:r>
                        <a:rPr lang="en-US" sz="1800" dirty="0" smtClean="0">
                          <a:effectLst/>
                        </a:rPr>
                        <a:t>Excel</a:t>
                      </a:r>
                      <a:r>
                        <a:rPr lang="zh-TW" sz="1800" dirty="0">
                          <a:effectLst/>
                        </a:rPr>
                        <a:t>功能。</a:t>
                      </a:r>
                      <a:endParaRPr lang="zh-TW" sz="1800" dirty="0">
                        <a:solidFill>
                          <a:srgbClr val="0000FF"/>
                        </a:solidFill>
                        <a:effectLst/>
                        <a:latin typeface="+mn-ea"/>
                        <a:ea typeface="+mn-ea"/>
                        <a:cs typeface="新細明體" panose="02020500000000000000" pitchFamily="18" charset="-120"/>
                      </a:endParaRPr>
                    </a:p>
                  </a:txBody>
                  <a:tcPr marL="17780" marR="17780" marT="0" marB="0"/>
                </a:tc>
                <a:extLst>
                  <a:ext uri="{0D108BD9-81ED-4DB2-BD59-A6C34878D82A}">
                    <a16:rowId xmlns="" xmlns:a16="http://schemas.microsoft.com/office/drawing/2014/main" val="10001"/>
                  </a:ext>
                </a:extLst>
              </a:tr>
              <a:tr h="567063">
                <a:tc>
                  <a:txBody>
                    <a:bodyPr/>
                    <a:lstStyle/>
                    <a:p>
                      <a:pPr>
                        <a:spcAft>
                          <a:spcPts val="0"/>
                        </a:spcAft>
                        <a:tabLst>
                          <a:tab pos="2637155" algn="ctr"/>
                          <a:tab pos="5274310" algn="r"/>
                          <a:tab pos="304800" algn="l"/>
                        </a:tabLst>
                      </a:pPr>
                      <a:r>
                        <a:rPr lang="zh-TW" sz="1800" dirty="0" smtClean="0">
                          <a:effectLst/>
                        </a:rPr>
                        <a:t>庫存資料查詢</a:t>
                      </a:r>
                      <a:endParaRPr lang="zh-TW" sz="1800" dirty="0">
                        <a:solidFill>
                          <a:srgbClr val="0000FF"/>
                        </a:solidFill>
                        <a:effectLst/>
                        <a:latin typeface="+mn-ea"/>
                        <a:ea typeface="+mn-ea"/>
                        <a:cs typeface="新細明體" panose="02020500000000000000" pitchFamily="18" charset="-120"/>
                      </a:endParaRPr>
                    </a:p>
                  </a:txBody>
                  <a:tcPr marL="17780" marR="17780" marT="0" marB="0"/>
                </a:tc>
                <a:tc>
                  <a:txBody>
                    <a:bodyPr/>
                    <a:lstStyle/>
                    <a:p>
                      <a:pPr>
                        <a:spcAft>
                          <a:spcPts val="0"/>
                        </a:spcAft>
                      </a:pPr>
                      <a:r>
                        <a:rPr lang="zh-TW" sz="1800" dirty="0" smtClean="0">
                          <a:effectLst/>
                        </a:rPr>
                        <a:t>提供使用者查詢總庫存明細，並提供匯出</a:t>
                      </a:r>
                      <a:r>
                        <a:rPr lang="en-US" sz="1800" dirty="0" smtClean="0">
                          <a:effectLst/>
                        </a:rPr>
                        <a:t>Excel</a:t>
                      </a:r>
                      <a:r>
                        <a:rPr lang="zh-TW" sz="1800" dirty="0">
                          <a:effectLst/>
                        </a:rPr>
                        <a:t>功能。</a:t>
                      </a:r>
                      <a:endParaRPr lang="zh-TW" sz="1800" dirty="0">
                        <a:solidFill>
                          <a:srgbClr val="0000FF"/>
                        </a:solidFill>
                        <a:effectLst/>
                        <a:latin typeface="+mn-ea"/>
                        <a:ea typeface="+mn-ea"/>
                        <a:cs typeface="新細明體" panose="02020500000000000000" pitchFamily="18" charset="-120"/>
                      </a:endParaRPr>
                    </a:p>
                  </a:txBody>
                  <a:tcPr marL="17780" marR="17780" marT="0" marB="0"/>
                </a:tc>
                <a:extLst>
                  <a:ext uri="{0D108BD9-81ED-4DB2-BD59-A6C34878D82A}">
                    <a16:rowId xmlns="" xmlns:a16="http://schemas.microsoft.com/office/drawing/2014/main" val="10002"/>
                  </a:ext>
                </a:extLst>
              </a:tr>
              <a:tr h="850595">
                <a:tc>
                  <a:txBody>
                    <a:bodyPr/>
                    <a:lstStyle/>
                    <a:p>
                      <a:pPr>
                        <a:spcAft>
                          <a:spcPts val="0"/>
                        </a:spcAft>
                      </a:pPr>
                      <a:r>
                        <a:rPr lang="zh-TW" sz="1800" dirty="0" smtClean="0">
                          <a:effectLst/>
                        </a:rPr>
                        <a:t>儲位元狀態查詢</a:t>
                      </a:r>
                      <a:endParaRPr lang="zh-TW" sz="1800" dirty="0">
                        <a:solidFill>
                          <a:srgbClr val="0000FF"/>
                        </a:solidFill>
                        <a:effectLst/>
                        <a:latin typeface="+mn-ea"/>
                        <a:ea typeface="+mn-ea"/>
                        <a:cs typeface="新細明體" panose="02020500000000000000" pitchFamily="18" charset="-120"/>
                      </a:endParaRPr>
                    </a:p>
                  </a:txBody>
                  <a:tcPr marL="17780" marR="17780" marT="0" marB="0"/>
                </a:tc>
                <a:tc>
                  <a:txBody>
                    <a:bodyPr/>
                    <a:lstStyle/>
                    <a:p>
                      <a:pPr>
                        <a:spcAft>
                          <a:spcPts val="0"/>
                        </a:spcAft>
                      </a:pPr>
                      <a:r>
                        <a:rPr lang="zh-TW" sz="1800" dirty="0">
                          <a:effectLst/>
                        </a:rPr>
                        <a:t>提供使用者</a:t>
                      </a:r>
                      <a:r>
                        <a:rPr lang="en-US" sz="1800" dirty="0" smtClean="0">
                          <a:effectLst/>
                        </a:rPr>
                        <a:t>AS/RS</a:t>
                      </a:r>
                      <a:r>
                        <a:rPr lang="zh-TW" sz="1800" dirty="0" smtClean="0">
                          <a:effectLst/>
                        </a:rPr>
                        <a:t>儲位元側面圖的儲位元狀態分佈，並提供使用者查看庫存儲位元數和空儲位數的統計數量。</a:t>
                      </a:r>
                      <a:endParaRPr lang="zh-TW" sz="1800" dirty="0">
                        <a:solidFill>
                          <a:srgbClr val="0000FF"/>
                        </a:solidFill>
                        <a:effectLst/>
                        <a:latin typeface="+mn-ea"/>
                        <a:ea typeface="+mn-ea"/>
                        <a:cs typeface="新細明體" panose="02020500000000000000" pitchFamily="18" charset="-120"/>
                      </a:endParaRPr>
                    </a:p>
                  </a:txBody>
                  <a:tcPr marL="17780" marR="17780" marT="0" marB="0"/>
                </a:tc>
                <a:extLst>
                  <a:ext uri="{0D108BD9-81ED-4DB2-BD59-A6C34878D82A}">
                    <a16:rowId xmlns="" xmlns:a16="http://schemas.microsoft.com/office/drawing/2014/main" val="10003"/>
                  </a:ext>
                </a:extLst>
              </a:tr>
              <a:tr h="850595">
                <a:tc>
                  <a:txBody>
                    <a:bodyPr/>
                    <a:lstStyle/>
                    <a:p>
                      <a:pPr>
                        <a:spcAft>
                          <a:spcPts val="0"/>
                        </a:spcAft>
                      </a:pPr>
                      <a:r>
                        <a:rPr lang="zh-TW" sz="1800" dirty="0" smtClean="0">
                          <a:effectLst/>
                        </a:rPr>
                        <a:t>命令資料查詢</a:t>
                      </a:r>
                      <a:endParaRPr lang="zh-TW" sz="1800" dirty="0">
                        <a:solidFill>
                          <a:srgbClr val="0000FF"/>
                        </a:solidFill>
                        <a:effectLst/>
                        <a:latin typeface="+mn-ea"/>
                        <a:ea typeface="+mn-ea"/>
                        <a:cs typeface="新細明體" panose="02020500000000000000" pitchFamily="18" charset="-120"/>
                      </a:endParaRPr>
                    </a:p>
                  </a:txBody>
                  <a:tcPr marL="17780" marR="17780" marT="0" marB="0"/>
                </a:tc>
                <a:tc>
                  <a:txBody>
                    <a:bodyPr/>
                    <a:lstStyle/>
                    <a:p>
                      <a:pPr>
                        <a:spcAft>
                          <a:spcPts val="0"/>
                        </a:spcAft>
                      </a:pPr>
                      <a:r>
                        <a:rPr lang="zh-TW" sz="1800" dirty="0" smtClean="0">
                          <a:effectLst/>
                        </a:rPr>
                        <a:t>提供用戶查詢在設定作業所產生的命令資料，目前命令有那些未執行</a:t>
                      </a:r>
                      <a:r>
                        <a:rPr lang="en-US" sz="1800" dirty="0" smtClean="0">
                          <a:effectLst/>
                        </a:rPr>
                        <a:t>/</a:t>
                      </a:r>
                      <a:r>
                        <a:rPr lang="zh-TW" sz="1800" dirty="0" smtClean="0">
                          <a:effectLst/>
                        </a:rPr>
                        <a:t>正在執行</a:t>
                      </a:r>
                      <a:r>
                        <a:rPr lang="en-US" sz="1800" dirty="0" smtClean="0">
                          <a:effectLst/>
                        </a:rPr>
                        <a:t>/</a:t>
                      </a:r>
                      <a:r>
                        <a:rPr lang="zh-TW" sz="1800" dirty="0" smtClean="0">
                          <a:effectLst/>
                        </a:rPr>
                        <a:t>己完成的命令清單，並提供匯出</a:t>
                      </a:r>
                      <a:r>
                        <a:rPr lang="en-US" sz="1800" dirty="0" smtClean="0">
                          <a:effectLst/>
                        </a:rPr>
                        <a:t>Excel</a:t>
                      </a:r>
                      <a:r>
                        <a:rPr lang="zh-TW" sz="1800" dirty="0">
                          <a:effectLst/>
                        </a:rPr>
                        <a:t>功能。</a:t>
                      </a:r>
                      <a:endParaRPr lang="zh-TW" sz="1800" dirty="0">
                        <a:solidFill>
                          <a:srgbClr val="0000FF"/>
                        </a:solidFill>
                        <a:effectLst/>
                        <a:latin typeface="+mn-ea"/>
                        <a:ea typeface="+mn-ea"/>
                        <a:cs typeface="新細明體" panose="02020500000000000000" pitchFamily="18" charset="-120"/>
                      </a:endParaRPr>
                    </a:p>
                  </a:txBody>
                  <a:tcPr marL="17780" marR="17780" marT="0" marB="0"/>
                </a:tc>
                <a:extLst>
                  <a:ext uri="{0D108BD9-81ED-4DB2-BD59-A6C34878D82A}">
                    <a16:rowId xmlns="" xmlns:a16="http://schemas.microsoft.com/office/drawing/2014/main" val="10004"/>
                  </a:ext>
                </a:extLst>
              </a:tr>
              <a:tr h="567063">
                <a:tc>
                  <a:txBody>
                    <a:bodyPr/>
                    <a:lstStyle/>
                    <a:p>
                      <a:pPr>
                        <a:spcAft>
                          <a:spcPts val="0"/>
                        </a:spcAft>
                      </a:pPr>
                      <a:r>
                        <a:rPr lang="zh-TW" sz="1800" dirty="0" smtClean="0">
                          <a:effectLst/>
                        </a:rPr>
                        <a:t>固定站作業指示</a:t>
                      </a:r>
                      <a:endParaRPr lang="zh-TW" sz="1800" dirty="0">
                        <a:solidFill>
                          <a:srgbClr val="0000FF"/>
                        </a:solidFill>
                        <a:effectLst/>
                        <a:latin typeface="+mn-ea"/>
                        <a:ea typeface="+mn-ea"/>
                        <a:cs typeface="新細明體" panose="02020500000000000000" pitchFamily="18" charset="-120"/>
                      </a:endParaRPr>
                    </a:p>
                  </a:txBody>
                  <a:tcPr marL="17780" marR="17780" marT="0" marB="0"/>
                </a:tc>
                <a:tc>
                  <a:txBody>
                    <a:bodyPr/>
                    <a:lstStyle/>
                    <a:p>
                      <a:pPr>
                        <a:spcAft>
                          <a:spcPts val="0"/>
                        </a:spcAft>
                      </a:pPr>
                      <a:r>
                        <a:rPr lang="zh-TW" sz="1800" dirty="0" smtClean="0">
                          <a:effectLst/>
                        </a:rPr>
                        <a:t>提供使用者查詢指定工作站目前所執行的命令及命令內容。</a:t>
                      </a:r>
                      <a:endParaRPr lang="zh-TW" sz="1800" dirty="0">
                        <a:solidFill>
                          <a:srgbClr val="0000FF"/>
                        </a:solidFill>
                        <a:effectLst/>
                        <a:latin typeface="+mn-ea"/>
                        <a:ea typeface="+mn-ea"/>
                        <a:cs typeface="新細明體" panose="02020500000000000000" pitchFamily="18" charset="-120"/>
                      </a:endParaRPr>
                    </a:p>
                  </a:txBody>
                  <a:tcPr marL="17780" marR="17780" marT="0" marB="0"/>
                </a:tc>
                <a:extLst>
                  <a:ext uri="{0D108BD9-81ED-4DB2-BD59-A6C34878D82A}">
                    <a16:rowId xmlns="" xmlns:a16="http://schemas.microsoft.com/office/drawing/2014/main" val="10005"/>
                  </a:ext>
                </a:extLst>
              </a:tr>
              <a:tr h="567063">
                <a:tc>
                  <a:txBody>
                    <a:bodyPr/>
                    <a:lstStyle/>
                    <a:p>
                      <a:pPr>
                        <a:spcAft>
                          <a:spcPts val="0"/>
                        </a:spcAft>
                      </a:pPr>
                      <a:r>
                        <a:rPr lang="zh-TW" sz="1800" dirty="0" smtClean="0">
                          <a:effectLst/>
                        </a:rPr>
                        <a:t>異動記錄查詢</a:t>
                      </a:r>
                      <a:endParaRPr lang="zh-TW" sz="1800" dirty="0">
                        <a:solidFill>
                          <a:srgbClr val="0000FF"/>
                        </a:solidFill>
                        <a:effectLst/>
                        <a:latin typeface="+mn-ea"/>
                        <a:ea typeface="+mn-ea"/>
                        <a:cs typeface="新細明體" panose="02020500000000000000" pitchFamily="18" charset="-120"/>
                      </a:endParaRPr>
                    </a:p>
                  </a:txBody>
                  <a:tcPr marL="17780" marR="17780" marT="0" marB="0"/>
                </a:tc>
                <a:tc>
                  <a:txBody>
                    <a:bodyPr/>
                    <a:lstStyle/>
                    <a:p>
                      <a:pPr>
                        <a:spcAft>
                          <a:spcPts val="0"/>
                        </a:spcAft>
                      </a:pPr>
                      <a:r>
                        <a:rPr lang="zh-TW" sz="1800" dirty="0" smtClean="0">
                          <a:effectLst/>
                        </a:rPr>
                        <a:t>提供使用者查詢庫存異動記錄，並匯出</a:t>
                      </a:r>
                      <a:r>
                        <a:rPr lang="en-US" sz="1800" dirty="0" smtClean="0">
                          <a:effectLst/>
                        </a:rPr>
                        <a:t>Excel</a:t>
                      </a:r>
                      <a:r>
                        <a:rPr lang="zh-TW" sz="1800" dirty="0">
                          <a:effectLst/>
                        </a:rPr>
                        <a:t>功能。</a:t>
                      </a:r>
                      <a:endParaRPr lang="zh-TW" sz="1800" dirty="0">
                        <a:solidFill>
                          <a:srgbClr val="0000FF"/>
                        </a:solidFill>
                        <a:effectLst/>
                        <a:latin typeface="+mn-ea"/>
                        <a:ea typeface="+mn-ea"/>
                        <a:cs typeface="新細明體" panose="02020500000000000000" pitchFamily="18" charset="-120"/>
                      </a:endParaRPr>
                    </a:p>
                  </a:txBody>
                  <a:tcPr marL="17780" marR="17780" marT="0" marB="0"/>
                </a:tc>
                <a:extLst>
                  <a:ext uri="{0D108BD9-81ED-4DB2-BD59-A6C34878D82A}">
                    <a16:rowId xmlns="" xmlns:a16="http://schemas.microsoft.com/office/drawing/2014/main" val="10006"/>
                  </a:ext>
                </a:extLst>
              </a:tr>
              <a:tr h="5670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smtClean="0"/>
                        <a:t>盤點差異表</a:t>
                      </a:r>
                      <a:endParaRPr lang="en-US" altLang="zh-TW" sz="1800" dirty="0"/>
                    </a:p>
                    <a:p>
                      <a:pPr>
                        <a:spcAft>
                          <a:spcPts val="0"/>
                        </a:spcAft>
                      </a:pPr>
                      <a:endParaRPr lang="zh-TW" sz="1800" dirty="0">
                        <a:solidFill>
                          <a:srgbClr val="0000FF"/>
                        </a:solidFill>
                        <a:effectLst/>
                        <a:latin typeface="新細明體" panose="02020500000000000000" pitchFamily="18" charset="-120"/>
                        <a:ea typeface="新細明體" panose="02020500000000000000" pitchFamily="18" charset="-120"/>
                        <a:cs typeface="新細明體" panose="02020500000000000000" pitchFamily="18" charset="-120"/>
                      </a:endParaRPr>
                    </a:p>
                  </a:txBody>
                  <a:tcPr marL="17780" marR="17780" marT="0" marB="0"/>
                </a:tc>
                <a:tc>
                  <a:txBody>
                    <a:bodyPr/>
                    <a:lstStyle/>
                    <a:p>
                      <a:pPr>
                        <a:spcBef>
                          <a:spcPct val="50000"/>
                        </a:spcBef>
                        <a:buFont typeface="Arial" panose="020B0604020202020204" pitchFamily="34" charset="0"/>
                        <a:buNone/>
                      </a:pPr>
                      <a:r>
                        <a:rPr lang="zh-TW" altLang="en-US" sz="1800" dirty="0" smtClean="0"/>
                        <a:t>列印盤點和調帳後，之盤點盈虧報表。</a:t>
                      </a:r>
                      <a:endParaRPr lang="en-US" altLang="zh-TW" sz="1800" dirty="0"/>
                    </a:p>
                    <a:p>
                      <a:pPr>
                        <a:spcAft>
                          <a:spcPts val="0"/>
                        </a:spcAft>
                      </a:pPr>
                      <a:endParaRPr lang="zh-TW" sz="1800" dirty="0">
                        <a:solidFill>
                          <a:srgbClr val="0000FF"/>
                        </a:solidFill>
                        <a:effectLst/>
                        <a:latin typeface="新細明體" panose="02020500000000000000" pitchFamily="18" charset="-120"/>
                        <a:ea typeface="新細明體" panose="02020500000000000000" pitchFamily="18" charset="-120"/>
                        <a:cs typeface="新細明體" panose="02020500000000000000" pitchFamily="18" charset="-120"/>
                      </a:endParaRPr>
                    </a:p>
                  </a:txBody>
                  <a:tcPr marL="17780" marR="17780" marT="0" marB="0"/>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17307939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p:cNvSpPr txBox="1">
            <a:spLocks/>
          </p:cNvSpPr>
          <p:nvPr/>
        </p:nvSpPr>
        <p:spPr bwMode="gray">
          <a:xfrm>
            <a:off x="3038354" y="37879"/>
            <a:ext cx="3443468" cy="581889"/>
          </a:xfrm>
          <a:prstGeom prst="rect">
            <a:avLst/>
          </a:prstGeom>
        </p:spPr>
        <p:txBody>
          <a:bodyPr/>
          <a:lstStyle>
            <a:lvl1pPr algn="ctr" defTabSz="762000" rtl="0" eaLnBrk="0" fontAlgn="base" hangingPunct="0">
              <a:spcBef>
                <a:spcPct val="0"/>
              </a:spcBef>
              <a:spcAft>
                <a:spcPct val="0"/>
              </a:spcAft>
              <a:defRPr kumimoji="1" sz="4400">
                <a:solidFill>
                  <a:schemeClr val="tx2"/>
                </a:solidFill>
                <a:latin typeface="+mj-lt"/>
                <a:ea typeface="+mj-ea"/>
                <a:cs typeface="+mj-cs"/>
              </a:defRPr>
            </a:lvl1pPr>
            <a:lvl2pPr algn="ctr" defTabSz="762000" rtl="0" eaLnBrk="0" fontAlgn="base" hangingPunct="0">
              <a:spcBef>
                <a:spcPct val="0"/>
              </a:spcBef>
              <a:spcAft>
                <a:spcPct val="0"/>
              </a:spcAft>
              <a:defRPr kumimoji="1" sz="4400">
                <a:solidFill>
                  <a:schemeClr val="tx2"/>
                </a:solidFill>
                <a:latin typeface="細明體" pitchFamily="49" charset="-120"/>
                <a:ea typeface="新細明體" pitchFamily="18" charset="-120"/>
              </a:defRPr>
            </a:lvl2pPr>
            <a:lvl3pPr algn="ctr" defTabSz="762000" rtl="0" eaLnBrk="0" fontAlgn="base" hangingPunct="0">
              <a:spcBef>
                <a:spcPct val="0"/>
              </a:spcBef>
              <a:spcAft>
                <a:spcPct val="0"/>
              </a:spcAft>
              <a:defRPr kumimoji="1" sz="4400">
                <a:solidFill>
                  <a:schemeClr val="tx2"/>
                </a:solidFill>
                <a:latin typeface="細明體" pitchFamily="49" charset="-120"/>
                <a:ea typeface="新細明體" pitchFamily="18" charset="-120"/>
              </a:defRPr>
            </a:lvl3pPr>
            <a:lvl4pPr algn="ctr" defTabSz="762000" rtl="0" eaLnBrk="0" fontAlgn="base" hangingPunct="0">
              <a:spcBef>
                <a:spcPct val="0"/>
              </a:spcBef>
              <a:spcAft>
                <a:spcPct val="0"/>
              </a:spcAft>
              <a:defRPr kumimoji="1" sz="4400">
                <a:solidFill>
                  <a:schemeClr val="tx2"/>
                </a:solidFill>
                <a:latin typeface="細明體" pitchFamily="49" charset="-120"/>
                <a:ea typeface="新細明體" pitchFamily="18" charset="-120"/>
              </a:defRPr>
            </a:lvl4pPr>
            <a:lvl5pPr algn="ctr" defTabSz="762000" rtl="0" eaLnBrk="0" fontAlgn="base" hangingPunct="0">
              <a:spcBef>
                <a:spcPct val="0"/>
              </a:spcBef>
              <a:spcAft>
                <a:spcPct val="0"/>
              </a:spcAft>
              <a:defRPr kumimoji="1" sz="4400">
                <a:solidFill>
                  <a:schemeClr val="tx2"/>
                </a:solidFill>
                <a:latin typeface="細明體" pitchFamily="49" charset="-120"/>
                <a:ea typeface="新細明體" pitchFamily="18" charset="-120"/>
              </a:defRPr>
            </a:lvl5pPr>
            <a:lvl6pPr marL="457200" algn="ctr" defTabSz="762000" rtl="0" fontAlgn="base">
              <a:spcBef>
                <a:spcPct val="0"/>
              </a:spcBef>
              <a:spcAft>
                <a:spcPct val="0"/>
              </a:spcAft>
              <a:defRPr kumimoji="1" sz="4400">
                <a:solidFill>
                  <a:schemeClr val="tx2"/>
                </a:solidFill>
                <a:latin typeface="細明體" pitchFamily="49" charset="-120"/>
                <a:ea typeface="新細明體" pitchFamily="18" charset="-120"/>
              </a:defRPr>
            </a:lvl6pPr>
            <a:lvl7pPr marL="914400" algn="ctr" defTabSz="762000" rtl="0" fontAlgn="base">
              <a:spcBef>
                <a:spcPct val="0"/>
              </a:spcBef>
              <a:spcAft>
                <a:spcPct val="0"/>
              </a:spcAft>
              <a:defRPr kumimoji="1" sz="4400">
                <a:solidFill>
                  <a:schemeClr val="tx2"/>
                </a:solidFill>
                <a:latin typeface="細明體" pitchFamily="49" charset="-120"/>
                <a:ea typeface="新細明體" pitchFamily="18" charset="-120"/>
              </a:defRPr>
            </a:lvl7pPr>
            <a:lvl8pPr marL="1371600" algn="ctr" defTabSz="762000" rtl="0" fontAlgn="base">
              <a:spcBef>
                <a:spcPct val="0"/>
              </a:spcBef>
              <a:spcAft>
                <a:spcPct val="0"/>
              </a:spcAft>
              <a:defRPr kumimoji="1" sz="4400">
                <a:solidFill>
                  <a:schemeClr val="tx2"/>
                </a:solidFill>
                <a:latin typeface="細明體" pitchFamily="49" charset="-120"/>
                <a:ea typeface="新細明體" pitchFamily="18" charset="-120"/>
              </a:defRPr>
            </a:lvl8pPr>
            <a:lvl9pPr marL="1828800" algn="ctr" defTabSz="762000" rtl="0" fontAlgn="base">
              <a:spcBef>
                <a:spcPct val="0"/>
              </a:spcBef>
              <a:spcAft>
                <a:spcPct val="0"/>
              </a:spcAft>
              <a:defRPr kumimoji="1" sz="4400">
                <a:solidFill>
                  <a:schemeClr val="tx2"/>
                </a:solidFill>
                <a:latin typeface="細明體" pitchFamily="49" charset="-120"/>
                <a:ea typeface="新細明體" pitchFamily="18" charset="-120"/>
              </a:defRPr>
            </a:lvl9pPr>
          </a:lstStyle>
          <a:p>
            <a:r>
              <a:rPr lang="zh-TW" altLang="en-US" sz="2800" b="1" dirty="0" smtClean="0">
                <a:solidFill>
                  <a:srgbClr val="0000FF"/>
                </a:solidFill>
                <a:latin typeface="標楷體" pitchFamily="65" charset="-120"/>
                <a:ea typeface="標楷體" pitchFamily="65" charset="-120"/>
                <a:cs typeface="+mn-cs"/>
              </a:rPr>
              <a:t>查詢與報表</a:t>
            </a:r>
            <a:endParaRPr lang="zh-TW" altLang="en-US" sz="2800" b="1" dirty="0">
              <a:solidFill>
                <a:srgbClr val="0000FF"/>
              </a:solidFill>
              <a:latin typeface="標楷體" pitchFamily="65" charset="-120"/>
              <a:ea typeface="標楷體" pitchFamily="65" charset="-120"/>
              <a:cs typeface="+mn-cs"/>
            </a:endParaRPr>
          </a:p>
        </p:txBody>
      </p:sp>
      <p:graphicFrame>
        <p:nvGraphicFramePr>
          <p:cNvPr id="4" name="表格 3"/>
          <p:cNvGraphicFramePr>
            <a:graphicFrameLocks noGrp="1"/>
          </p:cNvGraphicFramePr>
          <p:nvPr>
            <p:extLst>
              <p:ext uri="{D42A27DB-BD31-4B8C-83A1-F6EECF244321}">
                <p14:modId xmlns:p14="http://schemas.microsoft.com/office/powerpoint/2010/main" val="277122460"/>
              </p:ext>
            </p:extLst>
          </p:nvPr>
        </p:nvGraphicFramePr>
        <p:xfrm>
          <a:off x="971600" y="1417638"/>
          <a:ext cx="7488832" cy="1723329"/>
        </p:xfrm>
        <a:graphic>
          <a:graphicData uri="http://schemas.openxmlformats.org/drawingml/2006/table">
            <a:tbl>
              <a:tblPr firstCol="1">
                <a:tableStyleId>{5C22544A-7EE6-4342-B048-85BDC9FD1C3A}</a:tableStyleId>
              </a:tblPr>
              <a:tblGrid>
                <a:gridCol w="1808169">
                  <a:extLst>
                    <a:ext uri="{9D8B030D-6E8A-4147-A177-3AD203B41FA5}">
                      <a16:colId xmlns="" xmlns:a16="http://schemas.microsoft.com/office/drawing/2014/main" val="20000"/>
                    </a:ext>
                  </a:extLst>
                </a:gridCol>
                <a:gridCol w="5680663">
                  <a:extLst>
                    <a:ext uri="{9D8B030D-6E8A-4147-A177-3AD203B41FA5}">
                      <a16:colId xmlns="" xmlns:a16="http://schemas.microsoft.com/office/drawing/2014/main" val="20001"/>
                    </a:ext>
                  </a:extLst>
                </a:gridCol>
              </a:tblGrid>
              <a:tr h="574443">
                <a:tc>
                  <a:txBody>
                    <a:bodyPr/>
                    <a:lstStyle/>
                    <a:p>
                      <a:pPr>
                        <a:spcAft>
                          <a:spcPts val="0"/>
                        </a:spcAft>
                      </a:pPr>
                      <a:r>
                        <a:rPr lang="zh-TW" altLang="en-US" sz="1800" dirty="0" smtClean="0"/>
                        <a:t>物料庫存報表</a:t>
                      </a:r>
                      <a:endParaRPr lang="zh-TW" sz="1800" dirty="0">
                        <a:solidFill>
                          <a:srgbClr val="0000FF"/>
                        </a:solidFill>
                        <a:effectLst/>
                        <a:latin typeface="新細明體" panose="02020500000000000000" pitchFamily="18" charset="-120"/>
                        <a:ea typeface="新細明體" panose="02020500000000000000" pitchFamily="18" charset="-120"/>
                        <a:cs typeface="新細明體" panose="02020500000000000000" pitchFamily="18" charset="-120"/>
                      </a:endParaRPr>
                    </a:p>
                  </a:txBody>
                  <a:tcPr marL="17780" marR="17780" marT="0" marB="0"/>
                </a:tc>
                <a:tc>
                  <a:txBody>
                    <a:bodyPr/>
                    <a:lstStyle/>
                    <a:p>
                      <a:pPr marL="0" indent="0">
                        <a:lnSpc>
                          <a:spcPct val="150000"/>
                        </a:lnSpc>
                        <a:buFontTx/>
                        <a:buNone/>
                      </a:pPr>
                      <a:r>
                        <a:rPr lang="zh-TW" altLang="en-US" sz="1800" dirty="0"/>
                        <a:t>提</a:t>
                      </a:r>
                      <a:r>
                        <a:rPr lang="zh-TW" altLang="zh-TW" sz="1800" dirty="0"/>
                        <a:t>供</a:t>
                      </a:r>
                      <a:r>
                        <a:rPr lang="en-US" altLang="zh-TW" sz="1800" dirty="0" smtClean="0"/>
                        <a:t>AS/RS</a:t>
                      </a:r>
                      <a:r>
                        <a:rPr lang="zh-TW" altLang="zh-TW" sz="1800" dirty="0" smtClean="0"/>
                        <a:t>查詢準則，列出物料品號庫存清單報表。</a:t>
                      </a:r>
                      <a:r>
                        <a:rPr lang="en-US" altLang="zh-TW" sz="1800" dirty="0" smtClean="0"/>
                        <a:t>-</a:t>
                      </a:r>
                      <a:endParaRPr lang="zh-TW" altLang="en-US" sz="1800" dirty="0">
                        <a:solidFill>
                          <a:srgbClr val="0000FF"/>
                        </a:solidFill>
                        <a:latin typeface="+mn-ea"/>
                      </a:endParaRPr>
                    </a:p>
                  </a:txBody>
                  <a:tcPr marL="17780" marR="17780" marT="0" marB="0"/>
                </a:tc>
                <a:extLst>
                  <a:ext uri="{0D108BD9-81ED-4DB2-BD59-A6C34878D82A}">
                    <a16:rowId xmlns="" xmlns:a16="http://schemas.microsoft.com/office/drawing/2014/main" val="10000"/>
                  </a:ext>
                </a:extLst>
              </a:tr>
              <a:tr h="574443">
                <a:tc>
                  <a:txBody>
                    <a:bodyPr/>
                    <a:lstStyle/>
                    <a:p>
                      <a:pPr>
                        <a:spcAft>
                          <a:spcPts val="0"/>
                        </a:spcAft>
                      </a:pPr>
                      <a:r>
                        <a:rPr lang="zh-TW" altLang="en-US" sz="1800" dirty="0" smtClean="0"/>
                        <a:t>儲位資料包表</a:t>
                      </a:r>
                      <a:endParaRPr lang="zh-TW" sz="1800" dirty="0">
                        <a:solidFill>
                          <a:srgbClr val="0000FF"/>
                        </a:solidFill>
                        <a:effectLst/>
                        <a:latin typeface="新細明體" panose="02020500000000000000" pitchFamily="18" charset="-120"/>
                        <a:ea typeface="新細明體" panose="02020500000000000000" pitchFamily="18" charset="-120"/>
                        <a:cs typeface="新細明體" panose="02020500000000000000" pitchFamily="18" charset="-120"/>
                      </a:endParaRPr>
                    </a:p>
                  </a:txBody>
                  <a:tcPr marL="17780" marR="177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800" dirty="0"/>
                        <a:t>提供</a:t>
                      </a:r>
                      <a:r>
                        <a:rPr lang="en-US" altLang="zh-TW" sz="1800" dirty="0" smtClean="0"/>
                        <a:t>AS/RS</a:t>
                      </a:r>
                      <a:r>
                        <a:rPr lang="zh-TW" altLang="zh-TW" sz="1800" dirty="0" smtClean="0"/>
                        <a:t>查詢準則，列出儲位明細資料包表。</a:t>
                      </a:r>
                      <a:endParaRPr lang="zh-TW" sz="1800" dirty="0">
                        <a:solidFill>
                          <a:srgbClr val="0000FF"/>
                        </a:solidFill>
                        <a:effectLst/>
                        <a:latin typeface="新細明體" panose="02020500000000000000" pitchFamily="18" charset="-120"/>
                        <a:ea typeface="新細明體" panose="02020500000000000000" pitchFamily="18" charset="-120"/>
                        <a:cs typeface="新細明體" panose="02020500000000000000" pitchFamily="18" charset="-120"/>
                      </a:endParaRPr>
                    </a:p>
                  </a:txBody>
                  <a:tcPr marL="17780" marR="17780" marT="0" marB="0"/>
                </a:tc>
                <a:extLst>
                  <a:ext uri="{0D108BD9-81ED-4DB2-BD59-A6C34878D82A}">
                    <a16:rowId xmlns="" xmlns:a16="http://schemas.microsoft.com/office/drawing/2014/main" val="10001"/>
                  </a:ext>
                </a:extLst>
              </a:tr>
              <a:tr h="574443">
                <a:tc>
                  <a:txBody>
                    <a:bodyPr/>
                    <a:lstStyle/>
                    <a:p>
                      <a:pPr>
                        <a:spcAft>
                          <a:spcPts val="0"/>
                        </a:spcAft>
                      </a:pPr>
                      <a:r>
                        <a:rPr lang="zh-TW" altLang="en-US" sz="1800" dirty="0" smtClean="0"/>
                        <a:t>異動資料包表</a:t>
                      </a:r>
                      <a:endParaRPr lang="zh-TW" sz="1800" dirty="0">
                        <a:solidFill>
                          <a:srgbClr val="0000FF"/>
                        </a:solidFill>
                        <a:effectLst/>
                        <a:latin typeface="新細明體" panose="02020500000000000000" pitchFamily="18" charset="-120"/>
                        <a:ea typeface="新細明體" panose="02020500000000000000" pitchFamily="18" charset="-120"/>
                        <a:cs typeface="新細明體" panose="02020500000000000000" pitchFamily="18" charset="-120"/>
                      </a:endParaRPr>
                    </a:p>
                  </a:txBody>
                  <a:tcPr marL="17780" marR="177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800" dirty="0"/>
                        <a:t>提供</a:t>
                      </a:r>
                      <a:r>
                        <a:rPr lang="en-US" altLang="zh-TW" sz="1800" dirty="0" smtClean="0"/>
                        <a:t>AS/RS</a:t>
                      </a:r>
                      <a:r>
                        <a:rPr lang="zh-TW" altLang="zh-TW" sz="1800" dirty="0" smtClean="0"/>
                        <a:t>查詢準則，列出庫存異動資料包表。</a:t>
                      </a:r>
                      <a:endParaRPr lang="zh-TW" altLang="en-US" sz="1800" dirty="0">
                        <a:solidFill>
                          <a:srgbClr val="0000FF"/>
                        </a:solidFill>
                        <a:latin typeface="+mn-ea"/>
                      </a:endParaRPr>
                    </a:p>
                  </a:txBody>
                  <a:tcPr marL="17780" marR="17780" marT="0" marB="0"/>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5041518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64901" y="98458"/>
            <a:ext cx="3372912" cy="619173"/>
          </a:xfrm>
        </p:spPr>
        <p:txBody>
          <a:bodyPr/>
          <a:lstStyle/>
          <a:p>
            <a:r>
              <a:rPr lang="en-US" altLang="zh-TW" sz="2800" b="1" dirty="0" smtClean="0">
                <a:solidFill>
                  <a:srgbClr val="0000FF"/>
                </a:solidFill>
                <a:latin typeface="標楷體" panose="03000509000000000000" pitchFamily="65" charset="-120"/>
                <a:ea typeface="標楷體" panose="03000509000000000000" pitchFamily="65" charset="-120"/>
              </a:rPr>
              <a:t>WCS</a:t>
            </a:r>
            <a:r>
              <a:rPr lang="zh-TW" altLang="en-US" sz="2800" b="1" dirty="0" smtClean="0">
                <a:solidFill>
                  <a:srgbClr val="0000FF"/>
                </a:solidFill>
                <a:latin typeface="標楷體" panose="03000509000000000000" pitchFamily="65" charset="-120"/>
                <a:ea typeface="標楷體" panose="03000509000000000000" pitchFamily="65" charset="-120"/>
              </a:rPr>
              <a:t>系統架構</a:t>
            </a:r>
            <a:endParaRPr lang="zh-TW" altLang="en-US" sz="2800" b="1" dirty="0">
              <a:solidFill>
                <a:srgbClr val="0000FF"/>
              </a:solidFill>
              <a:latin typeface="標楷體" panose="03000509000000000000" pitchFamily="65" charset="-120"/>
              <a:ea typeface="標楷體" panose="03000509000000000000" pitchFamily="65" charset="-120"/>
            </a:endParaRPr>
          </a:p>
        </p:txBody>
      </p:sp>
      <p:sp>
        <p:nvSpPr>
          <p:cNvPr id="3" name="內容版面配置區 2"/>
          <p:cNvSpPr>
            <a:spLocks noGrp="1"/>
          </p:cNvSpPr>
          <p:nvPr>
            <p:ph sz="quarter" idx="10"/>
          </p:nvPr>
        </p:nvSpPr>
        <p:spPr>
          <a:xfrm>
            <a:off x="467544" y="908720"/>
            <a:ext cx="8280920" cy="1368152"/>
          </a:xfrm>
        </p:spPr>
        <p:txBody>
          <a:bodyPr>
            <a:noAutofit/>
          </a:bodyPr>
          <a:lstStyle/>
          <a:p>
            <a:pPr marL="0" indent="0">
              <a:spcBef>
                <a:spcPts val="0"/>
              </a:spcBef>
              <a:buNone/>
            </a:pPr>
            <a:endParaRPr lang="en-US" altLang="zh-TW" sz="2000" dirty="0"/>
          </a:p>
          <a:p>
            <a:pPr marL="0" indent="0">
              <a:spcBef>
                <a:spcPts val="0"/>
              </a:spcBef>
              <a:buNone/>
            </a:pPr>
            <a:r>
              <a:rPr lang="en-US" altLang="zh-TW" sz="2000" dirty="0">
                <a:solidFill>
                  <a:srgbClr val="0000FF"/>
                </a:solidFill>
                <a:latin typeface="標楷體" panose="03000509000000000000" pitchFamily="65" charset="-120"/>
                <a:ea typeface="標楷體" panose="03000509000000000000" pitchFamily="65" charset="-120"/>
              </a:rPr>
              <a:t>WCS(Warehouse Control System</a:t>
            </a:r>
            <a:r>
              <a:rPr lang="en-US" altLang="zh-TW" sz="2000" dirty="0" smtClean="0">
                <a:solidFill>
                  <a:srgbClr val="0000FF"/>
                </a:solidFill>
                <a:latin typeface="標楷體" panose="03000509000000000000" pitchFamily="65" charset="-120"/>
                <a:ea typeface="標楷體" panose="03000509000000000000" pitchFamily="65" charset="-120"/>
              </a:rPr>
              <a:t>)</a:t>
            </a:r>
            <a:r>
              <a:rPr lang="zh-TW" altLang="en-US" sz="2000" dirty="0" smtClean="0">
                <a:solidFill>
                  <a:srgbClr val="0000FF"/>
                </a:solidFill>
                <a:latin typeface="標楷體" panose="03000509000000000000" pitchFamily="65" charset="-120"/>
                <a:ea typeface="標楷體" panose="03000509000000000000" pitchFamily="65" charset="-120"/>
              </a:rPr>
              <a:t>為自動倉儲通訊控制系統</a:t>
            </a:r>
            <a:r>
              <a:rPr lang="en-US" altLang="zh-TW" sz="2000" dirty="0" smtClean="0">
                <a:solidFill>
                  <a:srgbClr val="0000FF"/>
                </a:solidFill>
                <a:latin typeface="標楷體" panose="03000509000000000000" pitchFamily="65" charset="-120"/>
                <a:ea typeface="標楷體" panose="03000509000000000000" pitchFamily="65" charset="-120"/>
              </a:rPr>
              <a:t>,</a:t>
            </a:r>
            <a:r>
              <a:rPr lang="zh-TW" altLang="en-US" sz="2000" dirty="0" smtClean="0">
                <a:solidFill>
                  <a:srgbClr val="0000FF"/>
                </a:solidFill>
                <a:latin typeface="標楷體" panose="03000509000000000000" pitchFamily="65" charset="-120"/>
                <a:ea typeface="標楷體" panose="03000509000000000000" pitchFamily="65" charset="-120"/>
              </a:rPr>
              <a:t>其定義為</a:t>
            </a:r>
            <a:endParaRPr lang="en-US" altLang="zh-TW" sz="2000" dirty="0">
              <a:solidFill>
                <a:srgbClr val="0000FF"/>
              </a:solidFill>
              <a:latin typeface="標楷體" panose="03000509000000000000" pitchFamily="65" charset="-120"/>
              <a:ea typeface="標楷體" panose="03000509000000000000" pitchFamily="65" charset="-120"/>
            </a:endParaRPr>
          </a:p>
          <a:p>
            <a:pPr marL="0" indent="0">
              <a:spcBef>
                <a:spcPts val="0"/>
              </a:spcBef>
              <a:buNone/>
            </a:pPr>
            <a:r>
              <a:rPr lang="zh-TW" altLang="en-US" sz="2000" dirty="0">
                <a:solidFill>
                  <a:srgbClr val="0000FF"/>
                </a:solidFill>
                <a:latin typeface="標楷體" panose="03000509000000000000" pitchFamily="65" charset="-120"/>
                <a:ea typeface="標楷體" panose="03000509000000000000" pitchFamily="65" charset="-120"/>
              </a:rPr>
              <a:t>接收</a:t>
            </a:r>
            <a:r>
              <a:rPr lang="en-US" altLang="zh-TW" sz="2000" dirty="0" smtClean="0">
                <a:solidFill>
                  <a:srgbClr val="0000FF"/>
                </a:solidFill>
                <a:latin typeface="標楷體" panose="03000509000000000000" pitchFamily="65" charset="-120"/>
                <a:ea typeface="標楷體" panose="03000509000000000000" pitchFamily="65" charset="-120"/>
              </a:rPr>
              <a:t>WMS</a:t>
            </a:r>
            <a:r>
              <a:rPr lang="zh-TW" altLang="zh-TW" sz="2000" dirty="0" smtClean="0">
                <a:solidFill>
                  <a:srgbClr val="0000FF"/>
                </a:solidFill>
                <a:latin typeface="標楷體" panose="03000509000000000000" pitchFamily="65" charset="-120"/>
                <a:ea typeface="標楷體" panose="03000509000000000000" pitchFamily="65" charset="-120"/>
              </a:rPr>
              <a:t>下達的任務指令，分解並通過</a:t>
            </a:r>
            <a:r>
              <a:rPr lang="zh-TW" altLang="en-US" sz="2000" dirty="0" smtClean="0">
                <a:solidFill>
                  <a:srgbClr val="0000FF"/>
                </a:solidFill>
                <a:latin typeface="標楷體" panose="03000509000000000000" pitchFamily="65" charset="-120"/>
                <a:ea typeface="標楷體" panose="03000509000000000000" pitchFamily="65" charset="-120"/>
              </a:rPr>
              <a:t>控制層</a:t>
            </a:r>
            <a:r>
              <a:rPr lang="zh-TW" altLang="zh-TW" sz="2000" dirty="0" smtClean="0">
                <a:solidFill>
                  <a:srgbClr val="0000FF"/>
                </a:solidFill>
                <a:latin typeface="標楷體" panose="03000509000000000000" pitchFamily="65" charset="-120"/>
                <a:ea typeface="標楷體" panose="03000509000000000000" pitchFamily="65" charset="-120"/>
              </a:rPr>
              <a:t>介面下達給具體的</a:t>
            </a:r>
            <a:r>
              <a:rPr lang="zh-TW" altLang="en-US" sz="2000" dirty="0" smtClean="0">
                <a:solidFill>
                  <a:srgbClr val="0000FF"/>
                </a:solidFill>
                <a:latin typeface="標楷體" panose="03000509000000000000" pitchFamily="65" charset="-120"/>
                <a:ea typeface="標楷體" panose="03000509000000000000" pitchFamily="65" charset="-120"/>
              </a:rPr>
              <a:t>設備</a:t>
            </a:r>
            <a:r>
              <a:rPr lang="zh-TW" altLang="zh-TW" sz="2000" dirty="0" smtClean="0">
                <a:solidFill>
                  <a:srgbClr val="0000FF"/>
                </a:solidFill>
                <a:latin typeface="標楷體" panose="03000509000000000000" pitchFamily="65" charset="-120"/>
                <a:ea typeface="標楷體" panose="03000509000000000000" pitchFamily="65" charset="-120"/>
              </a:rPr>
              <a:t>，對物流過程作統一的調度，監視、控制</a:t>
            </a:r>
            <a:r>
              <a:rPr lang="zh-TW" altLang="zh-TW" sz="2000" dirty="0" smtClean="0">
                <a:latin typeface="標楷體" panose="03000509000000000000" pitchFamily="65" charset="-120"/>
                <a:ea typeface="標楷體" panose="03000509000000000000" pitchFamily="65" charset="-120"/>
              </a:rPr>
              <a:t>。</a:t>
            </a:r>
            <a:endParaRPr lang="zh-TW" altLang="en-US" sz="2000" dirty="0">
              <a:latin typeface="標楷體" panose="03000509000000000000" pitchFamily="65" charset="-120"/>
              <a:ea typeface="標楷體" panose="03000509000000000000" pitchFamily="65" charset="-120"/>
            </a:endParaRPr>
          </a:p>
        </p:txBody>
      </p:sp>
      <p:pic>
        <p:nvPicPr>
          <p:cNvPr id="4" name="Picture 1"/>
          <p:cNvPicPr>
            <a:picLocks noChangeAspect="1" noChangeArrowheads="1"/>
          </p:cNvPicPr>
          <p:nvPr/>
        </p:nvPicPr>
        <p:blipFill>
          <a:blip r:embed="rId2" cstate="print"/>
          <a:srcRect/>
          <a:stretch>
            <a:fillRect/>
          </a:stretch>
        </p:blipFill>
        <p:spPr bwMode="auto">
          <a:xfrm>
            <a:off x="899592" y="2420888"/>
            <a:ext cx="6989148" cy="3736865"/>
          </a:xfrm>
          <a:prstGeom prst="rect">
            <a:avLst/>
          </a:prstGeom>
          <a:noFill/>
          <a:ln w="9525">
            <a:noFill/>
            <a:miter lim="800000"/>
            <a:headEnd/>
            <a:tailEnd/>
          </a:ln>
        </p:spPr>
      </p:pic>
    </p:spTree>
    <p:extLst>
      <p:ext uri="{BB962C8B-B14F-4D97-AF65-F5344CB8AC3E}">
        <p14:creationId xmlns:p14="http://schemas.microsoft.com/office/powerpoint/2010/main" val="3126838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2794055" y="110552"/>
            <a:ext cx="3872962" cy="502907"/>
          </a:xfrm>
        </p:spPr>
        <p:txBody>
          <a:bodyPr>
            <a:normAutofit fontScale="90000"/>
          </a:bodyPr>
          <a:lstStyle/>
          <a:p>
            <a:pPr algn="ctr"/>
            <a:r>
              <a:rPr lang="en-US" altLang="zh-TW" sz="2800" b="1" dirty="0">
                <a:solidFill>
                  <a:srgbClr val="0000FF"/>
                </a:solidFill>
                <a:latin typeface="標楷體" panose="03000509000000000000" pitchFamily="65" charset="-120"/>
                <a:ea typeface="標楷體" panose="03000509000000000000" pitchFamily="65" charset="-120"/>
              </a:rPr>
              <a:t>WCS </a:t>
            </a:r>
            <a:r>
              <a:rPr lang="zh-TW" altLang="en-US" sz="2800" b="1" dirty="0" smtClean="0">
                <a:solidFill>
                  <a:srgbClr val="0000FF"/>
                </a:solidFill>
                <a:latin typeface="標楷體" panose="03000509000000000000" pitchFamily="65" charset="-120"/>
                <a:ea typeface="標楷體" panose="03000509000000000000" pitchFamily="65" charset="-120"/>
              </a:rPr>
              <a:t>功能特點</a:t>
            </a:r>
            <a:endParaRPr lang="zh-TW" altLang="en-US" sz="2800" b="1" dirty="0">
              <a:solidFill>
                <a:srgbClr val="0000FF"/>
              </a:solidFill>
              <a:latin typeface="標楷體" panose="03000509000000000000" pitchFamily="65" charset="-120"/>
              <a:ea typeface="標楷體" panose="03000509000000000000" pitchFamily="65" charset="-120"/>
            </a:endParaRPr>
          </a:p>
        </p:txBody>
      </p:sp>
      <p:sp>
        <p:nvSpPr>
          <p:cNvPr id="5" name="文字方塊 4"/>
          <p:cNvSpPr txBox="1"/>
          <p:nvPr/>
        </p:nvSpPr>
        <p:spPr>
          <a:xfrm>
            <a:off x="373207" y="775751"/>
            <a:ext cx="8280920" cy="3847207"/>
          </a:xfrm>
          <a:prstGeom prst="rect">
            <a:avLst/>
          </a:prstGeom>
          <a:noFill/>
        </p:spPr>
        <p:txBody>
          <a:bodyPr wrap="square" rtlCol="0" anchor="ctr">
            <a:spAutoFit/>
          </a:bodyPr>
          <a:lstStyle/>
          <a:p>
            <a:pPr algn="l"/>
            <a:r>
              <a:rPr lang="en-US" altLang="zh-TW" sz="1800" dirty="0">
                <a:solidFill>
                  <a:srgbClr val="0000FF"/>
                </a:solidFill>
                <a:latin typeface="標楷體" panose="03000509000000000000" pitchFamily="65" charset="-120"/>
              </a:rPr>
              <a:t>Warehouse Control System(WCS) </a:t>
            </a:r>
            <a:r>
              <a:rPr lang="zh-TW" altLang="zh-TW" sz="1800" dirty="0" smtClean="0">
                <a:solidFill>
                  <a:srgbClr val="0000FF"/>
                </a:solidFill>
                <a:latin typeface="標楷體" panose="03000509000000000000" pitchFamily="65" charset="-120"/>
              </a:rPr>
              <a:t>主要負責</a:t>
            </a:r>
            <a:r>
              <a:rPr lang="zh-TW" altLang="en-US" sz="1800" dirty="0" smtClean="0">
                <a:solidFill>
                  <a:srgbClr val="0000FF"/>
                </a:solidFill>
                <a:latin typeface="標楷體" panose="03000509000000000000" pitchFamily="65" charset="-120"/>
              </a:rPr>
              <a:t>倉儲貨物</a:t>
            </a:r>
            <a:r>
              <a:rPr lang="zh-TW" altLang="zh-TW" sz="1800" dirty="0" smtClean="0">
                <a:solidFill>
                  <a:srgbClr val="0000FF"/>
                </a:solidFill>
                <a:latin typeface="標楷體" panose="03000509000000000000" pitchFamily="65" charset="-120"/>
              </a:rPr>
              <a:t>的</a:t>
            </a:r>
            <a:r>
              <a:rPr lang="zh-TW" altLang="en-US" sz="1800" dirty="0" smtClean="0">
                <a:solidFill>
                  <a:srgbClr val="0000FF"/>
                </a:solidFill>
                <a:latin typeface="標楷體" panose="03000509000000000000" pitchFamily="65" charset="-120"/>
              </a:rPr>
              <a:t>自動</a:t>
            </a:r>
            <a:r>
              <a:rPr lang="zh-TW" altLang="zh-TW" sz="1800" dirty="0" smtClean="0">
                <a:solidFill>
                  <a:srgbClr val="0000FF"/>
                </a:solidFill>
                <a:latin typeface="標楷體" panose="03000509000000000000" pitchFamily="65" charset="-120"/>
              </a:rPr>
              <a:t>搬送路徑指派和管理儲存設備，統籌管理</a:t>
            </a:r>
            <a:r>
              <a:rPr lang="zh-TW" altLang="en-US" sz="1800" dirty="0" smtClean="0">
                <a:solidFill>
                  <a:srgbClr val="0000FF"/>
                </a:solidFill>
                <a:latin typeface="標楷體" panose="03000509000000000000" pitchFamily="65" charset="-120"/>
              </a:rPr>
              <a:t>倉儲管理系統</a:t>
            </a:r>
            <a:r>
              <a:rPr lang="en-US" altLang="zh-TW" sz="1800" dirty="0" smtClean="0">
                <a:solidFill>
                  <a:srgbClr val="0000FF"/>
                </a:solidFill>
                <a:latin typeface="標楷體" panose="03000509000000000000" pitchFamily="65" charset="-120"/>
              </a:rPr>
              <a:t>(</a:t>
            </a:r>
            <a:r>
              <a:rPr lang="en-US" altLang="zh-TW" sz="1800" dirty="0">
                <a:solidFill>
                  <a:srgbClr val="0000FF"/>
                </a:solidFill>
                <a:latin typeface="標楷體" panose="03000509000000000000" pitchFamily="65" charset="-120"/>
              </a:rPr>
              <a:t>WMS/AWMS)</a:t>
            </a:r>
            <a:r>
              <a:rPr lang="zh-TW" altLang="en-US" sz="1800" dirty="0">
                <a:solidFill>
                  <a:srgbClr val="0000FF"/>
                </a:solidFill>
                <a:latin typeface="標楷體" panose="03000509000000000000" pitchFamily="65" charset="-120"/>
              </a:rPr>
              <a:t> </a:t>
            </a:r>
            <a:r>
              <a:rPr lang="zh-TW" altLang="zh-TW" sz="1800" dirty="0" smtClean="0">
                <a:solidFill>
                  <a:srgbClr val="0000FF"/>
                </a:solidFill>
                <a:latin typeface="標楷體" panose="03000509000000000000" pitchFamily="65" charset="-120"/>
              </a:rPr>
              <a:t>所下達的</a:t>
            </a:r>
            <a:r>
              <a:rPr lang="zh-TW" altLang="en-US" sz="1800" dirty="0" smtClean="0">
                <a:solidFill>
                  <a:srgbClr val="0000FF"/>
                </a:solidFill>
                <a:latin typeface="標楷體" panose="03000509000000000000" pitchFamily="65" charset="-120"/>
              </a:rPr>
              <a:t>任務</a:t>
            </a:r>
            <a:r>
              <a:rPr lang="zh-TW" altLang="zh-TW" sz="1800" dirty="0" smtClean="0">
                <a:solidFill>
                  <a:srgbClr val="0000FF"/>
                </a:solidFill>
                <a:latin typeface="標楷體" panose="03000509000000000000" pitchFamily="65" charset="-120"/>
              </a:rPr>
              <a:t>命令，包含控制搬送路徑的規畫、搬送路徑優化的選擇、所有</a:t>
            </a:r>
            <a:r>
              <a:rPr lang="zh-TW" altLang="en-US" sz="1800" dirty="0" smtClean="0">
                <a:solidFill>
                  <a:srgbClr val="0000FF"/>
                </a:solidFill>
                <a:latin typeface="標楷體" panose="03000509000000000000" pitchFamily="65" charset="-120"/>
              </a:rPr>
              <a:t>貨物</a:t>
            </a:r>
            <a:r>
              <a:rPr lang="zh-TW" altLang="zh-TW" sz="1800" dirty="0" smtClean="0">
                <a:solidFill>
                  <a:srgbClr val="0000FF"/>
                </a:solidFill>
                <a:latin typeface="標楷體" panose="03000509000000000000" pitchFamily="65" charset="-120"/>
              </a:rPr>
              <a:t>位置、搬送履歷歷史紀錄、搬送效率統計分析</a:t>
            </a:r>
            <a:r>
              <a:rPr lang="en-US" altLang="zh-TW" sz="1800" dirty="0" smtClean="0">
                <a:solidFill>
                  <a:srgbClr val="0000FF"/>
                </a:solidFill>
                <a:latin typeface="標楷體" panose="03000509000000000000" pitchFamily="65" charset="-120"/>
              </a:rPr>
              <a:t>...</a:t>
            </a:r>
            <a:r>
              <a:rPr lang="zh-TW" altLang="zh-TW" sz="1800" dirty="0">
                <a:solidFill>
                  <a:srgbClr val="0000FF"/>
                </a:solidFill>
                <a:latin typeface="標楷體" panose="03000509000000000000" pitchFamily="65" charset="-120"/>
              </a:rPr>
              <a:t>等功能，幷提供管理者</a:t>
            </a:r>
            <a:r>
              <a:rPr lang="zh-TW" altLang="zh-TW" sz="1800" dirty="0" smtClean="0">
                <a:solidFill>
                  <a:srgbClr val="0000FF"/>
                </a:solidFill>
                <a:latin typeface="標楷體" panose="03000509000000000000" pitchFamily="65" charset="-120"/>
              </a:rPr>
              <a:t>全</a:t>
            </a:r>
            <a:r>
              <a:rPr lang="zh-TW" altLang="en-US" sz="1800" dirty="0" smtClean="0">
                <a:solidFill>
                  <a:srgbClr val="0000FF"/>
                </a:solidFill>
                <a:latin typeface="標楷體" panose="03000509000000000000" pitchFamily="65" charset="-120"/>
              </a:rPr>
              <a:t>區自動</a:t>
            </a:r>
            <a:r>
              <a:rPr lang="zh-TW" altLang="zh-TW" sz="1800" dirty="0" smtClean="0">
                <a:solidFill>
                  <a:srgbClr val="0000FF"/>
                </a:solidFill>
                <a:latin typeface="標楷體" panose="03000509000000000000" pitchFamily="65" charset="-120"/>
              </a:rPr>
              <a:t>搬送設備即時監視與查詢的功能，對於提升全</a:t>
            </a:r>
            <a:r>
              <a:rPr lang="zh-TW" altLang="en-US" sz="1800" dirty="0" smtClean="0">
                <a:solidFill>
                  <a:srgbClr val="0000FF"/>
                </a:solidFill>
                <a:latin typeface="標楷體" panose="03000509000000000000" pitchFamily="65" charset="-120"/>
              </a:rPr>
              <a:t>區貨物</a:t>
            </a:r>
            <a:r>
              <a:rPr lang="zh-TW" altLang="zh-TW" sz="1800" dirty="0" smtClean="0">
                <a:solidFill>
                  <a:srgbClr val="0000FF"/>
                </a:solidFill>
                <a:latin typeface="標楷體" panose="03000509000000000000" pitchFamily="65" charset="-120"/>
              </a:rPr>
              <a:t>的搬送效率，具有關鍵性的影響。</a:t>
            </a:r>
          </a:p>
          <a:p>
            <a:pPr algn="l"/>
            <a:endParaRPr lang="en-US" altLang="zh-TW" dirty="0"/>
          </a:p>
          <a:p>
            <a:pPr algn="l"/>
            <a:r>
              <a:rPr lang="zh-TW" altLang="en-US" sz="1800" dirty="0" smtClean="0">
                <a:effectLst>
                  <a:outerShdw blurRad="38100" dist="38100" dir="2700000" algn="tl">
                    <a:srgbClr val="000000">
                      <a:alpha val="43137"/>
                    </a:srgbClr>
                  </a:outerShdw>
                </a:effectLst>
              </a:rPr>
              <a:t>特點</a:t>
            </a:r>
            <a:endParaRPr lang="en-US" altLang="zh-TW" sz="1800" dirty="0">
              <a:effectLst>
                <a:outerShdw blurRad="38100" dist="38100" dir="2700000" algn="tl">
                  <a:srgbClr val="000000">
                    <a:alpha val="43137"/>
                  </a:srgbClr>
                </a:outerShdw>
              </a:effectLst>
            </a:endParaRPr>
          </a:p>
          <a:p>
            <a:pPr marL="285750" indent="-285750" algn="l">
              <a:lnSpc>
                <a:spcPct val="150000"/>
              </a:lnSpc>
              <a:buFont typeface="Wingdings" panose="05000000000000000000" pitchFamily="2" charset="2"/>
              <a:buChar char="u"/>
            </a:pPr>
            <a:r>
              <a:rPr lang="zh-TW" altLang="en-US" sz="1800" dirty="0" smtClean="0">
                <a:solidFill>
                  <a:srgbClr val="C00000"/>
                </a:solidFill>
                <a:latin typeface="Adobe 繁黑體 Std B" panose="020B0700000000000000" pitchFamily="34" charset="-120"/>
                <a:ea typeface="Adobe 繁黑體 Std B" panose="020B0700000000000000" pitchFamily="34" charset="-120"/>
              </a:rPr>
              <a:t>設備、貨位等訊息視覺化管理，即時更新</a:t>
            </a:r>
            <a:endParaRPr lang="en-US" altLang="zh-TW" sz="1800" dirty="0">
              <a:solidFill>
                <a:srgbClr val="C00000"/>
              </a:solidFill>
              <a:latin typeface="Adobe 繁黑體 Std B" panose="020B0700000000000000" pitchFamily="34" charset="-120"/>
              <a:ea typeface="Adobe 繁黑體 Std B" panose="020B0700000000000000" pitchFamily="34" charset="-120"/>
            </a:endParaRPr>
          </a:p>
          <a:p>
            <a:pPr marL="285750" indent="-285750" algn="l">
              <a:lnSpc>
                <a:spcPct val="150000"/>
              </a:lnSpc>
              <a:buFont typeface="Wingdings" panose="05000000000000000000" pitchFamily="2" charset="2"/>
              <a:buChar char="u"/>
            </a:pPr>
            <a:r>
              <a:rPr lang="zh-TW" altLang="en-US" sz="1800" dirty="0" smtClean="0">
                <a:solidFill>
                  <a:srgbClr val="C00000"/>
                </a:solidFill>
                <a:latin typeface="Adobe 繁黑體 Std B" panose="020B0700000000000000" pitchFamily="34" charset="-120"/>
                <a:ea typeface="Adobe 繁黑體 Std B" panose="020B0700000000000000" pitchFamily="34" charset="-120"/>
              </a:rPr>
              <a:t>任務排序</a:t>
            </a:r>
            <a:r>
              <a:rPr lang="en-US" altLang="zh-TW" sz="1800" dirty="0" smtClean="0">
                <a:solidFill>
                  <a:srgbClr val="C00000"/>
                </a:solidFill>
                <a:latin typeface="Adobe 繁黑體 Std B" panose="020B0700000000000000" pitchFamily="34" charset="-120"/>
                <a:ea typeface="Adobe 繁黑體 Std B" panose="020B0700000000000000" pitchFamily="34" charset="-120"/>
              </a:rPr>
              <a:t>,</a:t>
            </a:r>
            <a:r>
              <a:rPr lang="zh-TW" altLang="en-US" sz="1800" dirty="0" smtClean="0">
                <a:solidFill>
                  <a:srgbClr val="C00000"/>
                </a:solidFill>
                <a:latin typeface="Adobe 繁黑體 Std B" panose="020B0700000000000000" pitchFamily="34" charset="-120"/>
                <a:ea typeface="Adobe 繁黑體 Std B" panose="020B0700000000000000" pitchFamily="34" charset="-120"/>
              </a:rPr>
              <a:t>任務列表下發</a:t>
            </a:r>
            <a:r>
              <a:rPr lang="en-US" altLang="zh-TW" sz="1800" dirty="0" smtClean="0">
                <a:solidFill>
                  <a:srgbClr val="C00000"/>
                </a:solidFill>
                <a:latin typeface="Adobe 繁黑體 Std B" panose="020B0700000000000000" pitchFamily="34" charset="-120"/>
                <a:ea typeface="Adobe 繁黑體 Std B" panose="020B0700000000000000" pitchFamily="34" charset="-120"/>
              </a:rPr>
              <a:t>,</a:t>
            </a:r>
            <a:r>
              <a:rPr lang="zh-TW" altLang="en-US" sz="1800" dirty="0" smtClean="0">
                <a:solidFill>
                  <a:srgbClr val="C00000"/>
                </a:solidFill>
                <a:latin typeface="Adobe 繁黑體 Std B" panose="020B0700000000000000" pitchFamily="34" charset="-120"/>
                <a:ea typeface="Adobe 繁黑體 Std B" panose="020B0700000000000000" pitchFamily="34" charset="-120"/>
              </a:rPr>
              <a:t>優化後自主出庫</a:t>
            </a:r>
            <a:endParaRPr lang="en-US" altLang="zh-TW" sz="1800" dirty="0">
              <a:solidFill>
                <a:srgbClr val="C00000"/>
              </a:solidFill>
              <a:latin typeface="Adobe 繁黑體 Std B" panose="020B0700000000000000" pitchFamily="34" charset="-120"/>
              <a:ea typeface="Adobe 繁黑體 Std B" panose="020B0700000000000000" pitchFamily="34" charset="-120"/>
            </a:endParaRPr>
          </a:p>
          <a:p>
            <a:pPr marL="285750" indent="-285750" algn="l">
              <a:lnSpc>
                <a:spcPct val="150000"/>
              </a:lnSpc>
              <a:buFont typeface="Wingdings" panose="05000000000000000000" pitchFamily="2" charset="2"/>
              <a:buChar char="u"/>
            </a:pPr>
            <a:r>
              <a:rPr lang="zh-TW" altLang="en-US" sz="1800" dirty="0" smtClean="0">
                <a:solidFill>
                  <a:srgbClr val="C00000"/>
                </a:solidFill>
                <a:latin typeface="Adobe 繁黑體 Std B" panose="020B0700000000000000" pitchFamily="34" charset="-120"/>
                <a:ea typeface="Adobe 繁黑體 Std B" panose="020B0700000000000000" pitchFamily="34" charset="-120"/>
              </a:rPr>
              <a:t>多設備合理分配，協同運作，實現系統負載均衡</a:t>
            </a:r>
            <a:endParaRPr lang="en-US" altLang="zh-TW" sz="1800" dirty="0">
              <a:solidFill>
                <a:srgbClr val="C00000"/>
              </a:solidFill>
              <a:latin typeface="Adobe 繁黑體 Std B" panose="020B0700000000000000" pitchFamily="34" charset="-120"/>
              <a:ea typeface="Adobe 繁黑體 Std B" panose="020B0700000000000000" pitchFamily="34" charset="-120"/>
            </a:endParaRPr>
          </a:p>
          <a:p>
            <a:pPr marL="285750" indent="-285750" algn="l">
              <a:lnSpc>
                <a:spcPct val="150000"/>
              </a:lnSpc>
              <a:buFont typeface="Wingdings" panose="05000000000000000000" pitchFamily="2" charset="2"/>
              <a:buChar char="u"/>
            </a:pPr>
            <a:r>
              <a:rPr lang="zh-TW" altLang="en-US" sz="1800" dirty="0" smtClean="0">
                <a:solidFill>
                  <a:srgbClr val="C00000"/>
                </a:solidFill>
                <a:latin typeface="Adobe 繁黑體 Std B" panose="020B0700000000000000" pitchFamily="34" charset="-120"/>
                <a:ea typeface="Adobe 繁黑體 Std B" panose="020B0700000000000000" pitchFamily="34" charset="-120"/>
              </a:rPr>
              <a:t>平臺控管，多個設備控制單元同時監控</a:t>
            </a:r>
            <a:endParaRPr lang="en-US" altLang="zh-TW" sz="1800" dirty="0">
              <a:solidFill>
                <a:srgbClr val="C00000"/>
              </a:solidFill>
              <a:latin typeface="Adobe 繁黑體 Std B" panose="020B0700000000000000" pitchFamily="34" charset="-120"/>
              <a:ea typeface="Adobe 繁黑體 Std B" panose="020B0700000000000000" pitchFamily="34" charset="-120"/>
            </a:endParaRPr>
          </a:p>
          <a:p>
            <a:pPr marL="285750" indent="-285750" algn="l">
              <a:buFont typeface="Wingdings" panose="05000000000000000000" pitchFamily="2" charset="2"/>
              <a:buChar char="u"/>
            </a:pPr>
            <a:endParaRPr lang="zh-TW" altLang="en-US" dirty="0"/>
          </a:p>
        </p:txBody>
      </p:sp>
      <p:grpSp>
        <p:nvGrpSpPr>
          <p:cNvPr id="6" name="群組 5"/>
          <p:cNvGrpSpPr/>
          <p:nvPr/>
        </p:nvGrpSpPr>
        <p:grpSpPr>
          <a:xfrm>
            <a:off x="6161528" y="2776853"/>
            <a:ext cx="2608406" cy="1829512"/>
            <a:chOff x="6044628" y="2972043"/>
            <a:chExt cx="2608406" cy="1829512"/>
          </a:xfrm>
        </p:grpSpPr>
        <p:pic>
          <p:nvPicPr>
            <p:cNvPr id="7"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44628" y="3248980"/>
              <a:ext cx="2595824"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6044628" y="2972043"/>
              <a:ext cx="2608406" cy="288000"/>
            </a:xfrm>
            <a:prstGeom prst="rect">
              <a:avLst/>
            </a:prstGeom>
            <a:gradFill flip="none" rotWithShape="1">
              <a:gsLst>
                <a:gs pos="0">
                  <a:schemeClr val="accent1">
                    <a:lumMod val="5000"/>
                    <a:lumOff val="95000"/>
                  </a:schemeClr>
                </a:gs>
                <a:gs pos="60000">
                  <a:srgbClr val="BEE3FA"/>
                </a:gs>
                <a:gs pos="100000">
                  <a:srgbClr val="BDE0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Consolas" panose="020B0609020204030204" pitchFamily="49" charset="0"/>
                  <a:ea typeface="標楷體" panose="03000509000000000000" pitchFamily="65" charset="-120"/>
                  <a:cs typeface="Arial" panose="020B0604020202020204" pitchFamily="34" charset="0"/>
                </a:rPr>
                <a:t>即時監控畫面</a:t>
              </a:r>
              <a:r>
                <a:rPr lang="en-US" altLang="zh-TW" b="1" dirty="0" smtClean="0">
                  <a:solidFill>
                    <a:schemeClr val="tx1"/>
                  </a:solidFill>
                  <a:latin typeface="Consolas" panose="020B0609020204030204" pitchFamily="49" charset="0"/>
                  <a:ea typeface="標楷體" panose="03000509000000000000" pitchFamily="65" charset="-120"/>
                  <a:cs typeface="Arial" panose="020B0604020202020204" pitchFamily="34" charset="0"/>
                </a:rPr>
                <a:t>-</a:t>
              </a:r>
              <a:r>
                <a:rPr lang="zh-TW" altLang="en-US" b="1" dirty="0">
                  <a:solidFill>
                    <a:schemeClr val="tx1"/>
                  </a:solidFill>
                  <a:latin typeface="Consolas" panose="020B0609020204030204" pitchFamily="49" charset="0"/>
                  <a:ea typeface="標楷體" panose="03000509000000000000" pitchFamily="65" charset="-120"/>
                  <a:cs typeface="Arial" panose="020B0604020202020204" pitchFamily="34" charset="0"/>
                </a:rPr>
                <a:t>一目了然</a:t>
              </a:r>
              <a:endParaRPr lang="en-US" altLang="zh-TW" b="1" dirty="0">
                <a:solidFill>
                  <a:schemeClr val="tx1"/>
                </a:solidFill>
                <a:latin typeface="Consolas" panose="020B0609020204030204" pitchFamily="49" charset="0"/>
                <a:ea typeface="標楷體" panose="03000509000000000000" pitchFamily="65" charset="-120"/>
                <a:cs typeface="Arial" panose="020B0604020202020204" pitchFamily="34" charset="0"/>
              </a:endParaRPr>
            </a:p>
          </p:txBody>
        </p:sp>
      </p:grpSp>
      <p:grpSp>
        <p:nvGrpSpPr>
          <p:cNvPr id="9" name="群組 8"/>
          <p:cNvGrpSpPr/>
          <p:nvPr/>
        </p:nvGrpSpPr>
        <p:grpSpPr>
          <a:xfrm>
            <a:off x="402690" y="4539864"/>
            <a:ext cx="2660300" cy="1865248"/>
            <a:chOff x="285790" y="4735054"/>
            <a:chExt cx="2660300" cy="1865248"/>
          </a:xfrm>
        </p:grpSpPr>
        <p:pic>
          <p:nvPicPr>
            <p:cNvPr id="10" name="Picture 2" descr="2014-09-30_094956_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87524" y="5047727"/>
              <a:ext cx="2658566"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285790" y="4735054"/>
              <a:ext cx="2608406" cy="288000"/>
            </a:xfrm>
            <a:prstGeom prst="rect">
              <a:avLst/>
            </a:prstGeom>
            <a:gradFill flip="none" rotWithShape="1">
              <a:gsLst>
                <a:gs pos="0">
                  <a:schemeClr val="accent1">
                    <a:lumMod val="5000"/>
                    <a:lumOff val="95000"/>
                  </a:schemeClr>
                </a:gs>
                <a:gs pos="60000">
                  <a:srgbClr val="BEE3FA"/>
                </a:gs>
                <a:gs pos="100000">
                  <a:srgbClr val="BDE0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Consolas" panose="020B0609020204030204" pitchFamily="49" charset="0"/>
                  <a:ea typeface="標楷體" panose="03000509000000000000" pitchFamily="65" charset="-120"/>
                  <a:cs typeface="Arial" panose="020B0604020202020204" pitchFamily="34" charset="0"/>
                </a:rPr>
                <a:t>歷史紀錄</a:t>
              </a:r>
              <a:r>
                <a:rPr lang="en-US" altLang="zh-TW" b="1" dirty="0" smtClean="0">
                  <a:solidFill>
                    <a:schemeClr val="tx1"/>
                  </a:solidFill>
                  <a:latin typeface="Consolas" panose="020B0609020204030204" pitchFamily="49" charset="0"/>
                  <a:ea typeface="標楷體" panose="03000509000000000000" pitchFamily="65" charset="-120"/>
                  <a:cs typeface="Arial" panose="020B0604020202020204" pitchFamily="34" charset="0"/>
                </a:rPr>
                <a:t>-</a:t>
              </a:r>
              <a:r>
                <a:rPr lang="zh-TW" altLang="en-US" b="1" dirty="0" smtClean="0">
                  <a:solidFill>
                    <a:schemeClr val="tx1"/>
                  </a:solidFill>
                  <a:latin typeface="Consolas" panose="020B0609020204030204" pitchFamily="49" charset="0"/>
                  <a:ea typeface="標楷體" panose="03000509000000000000" pitchFamily="65" charset="-120"/>
                  <a:cs typeface="Arial" panose="020B0604020202020204" pitchFamily="34" charset="0"/>
                </a:rPr>
                <a:t>完整及明確</a:t>
              </a:r>
              <a:endParaRPr lang="en-US" altLang="zh-TW" b="1" dirty="0">
                <a:solidFill>
                  <a:schemeClr val="tx1"/>
                </a:solidFill>
                <a:latin typeface="Consolas" panose="020B0609020204030204" pitchFamily="49" charset="0"/>
                <a:ea typeface="標楷體" panose="03000509000000000000" pitchFamily="65" charset="-120"/>
                <a:cs typeface="Arial" panose="020B0604020202020204" pitchFamily="34" charset="0"/>
              </a:endParaRPr>
            </a:p>
          </p:txBody>
        </p:sp>
      </p:grpSp>
      <p:grpSp>
        <p:nvGrpSpPr>
          <p:cNvPr id="12" name="群組 11"/>
          <p:cNvGrpSpPr/>
          <p:nvPr/>
        </p:nvGrpSpPr>
        <p:grpSpPr>
          <a:xfrm>
            <a:off x="3372115" y="4558493"/>
            <a:ext cx="2620988" cy="1846619"/>
            <a:chOff x="3255215" y="4753683"/>
            <a:chExt cx="2620988" cy="1846619"/>
          </a:xfrm>
        </p:grpSpPr>
        <p:pic>
          <p:nvPicPr>
            <p:cNvPr id="13" name="Picture 6" descr="2014-09-30_095917"/>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67797" y="5041683"/>
              <a:ext cx="2608406" cy="1558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3255215" y="4753683"/>
              <a:ext cx="2608406" cy="288000"/>
            </a:xfrm>
            <a:prstGeom prst="rect">
              <a:avLst/>
            </a:prstGeom>
            <a:gradFill flip="none" rotWithShape="1">
              <a:gsLst>
                <a:gs pos="0">
                  <a:schemeClr val="accent1">
                    <a:lumMod val="5000"/>
                    <a:lumOff val="95000"/>
                  </a:schemeClr>
                </a:gs>
                <a:gs pos="60000">
                  <a:srgbClr val="BEE3FA"/>
                </a:gs>
                <a:gs pos="100000">
                  <a:srgbClr val="BDE0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Consolas" panose="020B0609020204030204" pitchFamily="49" charset="0"/>
                  <a:ea typeface="標楷體" panose="03000509000000000000" pitchFamily="65" charset="-120"/>
                  <a:cs typeface="Arial" panose="020B0604020202020204" pitchFamily="34" charset="0"/>
                </a:rPr>
                <a:t>異常履歷</a:t>
              </a:r>
              <a:r>
                <a:rPr lang="en-US" altLang="zh-TW" b="1" dirty="0" smtClean="0">
                  <a:solidFill>
                    <a:schemeClr val="tx1"/>
                  </a:solidFill>
                  <a:latin typeface="Consolas" panose="020B0609020204030204" pitchFamily="49" charset="0"/>
                  <a:ea typeface="標楷體" panose="03000509000000000000" pitchFamily="65" charset="-120"/>
                  <a:cs typeface="Arial" panose="020B0604020202020204" pitchFamily="34" charset="0"/>
                </a:rPr>
                <a:t>-</a:t>
              </a:r>
              <a:r>
                <a:rPr lang="zh-TW" altLang="en-US" b="1" dirty="0" smtClean="0">
                  <a:solidFill>
                    <a:schemeClr val="tx1"/>
                  </a:solidFill>
                  <a:latin typeface="Consolas" panose="020B0609020204030204" pitchFamily="49" charset="0"/>
                  <a:ea typeface="標楷體" panose="03000509000000000000" pitchFamily="65" charset="-120"/>
                  <a:cs typeface="Arial" panose="020B0604020202020204" pitchFamily="34" charset="0"/>
                </a:rPr>
                <a:t>圖表詳盡</a:t>
              </a:r>
              <a:endParaRPr lang="en-US" altLang="zh-TW" b="1" dirty="0">
                <a:solidFill>
                  <a:schemeClr val="tx1"/>
                </a:solidFill>
                <a:latin typeface="Consolas" panose="020B0609020204030204" pitchFamily="49" charset="0"/>
                <a:ea typeface="標楷體" panose="03000509000000000000" pitchFamily="65" charset="-120"/>
                <a:cs typeface="Arial" panose="020B0604020202020204" pitchFamily="34" charset="0"/>
              </a:endParaRPr>
            </a:p>
          </p:txBody>
        </p:sp>
      </p:grpSp>
      <p:grpSp>
        <p:nvGrpSpPr>
          <p:cNvPr id="15" name="群組 14"/>
          <p:cNvGrpSpPr/>
          <p:nvPr/>
        </p:nvGrpSpPr>
        <p:grpSpPr>
          <a:xfrm>
            <a:off x="6159251" y="4592068"/>
            <a:ext cx="2669649" cy="1813044"/>
            <a:chOff x="6042351" y="4787258"/>
            <a:chExt cx="2669649" cy="1813044"/>
          </a:xfrm>
        </p:grpSpPr>
        <p:pic>
          <p:nvPicPr>
            <p:cNvPr id="16" name="圖片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44628" y="5023054"/>
              <a:ext cx="2667372" cy="1577248"/>
            </a:xfrm>
            <a:prstGeom prst="rect">
              <a:avLst/>
            </a:prstGeom>
          </p:spPr>
        </p:pic>
        <p:sp>
          <p:nvSpPr>
            <p:cNvPr id="17" name="矩形 16"/>
            <p:cNvSpPr/>
            <p:nvPr/>
          </p:nvSpPr>
          <p:spPr>
            <a:xfrm>
              <a:off x="6042351" y="4787258"/>
              <a:ext cx="2608406" cy="288000"/>
            </a:xfrm>
            <a:prstGeom prst="rect">
              <a:avLst/>
            </a:prstGeom>
            <a:gradFill flip="none" rotWithShape="1">
              <a:gsLst>
                <a:gs pos="0">
                  <a:schemeClr val="accent1">
                    <a:lumMod val="5000"/>
                    <a:lumOff val="95000"/>
                  </a:schemeClr>
                </a:gs>
                <a:gs pos="60000">
                  <a:srgbClr val="BEE3FA"/>
                </a:gs>
                <a:gs pos="100000">
                  <a:srgbClr val="BDE0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latin typeface="Consolas" panose="020B0609020204030204" pitchFamily="49" charset="0"/>
                  <a:ea typeface="標楷體" panose="03000509000000000000" pitchFamily="65" charset="-120"/>
                  <a:cs typeface="Arial" panose="020B0604020202020204" pitchFamily="34" charset="0"/>
                </a:rPr>
                <a:t>彈性的系統模組化設計</a:t>
              </a:r>
              <a:endParaRPr lang="en-US" altLang="zh-TW" b="1" dirty="0">
                <a:solidFill>
                  <a:schemeClr val="tx1"/>
                </a:solidFill>
                <a:latin typeface="Consolas" panose="020B0609020204030204" pitchFamily="49" charset="0"/>
                <a:ea typeface="標楷體" panose="03000509000000000000" pitchFamily="65" charset="-120"/>
                <a:cs typeface="Arial" panose="020B0604020202020204" pitchFamily="34" charset="0"/>
              </a:endParaRPr>
            </a:p>
          </p:txBody>
        </p:sp>
      </p:grpSp>
    </p:spTree>
    <p:extLst>
      <p:ext uri="{BB962C8B-B14F-4D97-AF65-F5344CB8AC3E}">
        <p14:creationId xmlns:p14="http://schemas.microsoft.com/office/powerpoint/2010/main" val="21928375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2443646" y="182040"/>
            <a:ext cx="3972893" cy="442992"/>
          </a:xfrm>
        </p:spPr>
        <p:txBody>
          <a:bodyPr/>
          <a:lstStyle/>
          <a:p>
            <a:r>
              <a:rPr lang="en-US" altLang="zh-TW" sz="2500" b="1" dirty="0" smtClean="0">
                <a:solidFill>
                  <a:srgbClr val="0000FF"/>
                </a:solidFill>
                <a:latin typeface="標楷體" panose="03000509000000000000" pitchFamily="65" charset="-120"/>
                <a:ea typeface="標楷體" panose="03000509000000000000" pitchFamily="65" charset="-120"/>
              </a:rPr>
              <a:t>WCS</a:t>
            </a:r>
            <a:r>
              <a:rPr lang="zh-TW" altLang="en-US" sz="2500" b="1" dirty="0" smtClean="0">
                <a:solidFill>
                  <a:srgbClr val="0000FF"/>
                </a:solidFill>
                <a:latin typeface="標楷體" panose="03000509000000000000" pitchFamily="65" charset="-120"/>
                <a:ea typeface="標楷體" panose="03000509000000000000" pitchFamily="65" charset="-120"/>
              </a:rPr>
              <a:t>查詢功能</a:t>
            </a:r>
            <a:endParaRPr lang="zh-TW" altLang="en-US" sz="2500" b="1" dirty="0">
              <a:solidFill>
                <a:srgbClr val="0000FF"/>
              </a:solidFill>
              <a:latin typeface="標楷體" panose="03000509000000000000" pitchFamily="65" charset="-120"/>
              <a:ea typeface="標楷體" panose="03000509000000000000" pitchFamily="65" charset="-120"/>
            </a:endParaRPr>
          </a:p>
        </p:txBody>
      </p:sp>
      <p:sp>
        <p:nvSpPr>
          <p:cNvPr id="5" name="矩形 4"/>
          <p:cNvSpPr/>
          <p:nvPr/>
        </p:nvSpPr>
        <p:spPr>
          <a:xfrm>
            <a:off x="323528" y="1124744"/>
            <a:ext cx="3449819" cy="2913618"/>
          </a:xfrm>
          <a:prstGeom prst="rect">
            <a:avLst/>
          </a:prstGeom>
        </p:spPr>
        <p:txBody>
          <a:bodyPr wrap="square">
            <a:spAutoFit/>
          </a:bodyPr>
          <a:lstStyle/>
          <a:p>
            <a:pPr marL="285750" lvl="0" indent="-285750" algn="l">
              <a:lnSpc>
                <a:spcPts val="2000"/>
              </a:lnSpc>
              <a:spcAft>
                <a:spcPts val="0"/>
              </a:spcAft>
              <a:buFont typeface="Wingdings" panose="05000000000000000000" pitchFamily="2" charset="2"/>
              <a:buChar char="l"/>
            </a:pPr>
            <a:r>
              <a:rPr lang="zh-TW" altLang="zh-TW" sz="1800" kern="100" dirty="0" smtClean="0">
                <a:solidFill>
                  <a:srgbClr val="0000FF"/>
                </a:solidFill>
                <a:latin typeface="標楷體" panose="03000509000000000000" pitchFamily="65" charset="-120"/>
              </a:rPr>
              <a:t>設備命令查詢</a:t>
            </a:r>
            <a:endParaRPr lang="en-US" altLang="zh-TW" sz="1800" kern="100" dirty="0">
              <a:solidFill>
                <a:srgbClr val="0000FF"/>
              </a:solidFill>
              <a:latin typeface="標楷體" panose="03000509000000000000" pitchFamily="65" charset="-120"/>
            </a:endParaRPr>
          </a:p>
          <a:p>
            <a:pPr marL="285750" lvl="0" indent="-285750" algn="l">
              <a:lnSpc>
                <a:spcPts val="2000"/>
              </a:lnSpc>
              <a:spcAft>
                <a:spcPts val="0"/>
              </a:spcAft>
              <a:buFont typeface="Wingdings" panose="05000000000000000000" pitchFamily="2" charset="2"/>
              <a:buChar char="l"/>
            </a:pPr>
            <a:r>
              <a:rPr lang="zh-TW" altLang="zh-TW" sz="1800" kern="100" dirty="0" smtClean="0">
                <a:solidFill>
                  <a:srgbClr val="0000FF"/>
                </a:solidFill>
                <a:latin typeface="標楷體" panose="03000509000000000000" pitchFamily="65" charset="-120"/>
              </a:rPr>
              <a:t>異常記錄查詢</a:t>
            </a:r>
            <a:endParaRPr lang="zh-TW" altLang="zh-TW" sz="1800" kern="100" dirty="0">
              <a:solidFill>
                <a:srgbClr val="0000FF"/>
              </a:solidFill>
              <a:latin typeface="標楷體" panose="03000509000000000000" pitchFamily="65" charset="-120"/>
            </a:endParaRPr>
          </a:p>
          <a:p>
            <a:pPr marL="285750" lvl="0" indent="-285750" algn="l">
              <a:lnSpc>
                <a:spcPts val="2000"/>
              </a:lnSpc>
              <a:spcAft>
                <a:spcPts val="0"/>
              </a:spcAft>
              <a:buFont typeface="Wingdings" panose="05000000000000000000" pitchFamily="2" charset="2"/>
              <a:buChar char="l"/>
            </a:pPr>
            <a:r>
              <a:rPr lang="zh-TW" altLang="zh-TW" sz="1800" kern="100" dirty="0" smtClean="0">
                <a:solidFill>
                  <a:srgbClr val="0000FF"/>
                </a:solidFill>
                <a:latin typeface="標楷體" panose="03000509000000000000" pitchFamily="65" charset="-120"/>
              </a:rPr>
              <a:t>設備歷史命令查詢</a:t>
            </a:r>
            <a:endParaRPr lang="zh-TW" altLang="zh-TW" sz="1800" kern="100" dirty="0">
              <a:solidFill>
                <a:srgbClr val="0000FF"/>
              </a:solidFill>
              <a:latin typeface="標楷體" panose="03000509000000000000" pitchFamily="65" charset="-120"/>
            </a:endParaRPr>
          </a:p>
          <a:p>
            <a:pPr marL="285750" lvl="0" indent="-285750" algn="l">
              <a:lnSpc>
                <a:spcPts val="2000"/>
              </a:lnSpc>
              <a:spcAft>
                <a:spcPts val="0"/>
              </a:spcAft>
              <a:buFont typeface="Wingdings" panose="05000000000000000000" pitchFamily="2" charset="2"/>
              <a:buChar char="l"/>
            </a:pPr>
            <a:r>
              <a:rPr lang="en-US" altLang="zh-TW" sz="1800" kern="100" dirty="0" smtClean="0">
                <a:solidFill>
                  <a:srgbClr val="0000FF"/>
                </a:solidFill>
                <a:latin typeface="標楷體" panose="03000509000000000000" pitchFamily="65" charset="-120"/>
              </a:rPr>
              <a:t>PLC</a:t>
            </a:r>
            <a:r>
              <a:rPr lang="zh-TW" altLang="zh-TW" sz="1800" kern="100" dirty="0" smtClean="0">
                <a:solidFill>
                  <a:srgbClr val="0000FF"/>
                </a:solidFill>
                <a:latin typeface="標楷體" panose="03000509000000000000" pitchFamily="65" charset="-120"/>
              </a:rPr>
              <a:t>歷史命令查詢</a:t>
            </a:r>
            <a:endParaRPr lang="zh-TW" altLang="zh-TW" sz="1800" kern="100" dirty="0">
              <a:solidFill>
                <a:srgbClr val="0000FF"/>
              </a:solidFill>
              <a:latin typeface="標楷體" panose="03000509000000000000" pitchFamily="65" charset="-120"/>
            </a:endParaRPr>
          </a:p>
          <a:p>
            <a:pPr marL="285750" lvl="0" indent="-285750" algn="l">
              <a:lnSpc>
                <a:spcPts val="2000"/>
              </a:lnSpc>
              <a:spcAft>
                <a:spcPts val="0"/>
              </a:spcAft>
              <a:buFont typeface="Wingdings" panose="05000000000000000000" pitchFamily="2" charset="2"/>
              <a:buChar char="l"/>
            </a:pPr>
            <a:r>
              <a:rPr lang="zh-TW" altLang="zh-TW" sz="1800" kern="100" dirty="0" smtClean="0">
                <a:solidFill>
                  <a:srgbClr val="0000FF"/>
                </a:solidFill>
                <a:latin typeface="標楷體" panose="03000509000000000000" pitchFamily="65" charset="-120"/>
              </a:rPr>
              <a:t>歷史命令明細查詢</a:t>
            </a:r>
            <a:endParaRPr lang="en-US" altLang="zh-TW" sz="1800" kern="100" dirty="0">
              <a:solidFill>
                <a:srgbClr val="0000FF"/>
              </a:solidFill>
              <a:latin typeface="標楷體" panose="03000509000000000000" pitchFamily="65" charset="-120"/>
            </a:endParaRPr>
          </a:p>
          <a:p>
            <a:pPr marL="285750" lvl="0" indent="-285750" algn="l">
              <a:lnSpc>
                <a:spcPts val="2000"/>
              </a:lnSpc>
              <a:spcAft>
                <a:spcPts val="0"/>
              </a:spcAft>
              <a:buFont typeface="Wingdings" panose="05000000000000000000" pitchFamily="2" charset="2"/>
              <a:buChar char="l"/>
            </a:pPr>
            <a:r>
              <a:rPr lang="zh-TW" altLang="zh-TW" sz="1800" kern="100" dirty="0" smtClean="0">
                <a:solidFill>
                  <a:srgbClr val="0000FF"/>
                </a:solidFill>
                <a:latin typeface="標楷體" panose="03000509000000000000" pitchFamily="65" charset="-120"/>
              </a:rPr>
              <a:t>設備模式履歷</a:t>
            </a:r>
            <a:endParaRPr lang="en-US" altLang="zh-TW" sz="1800" kern="100" dirty="0">
              <a:solidFill>
                <a:srgbClr val="0000FF"/>
              </a:solidFill>
              <a:latin typeface="標楷體" panose="03000509000000000000" pitchFamily="65" charset="-120"/>
            </a:endParaRPr>
          </a:p>
          <a:p>
            <a:pPr marL="285750" lvl="0" indent="-285750" algn="l">
              <a:lnSpc>
                <a:spcPts val="2000"/>
              </a:lnSpc>
              <a:spcAft>
                <a:spcPts val="0"/>
              </a:spcAft>
              <a:buFont typeface="Wingdings" panose="05000000000000000000" pitchFamily="2" charset="2"/>
              <a:buChar char="l"/>
            </a:pPr>
            <a:r>
              <a:rPr lang="zh-TW" altLang="zh-TW" sz="1800" kern="100" dirty="0" smtClean="0">
                <a:solidFill>
                  <a:srgbClr val="0000FF"/>
                </a:solidFill>
                <a:latin typeface="標楷體" panose="03000509000000000000" pitchFamily="65" charset="-120"/>
              </a:rPr>
              <a:t>設備狀態履歷</a:t>
            </a:r>
            <a:endParaRPr lang="zh-TW" altLang="zh-TW" sz="1800" kern="100" dirty="0">
              <a:solidFill>
                <a:srgbClr val="0000FF"/>
              </a:solidFill>
              <a:latin typeface="標楷體" panose="03000509000000000000" pitchFamily="65" charset="-120"/>
            </a:endParaRPr>
          </a:p>
          <a:p>
            <a:pPr marL="285750" lvl="0" indent="-285750" algn="l">
              <a:lnSpc>
                <a:spcPts val="2000"/>
              </a:lnSpc>
              <a:spcAft>
                <a:spcPts val="0"/>
              </a:spcAft>
              <a:buFont typeface="Wingdings" panose="05000000000000000000" pitchFamily="2" charset="2"/>
              <a:buChar char="l"/>
            </a:pPr>
            <a:r>
              <a:rPr lang="zh-TW" altLang="zh-TW" sz="1800" kern="100" dirty="0" smtClean="0">
                <a:solidFill>
                  <a:srgbClr val="0000FF"/>
                </a:solidFill>
                <a:latin typeface="標楷體" panose="03000509000000000000" pitchFamily="65" charset="-120"/>
              </a:rPr>
              <a:t>事務日誌</a:t>
            </a:r>
            <a:endParaRPr lang="zh-TW" altLang="zh-TW" sz="1800" kern="100" dirty="0">
              <a:solidFill>
                <a:srgbClr val="0000FF"/>
              </a:solidFill>
              <a:latin typeface="標楷體" panose="03000509000000000000" pitchFamily="65" charset="-120"/>
            </a:endParaRPr>
          </a:p>
          <a:p>
            <a:pPr marL="285750" lvl="0" indent="-285750" algn="l">
              <a:lnSpc>
                <a:spcPts val="2000"/>
              </a:lnSpc>
              <a:spcAft>
                <a:spcPts val="0"/>
              </a:spcAft>
              <a:buFont typeface="Wingdings" panose="05000000000000000000" pitchFamily="2" charset="2"/>
              <a:buChar char="l"/>
            </a:pPr>
            <a:r>
              <a:rPr lang="zh-TW" altLang="zh-TW" sz="1800" kern="100" dirty="0" smtClean="0">
                <a:solidFill>
                  <a:srgbClr val="0000FF"/>
                </a:solidFill>
                <a:latin typeface="標楷體" panose="03000509000000000000" pitchFamily="65" charset="-120"/>
              </a:rPr>
              <a:t>系統流程記錄表</a:t>
            </a:r>
            <a:endParaRPr lang="zh-TW" altLang="zh-TW" sz="1800" kern="100" dirty="0">
              <a:solidFill>
                <a:srgbClr val="0000FF"/>
              </a:solidFill>
              <a:latin typeface="標楷體" panose="03000509000000000000" pitchFamily="65" charset="-120"/>
            </a:endParaRPr>
          </a:p>
          <a:p>
            <a:pPr marL="285750" lvl="0" indent="-285750" algn="l">
              <a:lnSpc>
                <a:spcPts val="2000"/>
              </a:lnSpc>
              <a:spcAft>
                <a:spcPts val="0"/>
              </a:spcAft>
              <a:buFont typeface="Wingdings" panose="05000000000000000000" pitchFamily="2" charset="2"/>
              <a:buChar char="l"/>
            </a:pPr>
            <a:r>
              <a:rPr lang="zh-TW" altLang="zh-TW" sz="1800" kern="100" dirty="0" smtClean="0">
                <a:solidFill>
                  <a:srgbClr val="0000FF"/>
                </a:solidFill>
                <a:latin typeface="標楷體" panose="03000509000000000000" pitchFamily="65" charset="-120"/>
              </a:rPr>
              <a:t>執行效率</a:t>
            </a:r>
            <a:endParaRPr lang="zh-TW" altLang="zh-TW" sz="1800" kern="100" dirty="0">
              <a:solidFill>
                <a:srgbClr val="0000FF"/>
              </a:solidFill>
              <a:latin typeface="標楷體" panose="03000509000000000000" pitchFamily="65" charset="-120"/>
            </a:endParaRPr>
          </a:p>
          <a:p>
            <a:pPr marL="285750" lvl="0" indent="-285750" algn="l">
              <a:lnSpc>
                <a:spcPts val="2000"/>
              </a:lnSpc>
              <a:spcAft>
                <a:spcPts val="0"/>
              </a:spcAft>
              <a:buFont typeface="Wingdings" panose="05000000000000000000" pitchFamily="2" charset="2"/>
              <a:buChar char="l"/>
            </a:pPr>
            <a:r>
              <a:rPr lang="zh-TW" altLang="zh-TW" sz="1800" kern="100" dirty="0" smtClean="0">
                <a:solidFill>
                  <a:srgbClr val="0000FF"/>
                </a:solidFill>
                <a:latin typeface="標楷體" panose="03000509000000000000" pitchFamily="65" charset="-120"/>
              </a:rPr>
              <a:t>異常分析</a:t>
            </a:r>
            <a:endParaRPr lang="zh-TW" altLang="zh-TW" sz="1800" kern="100" dirty="0">
              <a:solidFill>
                <a:srgbClr val="0000FF"/>
              </a:solidFill>
              <a:latin typeface="標楷體" panose="03000509000000000000" pitchFamily="65" charset="-120"/>
            </a:endParaRPr>
          </a:p>
        </p:txBody>
      </p:sp>
      <p:pic>
        <p:nvPicPr>
          <p:cNvPr id="6" name="Picture 2" descr="2014-09-30_094956_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771800" y="1202431"/>
            <a:ext cx="52578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2014-09-30_095719"/>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30093" y="2345431"/>
            <a:ext cx="4256707" cy="1935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2014-09-30_095859"/>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572" y="4394792"/>
            <a:ext cx="4280874" cy="1923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2014-09-30_095917"/>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642988" y="4352152"/>
            <a:ext cx="4328715" cy="196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47364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idx="4294967295"/>
          </p:nvPr>
        </p:nvSpPr>
        <p:spPr>
          <a:xfrm>
            <a:off x="3270504" y="109299"/>
            <a:ext cx="2748332" cy="504159"/>
          </a:xfrm>
          <a:prstGeom prst="rect">
            <a:avLst/>
          </a:prstGeom>
        </p:spPr>
        <p:txBody>
          <a:bodyPr/>
          <a:lstStyle/>
          <a:p>
            <a:r>
              <a:rPr lang="en-US" altLang="zh-TW" sz="2500" b="1" dirty="0" smtClean="0">
                <a:solidFill>
                  <a:srgbClr val="0000FF"/>
                </a:solidFill>
                <a:latin typeface="標楷體" panose="03000509000000000000" pitchFamily="65" charset="-120"/>
                <a:ea typeface="標楷體" panose="03000509000000000000" pitchFamily="65" charset="-120"/>
              </a:rPr>
              <a:t>WCS</a:t>
            </a:r>
            <a:r>
              <a:rPr lang="zh-TW" altLang="en-US" sz="2500" b="1" dirty="0" smtClean="0">
                <a:solidFill>
                  <a:srgbClr val="0000FF"/>
                </a:solidFill>
                <a:latin typeface="標楷體" panose="03000509000000000000" pitchFamily="65" charset="-120"/>
                <a:ea typeface="標楷體" panose="03000509000000000000" pitchFamily="65" charset="-120"/>
              </a:rPr>
              <a:t>功能說明</a:t>
            </a:r>
            <a:endParaRPr lang="zh-TW" altLang="en-US" sz="2500" b="1" dirty="0">
              <a:solidFill>
                <a:srgbClr val="0000FF"/>
              </a:solidFill>
              <a:latin typeface="標楷體" panose="03000509000000000000" pitchFamily="65" charset="-120"/>
              <a:ea typeface="標楷體" panose="03000509000000000000" pitchFamily="65" charset="-120"/>
            </a:endParaRPr>
          </a:p>
        </p:txBody>
      </p:sp>
      <p:sp>
        <p:nvSpPr>
          <p:cNvPr id="6" name="內容版面配置區 5"/>
          <p:cNvSpPr>
            <a:spLocks noGrp="1"/>
          </p:cNvSpPr>
          <p:nvPr>
            <p:ph idx="4294967295"/>
          </p:nvPr>
        </p:nvSpPr>
        <p:spPr>
          <a:xfrm>
            <a:off x="491973" y="662171"/>
            <a:ext cx="8280400" cy="5032574"/>
          </a:xfrm>
          <a:prstGeom prst="rect">
            <a:avLst/>
          </a:prstGeom>
        </p:spPr>
        <p:txBody>
          <a:bodyPr>
            <a:noAutofit/>
          </a:bodyPr>
          <a:lstStyle/>
          <a:p>
            <a:pPr marL="531813" indent="-265113">
              <a:lnSpc>
                <a:spcPct val="120000"/>
              </a:lnSpc>
              <a:buFont typeface="+mj-lt"/>
              <a:buAutoNum type="arabicPeriod"/>
            </a:pPr>
            <a:r>
              <a:rPr lang="en-US" altLang="zh-TW" sz="2000" dirty="0" smtClean="0">
                <a:solidFill>
                  <a:srgbClr val="0000FF"/>
                </a:solidFill>
                <a:latin typeface="標楷體" panose="03000509000000000000" pitchFamily="65" charset="-120"/>
                <a:ea typeface="標楷體" panose="03000509000000000000" pitchFamily="65" charset="-120"/>
              </a:rPr>
              <a:t>Crane</a:t>
            </a:r>
            <a:r>
              <a:rPr lang="zh-TW" altLang="en-US" sz="2000" dirty="0" smtClean="0">
                <a:solidFill>
                  <a:srgbClr val="0000FF"/>
                </a:solidFill>
                <a:latin typeface="標楷體" panose="03000509000000000000" pitchFamily="65" charset="-120"/>
                <a:ea typeface="標楷體" panose="03000509000000000000" pitchFamily="65" charset="-120"/>
              </a:rPr>
              <a:t>控制模組</a:t>
            </a:r>
          </a:p>
          <a:p>
            <a:pPr marL="531813" lvl="1" indent="-265113">
              <a:lnSpc>
                <a:spcPct val="120000"/>
              </a:lnSpc>
            </a:pPr>
            <a:r>
              <a:rPr lang="zh-TW" altLang="en-US" sz="2000" dirty="0" smtClean="0">
                <a:solidFill>
                  <a:srgbClr val="0000FF"/>
                </a:solidFill>
                <a:latin typeface="標楷體" panose="03000509000000000000" pitchFamily="65" charset="-120"/>
                <a:ea typeface="標楷體" panose="03000509000000000000" pitchFamily="65" charset="-120"/>
              </a:rPr>
              <a:t>負責與</a:t>
            </a:r>
            <a:r>
              <a:rPr lang="en-US" altLang="zh-TW" sz="2000" dirty="0" smtClean="0">
                <a:solidFill>
                  <a:srgbClr val="0000FF"/>
                </a:solidFill>
                <a:latin typeface="標楷體" panose="03000509000000000000" pitchFamily="65" charset="-120"/>
                <a:ea typeface="標楷體" panose="03000509000000000000" pitchFamily="65" charset="-120"/>
              </a:rPr>
              <a:t>Crane</a:t>
            </a:r>
            <a:r>
              <a:rPr lang="zh-TW" altLang="en-US" sz="2000" dirty="0" smtClean="0">
                <a:solidFill>
                  <a:srgbClr val="0000FF"/>
                </a:solidFill>
                <a:latin typeface="標楷體" panose="03000509000000000000" pitchFamily="65" charset="-120"/>
                <a:ea typeface="標楷體" panose="03000509000000000000" pitchFamily="65" charset="-120"/>
              </a:rPr>
              <a:t>控制器通訊</a:t>
            </a:r>
            <a:r>
              <a:rPr lang="en-US" altLang="zh-TW" sz="2000" dirty="0" smtClean="0">
                <a:solidFill>
                  <a:srgbClr val="0000FF"/>
                </a:solidFill>
                <a:latin typeface="標楷體" panose="03000509000000000000" pitchFamily="65" charset="-120"/>
                <a:ea typeface="標楷體" panose="03000509000000000000" pitchFamily="65" charset="-120"/>
              </a:rPr>
              <a:t>,</a:t>
            </a:r>
            <a:r>
              <a:rPr lang="zh-TW" altLang="en-US" sz="2000" dirty="0" smtClean="0">
                <a:solidFill>
                  <a:srgbClr val="0000FF"/>
                </a:solidFill>
                <a:latin typeface="標楷體" panose="03000509000000000000" pitchFamily="65" charset="-120"/>
                <a:ea typeface="標楷體" panose="03000509000000000000" pitchFamily="65" charset="-120"/>
              </a:rPr>
              <a:t>讀取</a:t>
            </a:r>
            <a:r>
              <a:rPr lang="en-US" altLang="zh-TW" sz="2000" dirty="0" smtClean="0">
                <a:solidFill>
                  <a:srgbClr val="0000FF"/>
                </a:solidFill>
                <a:latin typeface="標楷體" panose="03000509000000000000" pitchFamily="65" charset="-120"/>
                <a:ea typeface="標楷體" panose="03000509000000000000" pitchFamily="65" charset="-120"/>
              </a:rPr>
              <a:t>Crane</a:t>
            </a:r>
            <a:r>
              <a:rPr lang="zh-TW" altLang="en-US" sz="2000" dirty="0" smtClean="0">
                <a:solidFill>
                  <a:srgbClr val="0000FF"/>
                </a:solidFill>
                <a:latin typeface="標楷體" panose="03000509000000000000" pitchFamily="65" charset="-120"/>
                <a:ea typeface="標楷體" panose="03000509000000000000" pitchFamily="65" charset="-120"/>
              </a:rPr>
              <a:t>與各站狀態</a:t>
            </a:r>
            <a:r>
              <a:rPr lang="en-US" altLang="zh-TW" sz="2000" dirty="0" smtClean="0">
                <a:solidFill>
                  <a:srgbClr val="0000FF"/>
                </a:solidFill>
                <a:latin typeface="標楷體" panose="03000509000000000000" pitchFamily="65" charset="-120"/>
                <a:ea typeface="標楷體" panose="03000509000000000000" pitchFamily="65" charset="-120"/>
              </a:rPr>
              <a:t>,</a:t>
            </a:r>
            <a:r>
              <a:rPr lang="zh-TW" altLang="en-US" sz="2000" dirty="0" smtClean="0">
                <a:solidFill>
                  <a:srgbClr val="0000FF"/>
                </a:solidFill>
                <a:latin typeface="標楷體" panose="03000509000000000000" pitchFamily="65" charset="-120"/>
                <a:ea typeface="標楷體" panose="03000509000000000000" pitchFamily="65" charset="-120"/>
              </a:rPr>
              <a:t>幷下達入出庫命令給各站。</a:t>
            </a:r>
          </a:p>
          <a:p>
            <a:pPr marL="531813" indent="-265113">
              <a:lnSpc>
                <a:spcPct val="120000"/>
              </a:lnSpc>
              <a:buFont typeface="+mj-lt"/>
              <a:buAutoNum type="arabicPeriod"/>
            </a:pPr>
            <a:r>
              <a:rPr lang="zh-TW" altLang="en-US" sz="2000" dirty="0" smtClean="0">
                <a:solidFill>
                  <a:srgbClr val="0000FF"/>
                </a:solidFill>
                <a:latin typeface="標楷體" panose="03000509000000000000" pitchFamily="65" charset="-120"/>
                <a:ea typeface="標楷體" panose="03000509000000000000" pitchFamily="65" charset="-120"/>
              </a:rPr>
              <a:t>堆高機搬運指示模組</a:t>
            </a:r>
          </a:p>
          <a:p>
            <a:pPr marL="531813" lvl="1" indent="-265113">
              <a:lnSpc>
                <a:spcPct val="120000"/>
              </a:lnSpc>
            </a:pPr>
            <a:r>
              <a:rPr lang="zh-TW" altLang="en-US" sz="2000" dirty="0" smtClean="0">
                <a:solidFill>
                  <a:srgbClr val="0000FF"/>
                </a:solidFill>
                <a:latin typeface="標楷體" panose="03000509000000000000" pitchFamily="65" charset="-120"/>
                <a:ea typeface="標楷體" panose="03000509000000000000" pitchFamily="65" charset="-120"/>
              </a:rPr>
              <a:t>搭配無線智慧型顯示裝置</a:t>
            </a:r>
            <a:r>
              <a:rPr lang="en-US" altLang="zh-TW" sz="2000" dirty="0" smtClean="0">
                <a:solidFill>
                  <a:srgbClr val="0000FF"/>
                </a:solidFill>
                <a:latin typeface="標楷體" panose="03000509000000000000" pitchFamily="65" charset="-120"/>
                <a:ea typeface="標楷體" panose="03000509000000000000" pitchFamily="65" charset="-120"/>
              </a:rPr>
              <a:t>,</a:t>
            </a:r>
            <a:r>
              <a:rPr lang="zh-TW" altLang="en-US" sz="2000" dirty="0" smtClean="0">
                <a:solidFill>
                  <a:srgbClr val="0000FF"/>
                </a:solidFill>
                <a:latin typeface="標楷體" panose="03000509000000000000" pitchFamily="65" charset="-120"/>
                <a:ea typeface="標楷體" panose="03000509000000000000" pitchFamily="65" charset="-120"/>
              </a:rPr>
              <a:t>提供即時的搬運指示給操作人員</a:t>
            </a:r>
            <a:r>
              <a:rPr lang="en-US" altLang="zh-TW" sz="2000" dirty="0" smtClean="0">
                <a:solidFill>
                  <a:srgbClr val="0000FF"/>
                </a:solidFill>
                <a:latin typeface="標楷體" panose="03000509000000000000" pitchFamily="65" charset="-120"/>
                <a:ea typeface="標楷體" panose="03000509000000000000" pitchFamily="65" charset="-120"/>
              </a:rPr>
              <a:t>,</a:t>
            </a:r>
            <a:r>
              <a:rPr lang="zh-TW" altLang="en-US" sz="2000" dirty="0" smtClean="0">
                <a:solidFill>
                  <a:srgbClr val="0000FF"/>
                </a:solidFill>
                <a:latin typeface="標楷體" panose="03000509000000000000" pitchFamily="65" charset="-120"/>
                <a:ea typeface="標楷體" panose="03000509000000000000" pitchFamily="65" charset="-120"/>
              </a:rPr>
              <a:t>讓操作人員知道要去何處搬貨</a:t>
            </a:r>
          </a:p>
          <a:p>
            <a:pPr marL="531813" indent="-265113">
              <a:lnSpc>
                <a:spcPct val="120000"/>
              </a:lnSpc>
              <a:buFont typeface="+mj-lt"/>
              <a:buAutoNum type="arabicPeriod"/>
            </a:pPr>
            <a:r>
              <a:rPr lang="zh-TW" altLang="en-US" sz="2000" dirty="0" smtClean="0">
                <a:solidFill>
                  <a:srgbClr val="0000FF"/>
                </a:solidFill>
                <a:latin typeface="標楷體" panose="03000509000000000000" pitchFamily="65" charset="-120"/>
                <a:ea typeface="標楷體" panose="03000509000000000000" pitchFamily="65" charset="-120"/>
              </a:rPr>
              <a:t>過賬處理模組</a:t>
            </a:r>
          </a:p>
          <a:p>
            <a:pPr marL="531813" lvl="1" indent="-265113">
              <a:lnSpc>
                <a:spcPct val="120000"/>
              </a:lnSpc>
            </a:pPr>
            <a:r>
              <a:rPr lang="zh-TW" altLang="en-US" sz="2000" dirty="0" smtClean="0">
                <a:solidFill>
                  <a:srgbClr val="0000FF"/>
                </a:solidFill>
                <a:latin typeface="標楷體" panose="03000509000000000000" pitchFamily="65" charset="-120"/>
                <a:ea typeface="標楷體" panose="03000509000000000000" pitchFamily="65" charset="-120"/>
              </a:rPr>
              <a:t>當入出庫命令完成時</a:t>
            </a:r>
            <a:r>
              <a:rPr lang="en-US" altLang="zh-TW" sz="2000" dirty="0" smtClean="0">
                <a:solidFill>
                  <a:srgbClr val="0000FF"/>
                </a:solidFill>
                <a:latin typeface="標楷體" panose="03000509000000000000" pitchFamily="65" charset="-120"/>
                <a:ea typeface="標楷體" panose="03000509000000000000" pitchFamily="65" charset="-120"/>
              </a:rPr>
              <a:t>,</a:t>
            </a:r>
            <a:r>
              <a:rPr lang="zh-TW" altLang="en-US" sz="2000" dirty="0">
                <a:solidFill>
                  <a:srgbClr val="0000FF"/>
                </a:solidFill>
                <a:latin typeface="標楷體" panose="03000509000000000000" pitchFamily="65" charset="-120"/>
                <a:ea typeface="標楷體" panose="03000509000000000000" pitchFamily="65" charset="-120"/>
              </a:rPr>
              <a:t>由</a:t>
            </a:r>
            <a:r>
              <a:rPr lang="en-US" altLang="zh-TW" sz="2000" dirty="0" smtClean="0">
                <a:solidFill>
                  <a:srgbClr val="0000FF"/>
                </a:solidFill>
                <a:latin typeface="標楷體" panose="03000509000000000000" pitchFamily="65" charset="-120"/>
                <a:ea typeface="標楷體" panose="03000509000000000000" pitchFamily="65" charset="-120"/>
              </a:rPr>
              <a:t>Crane</a:t>
            </a:r>
            <a:r>
              <a:rPr lang="zh-TW" altLang="en-US" sz="2000" dirty="0" smtClean="0">
                <a:solidFill>
                  <a:srgbClr val="0000FF"/>
                </a:solidFill>
                <a:latin typeface="標楷體" panose="03000509000000000000" pitchFamily="65" charset="-120"/>
                <a:ea typeface="標楷體" panose="03000509000000000000" pitchFamily="65" charset="-120"/>
              </a:rPr>
              <a:t>控制模組更新狀態</a:t>
            </a:r>
            <a:r>
              <a:rPr lang="en-US" altLang="zh-TW" sz="2000" dirty="0" smtClean="0">
                <a:solidFill>
                  <a:srgbClr val="0000FF"/>
                </a:solidFill>
                <a:latin typeface="標楷體" panose="03000509000000000000" pitchFamily="65" charset="-120"/>
                <a:ea typeface="標楷體" panose="03000509000000000000" pitchFamily="65" charset="-120"/>
              </a:rPr>
              <a:t>,</a:t>
            </a:r>
            <a:r>
              <a:rPr lang="zh-TW" altLang="en-US" sz="2000" dirty="0" smtClean="0">
                <a:solidFill>
                  <a:srgbClr val="0000FF"/>
                </a:solidFill>
                <a:latin typeface="標楷體" panose="03000509000000000000" pitchFamily="65" charset="-120"/>
                <a:ea typeface="標楷體" panose="03000509000000000000" pitchFamily="65" charset="-120"/>
              </a:rPr>
              <a:t>再由本模組負責做入出庫異動處理。 </a:t>
            </a:r>
          </a:p>
          <a:p>
            <a:pPr marL="531813" indent="-265113">
              <a:lnSpc>
                <a:spcPct val="120000"/>
              </a:lnSpc>
              <a:buFont typeface="+mj-lt"/>
              <a:buAutoNum type="arabicPeriod"/>
            </a:pPr>
            <a:r>
              <a:rPr lang="zh-TW" altLang="en-US" sz="2000" dirty="0" smtClean="0">
                <a:solidFill>
                  <a:srgbClr val="0000FF"/>
                </a:solidFill>
                <a:latin typeface="標楷體" panose="03000509000000000000" pitchFamily="65" charset="-120"/>
                <a:ea typeface="標楷體" panose="03000509000000000000" pitchFamily="65" charset="-120"/>
              </a:rPr>
              <a:t>顯示屏控制模組</a:t>
            </a:r>
          </a:p>
          <a:p>
            <a:pPr marL="531813" lvl="1" indent="-265113">
              <a:lnSpc>
                <a:spcPct val="120000"/>
              </a:lnSpc>
            </a:pPr>
            <a:r>
              <a:rPr lang="zh-TW" altLang="en-US" sz="2000" dirty="0" smtClean="0">
                <a:solidFill>
                  <a:srgbClr val="0000FF"/>
                </a:solidFill>
                <a:latin typeface="標楷體" panose="03000509000000000000" pitchFamily="65" charset="-120"/>
                <a:ea typeface="標楷體" panose="03000509000000000000" pitchFamily="65" charset="-120"/>
              </a:rPr>
              <a:t>各</a:t>
            </a:r>
            <a:r>
              <a:rPr lang="en-US" altLang="zh-TW" sz="2000" dirty="0" smtClean="0">
                <a:solidFill>
                  <a:srgbClr val="0000FF"/>
                </a:solidFill>
                <a:latin typeface="標楷體" panose="03000509000000000000" pitchFamily="65" charset="-120"/>
                <a:ea typeface="標楷體" panose="03000509000000000000" pitchFamily="65" charset="-120"/>
              </a:rPr>
              <a:t>(</a:t>
            </a:r>
            <a:r>
              <a:rPr lang="zh-TW" altLang="en-US" sz="2000" dirty="0" smtClean="0">
                <a:solidFill>
                  <a:srgbClr val="0000FF"/>
                </a:solidFill>
                <a:latin typeface="標楷體" panose="03000509000000000000" pitchFamily="65" charset="-120"/>
                <a:ea typeface="標楷體" panose="03000509000000000000" pitchFamily="65" charset="-120"/>
              </a:rPr>
              <a:t>出庫</a:t>
            </a:r>
            <a:r>
              <a:rPr lang="en-US" altLang="zh-TW" sz="2000" dirty="0" smtClean="0">
                <a:solidFill>
                  <a:srgbClr val="0000FF"/>
                </a:solidFill>
                <a:latin typeface="標楷體" panose="03000509000000000000" pitchFamily="65" charset="-120"/>
                <a:ea typeface="標楷體" panose="03000509000000000000" pitchFamily="65" charset="-120"/>
              </a:rPr>
              <a:t>)</a:t>
            </a:r>
            <a:r>
              <a:rPr lang="zh-TW" altLang="en-US" sz="2000" dirty="0" smtClean="0">
                <a:solidFill>
                  <a:srgbClr val="0000FF"/>
                </a:solidFill>
                <a:latin typeface="標楷體" panose="03000509000000000000" pitchFamily="65" charset="-120"/>
                <a:ea typeface="標楷體" panose="03000509000000000000" pitchFamily="65" charset="-120"/>
              </a:rPr>
              <a:t>站可連接顯示幕，由本模組負責將要顯示的訊息傳送到對應的顯示幕設備。</a:t>
            </a:r>
            <a:endParaRPr lang="zh-TW" altLang="en-US" sz="2000" dirty="0">
              <a:solidFill>
                <a:srgbClr val="0000FF"/>
              </a:solidFill>
              <a:latin typeface="標楷體" panose="03000509000000000000" pitchFamily="65" charset="-120"/>
              <a:ea typeface="標楷體" panose="03000509000000000000" pitchFamily="65" charset="-120"/>
            </a:endParaRPr>
          </a:p>
        </p:txBody>
      </p:sp>
      <p:graphicFrame>
        <p:nvGraphicFramePr>
          <p:cNvPr id="7" name="物件 6"/>
          <p:cNvGraphicFramePr>
            <a:graphicFrameLocks noChangeAspect="1"/>
          </p:cNvGraphicFramePr>
          <p:nvPr>
            <p:extLst>
              <p:ext uri="{D42A27DB-BD31-4B8C-83A1-F6EECF244321}">
                <p14:modId xmlns:p14="http://schemas.microsoft.com/office/powerpoint/2010/main" val="2730214244"/>
              </p:ext>
            </p:extLst>
          </p:nvPr>
        </p:nvGraphicFramePr>
        <p:xfrm>
          <a:off x="415351" y="5559002"/>
          <a:ext cx="1514475" cy="1200150"/>
        </p:xfrm>
        <a:graphic>
          <a:graphicData uri="http://schemas.openxmlformats.org/presentationml/2006/ole">
            <mc:AlternateContent xmlns:mc="http://schemas.openxmlformats.org/markup-compatibility/2006">
              <mc:Choice xmlns:v="urn:schemas-microsoft-com:vml" Requires="v">
                <p:oleObj spid="_x0000_s159771" name="點陣圖影像" r:id="rId3" imgW="1514686" imgH="1200318" progId="PBrush">
                  <p:embed/>
                </p:oleObj>
              </mc:Choice>
              <mc:Fallback>
                <p:oleObj name="點陣圖影像" r:id="rId3" imgW="1514686" imgH="1200318"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351" y="5559002"/>
                        <a:ext cx="1514475" cy="1200150"/>
                      </a:xfrm>
                      <a:prstGeom prst="rect">
                        <a:avLst/>
                      </a:prstGeom>
                      <a:noFill/>
                      <a:ln w="19050">
                        <a:solidFill>
                          <a:srgbClr val="0033CC"/>
                        </a:solidFill>
                        <a:miter lim="800000"/>
                        <a:headEnd type="none" w="sm" len="sm"/>
                        <a:tailEnd type="none" w="sm" len="sm"/>
                      </a:ln>
                      <a:effectLst/>
                      <a:extLst>
                        <a:ext uri="{909E8E84-426E-40DD-AFC4-6F175D3DCCD1}">
                          <a14:hiddenFill xmlns:a14="http://schemas.microsoft.com/office/drawing/2010/main">
                            <a:gradFill rotWithShape="0">
                              <a:gsLst>
                                <a:gs pos="0">
                                  <a:srgbClr val="CC99FF"/>
                                </a:gs>
                                <a:gs pos="100000">
                                  <a:schemeClr val="accent1"/>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961897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a:xfrm>
            <a:off x="1519777" y="179855"/>
            <a:ext cx="6963862" cy="499221"/>
          </a:xfrm>
        </p:spPr>
        <p:txBody>
          <a:bodyPr>
            <a:normAutofit fontScale="90000"/>
          </a:bodyPr>
          <a:lstStyle/>
          <a:p>
            <a:r>
              <a:rPr lang="zh-TW" altLang="en-US" sz="2800" b="1" dirty="0" smtClean="0">
                <a:solidFill>
                  <a:srgbClr val="0000FF"/>
                </a:solidFill>
                <a:latin typeface="標楷體" panose="03000509000000000000" pitchFamily="65" charset="-120"/>
                <a:ea typeface="標楷體" panose="03000509000000000000" pitchFamily="65" charset="-120"/>
              </a:rPr>
              <a:t>顯示幕控制模組</a:t>
            </a:r>
            <a:endParaRPr lang="zh-TW" altLang="en-US" b="1" dirty="0">
              <a:solidFill>
                <a:srgbClr val="C00000"/>
              </a:solidFill>
              <a:latin typeface="微軟正黑體" panose="020B0604030504040204" pitchFamily="34" charset="-120"/>
              <a:ea typeface="微軟正黑體" panose="020B0604030504040204" pitchFamily="34" charset="-120"/>
            </a:endParaRPr>
          </a:p>
        </p:txBody>
      </p:sp>
      <p:sp>
        <p:nvSpPr>
          <p:cNvPr id="12" name="文字方塊 11"/>
          <p:cNvSpPr txBox="1"/>
          <p:nvPr/>
        </p:nvSpPr>
        <p:spPr>
          <a:xfrm>
            <a:off x="369230" y="1180018"/>
            <a:ext cx="3510390" cy="1685077"/>
          </a:xfrm>
          <a:prstGeom prst="rect">
            <a:avLst/>
          </a:prstGeom>
          <a:noFill/>
        </p:spPr>
        <p:txBody>
          <a:bodyPr wrap="square" rtlCol="0">
            <a:spAutoFit/>
          </a:bodyPr>
          <a:lstStyle/>
          <a:p>
            <a:pPr algn="l"/>
            <a:r>
              <a:rPr lang="zh-TW" altLang="en-US" sz="1800" dirty="0" smtClean="0">
                <a:solidFill>
                  <a:srgbClr val="0000FF"/>
                </a:solidFill>
                <a:latin typeface="標楷體" panose="03000509000000000000" pitchFamily="65" charset="-120"/>
              </a:rPr>
              <a:t>設備條件</a:t>
            </a:r>
            <a:r>
              <a:rPr lang="en-US" altLang="zh-TW" sz="1800" dirty="0" smtClean="0">
                <a:solidFill>
                  <a:srgbClr val="0000FF"/>
                </a:solidFill>
                <a:latin typeface="標楷體" panose="03000509000000000000" pitchFamily="65" charset="-120"/>
              </a:rPr>
              <a:t>:</a:t>
            </a:r>
          </a:p>
          <a:p>
            <a:pPr marL="342900" indent="-342900" algn="l">
              <a:buAutoNum type="arabicPeriod"/>
            </a:pPr>
            <a:r>
              <a:rPr lang="zh-TW" altLang="en-US" sz="1800" dirty="0" smtClean="0">
                <a:solidFill>
                  <a:srgbClr val="0000FF"/>
                </a:solidFill>
                <a:latin typeface="標楷體" panose="03000509000000000000" pitchFamily="65" charset="-120"/>
              </a:rPr>
              <a:t>電視</a:t>
            </a:r>
            <a:r>
              <a:rPr lang="en-US" altLang="zh-TW" sz="1800" dirty="0" smtClean="0">
                <a:solidFill>
                  <a:srgbClr val="0000FF"/>
                </a:solidFill>
                <a:latin typeface="標楷體" panose="03000509000000000000" pitchFamily="65" charset="-120"/>
              </a:rPr>
              <a:t>TV </a:t>
            </a:r>
            <a:endParaRPr lang="en-US" altLang="zh-TW" sz="1800" dirty="0">
              <a:solidFill>
                <a:srgbClr val="0000FF"/>
              </a:solidFill>
              <a:latin typeface="標楷體" panose="03000509000000000000" pitchFamily="65" charset="-120"/>
            </a:endParaRPr>
          </a:p>
          <a:p>
            <a:pPr marL="342900" indent="-342900" algn="l">
              <a:buAutoNum type="arabicPeriod"/>
            </a:pPr>
            <a:r>
              <a:rPr lang="en-US" altLang="zh-TW" sz="1800" dirty="0">
                <a:solidFill>
                  <a:srgbClr val="0000FF"/>
                </a:solidFill>
                <a:latin typeface="標楷體" panose="03000509000000000000" pitchFamily="65" charset="-120"/>
              </a:rPr>
              <a:t>TV Box </a:t>
            </a:r>
          </a:p>
          <a:p>
            <a:pPr marL="342900" indent="-342900" algn="l">
              <a:buAutoNum type="arabicPeriod"/>
            </a:pPr>
            <a:r>
              <a:rPr lang="zh-TW" altLang="en-US" sz="1800" dirty="0" smtClean="0">
                <a:solidFill>
                  <a:srgbClr val="0000FF"/>
                </a:solidFill>
                <a:latin typeface="標楷體" panose="03000509000000000000" pitchFamily="65" charset="-120"/>
              </a:rPr>
              <a:t>網路 </a:t>
            </a:r>
            <a:r>
              <a:rPr lang="en-US" altLang="zh-TW" sz="1800" dirty="0" smtClean="0">
                <a:solidFill>
                  <a:srgbClr val="0000FF"/>
                </a:solidFill>
                <a:latin typeface="標楷體" panose="03000509000000000000" pitchFamily="65" charset="-120"/>
              </a:rPr>
              <a:t>TCP-IP </a:t>
            </a:r>
            <a:r>
              <a:rPr lang="en-US" altLang="zh-TW" sz="1800" dirty="0">
                <a:solidFill>
                  <a:srgbClr val="0000FF"/>
                </a:solidFill>
                <a:latin typeface="標楷體" panose="03000509000000000000" pitchFamily="65" charset="-120"/>
              </a:rPr>
              <a:t>(RJ-45)</a:t>
            </a:r>
          </a:p>
          <a:p>
            <a:pPr marL="342900" indent="-342900" algn="l">
              <a:buAutoNum type="arabicPeriod" startAt="4"/>
            </a:pPr>
            <a:r>
              <a:rPr lang="zh-TW" altLang="en-US" sz="1800" dirty="0" smtClean="0">
                <a:solidFill>
                  <a:srgbClr val="0000FF"/>
                </a:solidFill>
                <a:latin typeface="標楷體" panose="03000509000000000000" pitchFamily="65" charset="-120"/>
              </a:rPr>
              <a:t>多彩螢幕 </a:t>
            </a:r>
            <a:r>
              <a:rPr lang="en-US" altLang="zh-TW" sz="1800" dirty="0" smtClean="0">
                <a:solidFill>
                  <a:srgbClr val="0000FF"/>
                </a:solidFill>
                <a:latin typeface="標楷體" panose="03000509000000000000" pitchFamily="65" charset="-120"/>
              </a:rPr>
              <a:t>/ </a:t>
            </a:r>
            <a:r>
              <a:rPr lang="zh-TW" altLang="en-US" sz="1800" dirty="0" smtClean="0">
                <a:solidFill>
                  <a:srgbClr val="0000FF"/>
                </a:solidFill>
                <a:latin typeface="標楷體" panose="03000509000000000000" pitchFamily="65" charset="-120"/>
              </a:rPr>
              <a:t>顯示資料多元</a:t>
            </a:r>
            <a:r>
              <a:rPr lang="en-US" altLang="zh-TW" sz="1800" dirty="0" smtClean="0">
                <a:solidFill>
                  <a:srgbClr val="0000FF"/>
                </a:solidFill>
                <a:latin typeface="標楷體" panose="03000509000000000000" pitchFamily="65" charset="-120"/>
              </a:rPr>
              <a:t>  </a:t>
            </a:r>
            <a:endParaRPr lang="en-US" altLang="zh-TW" sz="1800" dirty="0">
              <a:solidFill>
                <a:srgbClr val="0000FF"/>
              </a:solidFill>
              <a:latin typeface="標楷體" panose="03000509000000000000" pitchFamily="65" charset="-120"/>
            </a:endParaRPr>
          </a:p>
          <a:p>
            <a:endParaRPr lang="zh-TW" altLang="en-US" sz="1350" dirty="0">
              <a:latin typeface="微軟正黑體" pitchFamily="34" charset="-120"/>
              <a:ea typeface="微軟正黑體" pitchFamily="34" charset="-120"/>
            </a:endParaRPr>
          </a:p>
        </p:txBody>
      </p:sp>
      <p:pic>
        <p:nvPicPr>
          <p:cNvPr id="2" name="圖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19777" y="2865095"/>
            <a:ext cx="5460944" cy="30717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圓角矩形 2"/>
          <p:cNvSpPr/>
          <p:nvPr/>
        </p:nvSpPr>
        <p:spPr bwMode="auto">
          <a:xfrm>
            <a:off x="5909982" y="5708276"/>
            <a:ext cx="1210235" cy="457200"/>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zh-TW" altLang="en-US" dirty="0" smtClean="0"/>
              <a:t>螢幕</a:t>
            </a:r>
            <a:r>
              <a:rPr lang="zh-TW" altLang="en-US" dirty="0"/>
              <a:t>示意圖</a:t>
            </a:r>
          </a:p>
        </p:txBody>
      </p:sp>
    </p:spTree>
    <p:extLst>
      <p:ext uri="{BB962C8B-B14F-4D97-AF65-F5344CB8AC3E}">
        <p14:creationId xmlns:p14="http://schemas.microsoft.com/office/powerpoint/2010/main" val="26803038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2100807" y="107326"/>
            <a:ext cx="4867154" cy="697635"/>
          </a:xfrm>
          <a:prstGeom prst="rect">
            <a:avLst/>
          </a:prstGeom>
        </p:spPr>
        <p:txBody>
          <a:bodyPr>
            <a:normAutofit/>
          </a:bodyPr>
          <a:lstStyle>
            <a:lvl1pPr algn="ctr" defTabSz="762000" rtl="0" eaLnBrk="0" fontAlgn="base" hangingPunct="0">
              <a:spcBef>
                <a:spcPct val="0"/>
              </a:spcBef>
              <a:spcAft>
                <a:spcPct val="0"/>
              </a:spcAft>
              <a:defRPr kumimoji="1" sz="4400">
                <a:solidFill>
                  <a:schemeClr val="tx2"/>
                </a:solidFill>
                <a:latin typeface="+mj-lt"/>
                <a:ea typeface="+mj-ea"/>
                <a:cs typeface="+mj-cs"/>
              </a:defRPr>
            </a:lvl1pPr>
            <a:lvl2pPr algn="ctr" defTabSz="762000" rtl="0" eaLnBrk="0" fontAlgn="base" hangingPunct="0">
              <a:spcBef>
                <a:spcPct val="0"/>
              </a:spcBef>
              <a:spcAft>
                <a:spcPct val="0"/>
              </a:spcAft>
              <a:defRPr kumimoji="1" sz="4400">
                <a:solidFill>
                  <a:schemeClr val="tx2"/>
                </a:solidFill>
                <a:latin typeface="細明體" pitchFamily="49" charset="-120"/>
                <a:ea typeface="新細明體" pitchFamily="18" charset="-120"/>
              </a:defRPr>
            </a:lvl2pPr>
            <a:lvl3pPr algn="ctr" defTabSz="762000" rtl="0" eaLnBrk="0" fontAlgn="base" hangingPunct="0">
              <a:spcBef>
                <a:spcPct val="0"/>
              </a:spcBef>
              <a:spcAft>
                <a:spcPct val="0"/>
              </a:spcAft>
              <a:defRPr kumimoji="1" sz="4400">
                <a:solidFill>
                  <a:schemeClr val="tx2"/>
                </a:solidFill>
                <a:latin typeface="細明體" pitchFamily="49" charset="-120"/>
                <a:ea typeface="新細明體" pitchFamily="18" charset="-120"/>
              </a:defRPr>
            </a:lvl3pPr>
            <a:lvl4pPr algn="ctr" defTabSz="762000" rtl="0" eaLnBrk="0" fontAlgn="base" hangingPunct="0">
              <a:spcBef>
                <a:spcPct val="0"/>
              </a:spcBef>
              <a:spcAft>
                <a:spcPct val="0"/>
              </a:spcAft>
              <a:defRPr kumimoji="1" sz="4400">
                <a:solidFill>
                  <a:schemeClr val="tx2"/>
                </a:solidFill>
                <a:latin typeface="細明體" pitchFamily="49" charset="-120"/>
                <a:ea typeface="新細明體" pitchFamily="18" charset="-120"/>
              </a:defRPr>
            </a:lvl4pPr>
            <a:lvl5pPr algn="ctr" defTabSz="762000" rtl="0" eaLnBrk="0" fontAlgn="base" hangingPunct="0">
              <a:spcBef>
                <a:spcPct val="0"/>
              </a:spcBef>
              <a:spcAft>
                <a:spcPct val="0"/>
              </a:spcAft>
              <a:defRPr kumimoji="1" sz="4400">
                <a:solidFill>
                  <a:schemeClr val="tx2"/>
                </a:solidFill>
                <a:latin typeface="細明體" pitchFamily="49" charset="-120"/>
                <a:ea typeface="新細明體" pitchFamily="18" charset="-120"/>
              </a:defRPr>
            </a:lvl5pPr>
            <a:lvl6pPr marL="457200" algn="ctr" defTabSz="762000" rtl="0" fontAlgn="base">
              <a:spcBef>
                <a:spcPct val="0"/>
              </a:spcBef>
              <a:spcAft>
                <a:spcPct val="0"/>
              </a:spcAft>
              <a:defRPr kumimoji="1" sz="4400">
                <a:solidFill>
                  <a:schemeClr val="tx2"/>
                </a:solidFill>
                <a:latin typeface="細明體" pitchFamily="49" charset="-120"/>
                <a:ea typeface="新細明體" pitchFamily="18" charset="-120"/>
              </a:defRPr>
            </a:lvl6pPr>
            <a:lvl7pPr marL="914400" algn="ctr" defTabSz="762000" rtl="0" fontAlgn="base">
              <a:spcBef>
                <a:spcPct val="0"/>
              </a:spcBef>
              <a:spcAft>
                <a:spcPct val="0"/>
              </a:spcAft>
              <a:defRPr kumimoji="1" sz="4400">
                <a:solidFill>
                  <a:schemeClr val="tx2"/>
                </a:solidFill>
                <a:latin typeface="細明體" pitchFamily="49" charset="-120"/>
                <a:ea typeface="新細明體" pitchFamily="18" charset="-120"/>
              </a:defRPr>
            </a:lvl7pPr>
            <a:lvl8pPr marL="1371600" algn="ctr" defTabSz="762000" rtl="0" fontAlgn="base">
              <a:spcBef>
                <a:spcPct val="0"/>
              </a:spcBef>
              <a:spcAft>
                <a:spcPct val="0"/>
              </a:spcAft>
              <a:defRPr kumimoji="1" sz="4400">
                <a:solidFill>
                  <a:schemeClr val="tx2"/>
                </a:solidFill>
                <a:latin typeface="細明體" pitchFamily="49" charset="-120"/>
                <a:ea typeface="新細明體" pitchFamily="18" charset="-120"/>
              </a:defRPr>
            </a:lvl8pPr>
            <a:lvl9pPr marL="1828800" algn="ctr" defTabSz="762000" rtl="0" fontAlgn="base">
              <a:spcBef>
                <a:spcPct val="0"/>
              </a:spcBef>
              <a:spcAft>
                <a:spcPct val="0"/>
              </a:spcAft>
              <a:defRPr kumimoji="1" sz="4400">
                <a:solidFill>
                  <a:schemeClr val="tx2"/>
                </a:solidFill>
                <a:latin typeface="細明體" pitchFamily="49" charset="-120"/>
                <a:ea typeface="新細明體" pitchFamily="18" charset="-120"/>
              </a:defRPr>
            </a:lvl9pPr>
          </a:lstStyle>
          <a:p>
            <a:r>
              <a:rPr lang="en-US" altLang="zh-TW" sz="2400" dirty="0">
                <a:solidFill>
                  <a:srgbClr val="0000FF"/>
                </a:solidFill>
                <a:latin typeface="標楷體" panose="03000509000000000000" pitchFamily="65" charset="-120"/>
                <a:ea typeface="標楷體" panose="03000509000000000000" pitchFamily="65" charset="-120"/>
              </a:rPr>
              <a:t>ASRS</a:t>
            </a:r>
            <a:r>
              <a:rPr kumimoji="0" lang="zh-TW" altLang="en-US" sz="2400" b="1" dirty="0" smtClean="0">
                <a:solidFill>
                  <a:srgbClr val="0000FF"/>
                </a:solidFill>
                <a:latin typeface="標楷體" pitchFamily="65" charset="-120"/>
                <a:ea typeface="標楷體" pitchFamily="65" charset="-120"/>
                <a:cs typeface="+mn-cs"/>
              </a:rPr>
              <a:t>訊息交換介面</a:t>
            </a:r>
            <a:endParaRPr kumimoji="0" lang="zh-TW" altLang="en-US" sz="2400" b="1" dirty="0">
              <a:solidFill>
                <a:srgbClr val="0000FF"/>
              </a:solidFill>
              <a:latin typeface="標楷體" pitchFamily="65" charset="-120"/>
              <a:ea typeface="標楷體" pitchFamily="65" charset="-120"/>
              <a:cs typeface="+mn-cs"/>
            </a:endParaRPr>
          </a:p>
        </p:txBody>
      </p:sp>
      <p:sp>
        <p:nvSpPr>
          <p:cNvPr id="5" name="文字方塊 4"/>
          <p:cNvSpPr txBox="1"/>
          <p:nvPr/>
        </p:nvSpPr>
        <p:spPr>
          <a:xfrm>
            <a:off x="486137" y="804961"/>
            <a:ext cx="7639550" cy="5016758"/>
          </a:xfrm>
          <a:prstGeom prst="rect">
            <a:avLst/>
          </a:prstGeom>
          <a:noFill/>
        </p:spPr>
        <p:txBody>
          <a:bodyPr wrap="square" rtlCol="0">
            <a:spAutoFit/>
          </a:bodyPr>
          <a:lstStyle/>
          <a:p>
            <a:pPr marL="457200" indent="-457200" algn="l">
              <a:buAutoNum type="arabicPeriod"/>
            </a:pPr>
            <a:r>
              <a:rPr lang="zh-TW" altLang="en-US" sz="2000" b="1" dirty="0" smtClean="0">
                <a:solidFill>
                  <a:srgbClr val="0000FF"/>
                </a:solidFill>
                <a:latin typeface="標楷體" panose="03000509000000000000" pitchFamily="65" charset="-120"/>
              </a:rPr>
              <a:t>訊息交換介面 </a:t>
            </a:r>
            <a:r>
              <a:rPr lang="en-US" altLang="zh-TW" sz="2000" b="1" dirty="0" smtClean="0">
                <a:solidFill>
                  <a:srgbClr val="0000FF"/>
                </a:solidFill>
                <a:latin typeface="標楷體" panose="03000509000000000000" pitchFamily="65" charset="-120"/>
              </a:rPr>
              <a:t>(</a:t>
            </a:r>
            <a:r>
              <a:rPr lang="en-US" altLang="zh-TW" sz="2000" b="1" dirty="0">
                <a:solidFill>
                  <a:srgbClr val="0000FF"/>
                </a:solidFill>
                <a:latin typeface="標楷體" panose="03000509000000000000" pitchFamily="65" charset="-120"/>
              </a:rPr>
              <a:t>HOST I/F)</a:t>
            </a:r>
          </a:p>
          <a:p>
            <a:pPr marL="800100" lvl="1" indent="-342900" algn="l">
              <a:buFont typeface="Wingdings" panose="05000000000000000000" pitchFamily="2" charset="2"/>
              <a:buChar char="l"/>
            </a:pPr>
            <a:r>
              <a:rPr lang="zh-TW" altLang="en-US" sz="2000" b="1" dirty="0" smtClean="0">
                <a:solidFill>
                  <a:srgbClr val="0000FF"/>
                </a:solidFill>
                <a:latin typeface="標楷體" panose="03000509000000000000" pitchFamily="65" charset="-120"/>
              </a:rPr>
              <a:t>支援類型</a:t>
            </a:r>
            <a:endParaRPr lang="en-US" altLang="zh-TW" sz="2000" b="1" dirty="0">
              <a:solidFill>
                <a:srgbClr val="0000FF"/>
              </a:solidFill>
              <a:latin typeface="標楷體" panose="03000509000000000000" pitchFamily="65" charset="-120"/>
            </a:endParaRPr>
          </a:p>
          <a:p>
            <a:pPr marL="1257300" lvl="2" indent="-342900" algn="l">
              <a:buFont typeface="Arial" panose="020B0604020202020204" pitchFamily="34" charset="0"/>
              <a:buChar char="•"/>
            </a:pPr>
            <a:r>
              <a:rPr lang="en-US" altLang="zh-TW" sz="2000" b="1" dirty="0">
                <a:solidFill>
                  <a:srgbClr val="C00000"/>
                </a:solidFill>
                <a:latin typeface="標楷體" panose="03000509000000000000" pitchFamily="65" charset="-120"/>
              </a:rPr>
              <a:t>OLEDB(User define interface table)</a:t>
            </a:r>
          </a:p>
          <a:p>
            <a:pPr marL="1257300" lvl="2" indent="-342900" algn="l">
              <a:buFont typeface="Arial" panose="020B0604020202020204" pitchFamily="34" charset="0"/>
              <a:buChar char="•"/>
            </a:pPr>
            <a:r>
              <a:rPr lang="en-US" altLang="zh-TW" sz="2000" b="1" dirty="0">
                <a:solidFill>
                  <a:srgbClr val="C00000"/>
                </a:solidFill>
                <a:latin typeface="標楷體" panose="03000509000000000000" pitchFamily="65" charset="-120"/>
              </a:rPr>
              <a:t>Web Services(XML)</a:t>
            </a:r>
          </a:p>
          <a:p>
            <a:pPr marL="1257300" lvl="2" indent="-342900" algn="l">
              <a:buFont typeface="Arial" panose="020B0604020202020204" pitchFamily="34" charset="0"/>
              <a:buChar char="•"/>
            </a:pPr>
            <a:r>
              <a:rPr lang="en-US" altLang="zh-TW" sz="2000" b="1" dirty="0">
                <a:solidFill>
                  <a:srgbClr val="C00000"/>
                </a:solidFill>
                <a:latin typeface="標楷體" panose="03000509000000000000" pitchFamily="65" charset="-120"/>
              </a:rPr>
              <a:t>RESTful(JSON)</a:t>
            </a:r>
          </a:p>
          <a:p>
            <a:pPr marL="1257300" lvl="2" indent="-342900" algn="l">
              <a:buFont typeface="Arial" panose="020B0604020202020204" pitchFamily="34" charset="0"/>
              <a:buChar char="•"/>
            </a:pPr>
            <a:r>
              <a:rPr lang="en-US" altLang="zh-TW" sz="2000" b="1" dirty="0">
                <a:solidFill>
                  <a:srgbClr val="0000FF"/>
                </a:solidFill>
                <a:latin typeface="標楷體" panose="03000509000000000000" pitchFamily="65" charset="-120"/>
              </a:rPr>
              <a:t>Other Message Queue(MSMQ/IBMMQ/TICBO RV)</a:t>
            </a:r>
          </a:p>
          <a:p>
            <a:pPr marL="1257300" lvl="2" indent="-342900" algn="l">
              <a:buFont typeface="Arial" panose="020B0604020202020204" pitchFamily="34" charset="0"/>
              <a:buChar char="•"/>
            </a:pPr>
            <a:r>
              <a:rPr lang="en-US" altLang="zh-TW" sz="2000" b="1" dirty="0">
                <a:solidFill>
                  <a:srgbClr val="0000FF"/>
                </a:solidFill>
                <a:latin typeface="標楷體" panose="03000509000000000000" pitchFamily="65" charset="-120"/>
              </a:rPr>
              <a:t>Other HOST API (ex: SAP RFC)</a:t>
            </a:r>
          </a:p>
          <a:p>
            <a:pPr marL="1257300" lvl="2" indent="-342900" algn="l">
              <a:buFont typeface="Arial" panose="020B0604020202020204" pitchFamily="34" charset="0"/>
              <a:buChar char="•"/>
            </a:pPr>
            <a:r>
              <a:rPr lang="en-US" altLang="zh-TW" sz="2000" b="1" dirty="0">
                <a:solidFill>
                  <a:srgbClr val="0000FF"/>
                </a:solidFill>
                <a:latin typeface="標楷體" panose="03000509000000000000" pitchFamily="65" charset="-120"/>
              </a:rPr>
              <a:t>FTP(text file)</a:t>
            </a:r>
          </a:p>
          <a:p>
            <a:pPr marL="800100" lvl="1" indent="-342900" algn="l">
              <a:buFont typeface="Wingdings" panose="05000000000000000000" pitchFamily="2" charset="2"/>
              <a:buChar char="l"/>
            </a:pPr>
            <a:r>
              <a:rPr lang="zh-TW" altLang="en-US" sz="2000" b="1" dirty="0" smtClean="0">
                <a:solidFill>
                  <a:srgbClr val="0000FF"/>
                </a:solidFill>
                <a:latin typeface="標楷體" panose="03000509000000000000" pitchFamily="65" charset="-120"/>
              </a:rPr>
              <a:t>訊息功能</a:t>
            </a:r>
            <a:r>
              <a:rPr lang="en-US" altLang="zh-TW" sz="2000" b="1" dirty="0" smtClean="0">
                <a:solidFill>
                  <a:srgbClr val="0000FF"/>
                </a:solidFill>
                <a:latin typeface="標楷體" panose="03000509000000000000" pitchFamily="65" charset="-120"/>
              </a:rPr>
              <a:t>(</a:t>
            </a:r>
            <a:r>
              <a:rPr lang="zh-TW" altLang="en-US" sz="2000" b="1" dirty="0">
                <a:solidFill>
                  <a:srgbClr val="0000FF"/>
                </a:solidFill>
                <a:latin typeface="標楷體" panose="03000509000000000000" pitchFamily="65" charset="-120"/>
              </a:rPr>
              <a:t>基本</a:t>
            </a:r>
            <a:r>
              <a:rPr lang="en-US" altLang="zh-TW" sz="2000" b="1" dirty="0">
                <a:solidFill>
                  <a:srgbClr val="0000FF"/>
                </a:solidFill>
                <a:latin typeface="標楷體" panose="03000509000000000000" pitchFamily="65" charset="-120"/>
              </a:rPr>
              <a:t>)</a:t>
            </a:r>
          </a:p>
          <a:p>
            <a:pPr marL="1257300" lvl="2" indent="-342900" algn="l">
              <a:buFont typeface="Arial" panose="020B0604020202020204" pitchFamily="34" charset="0"/>
              <a:buChar char="•"/>
            </a:pPr>
            <a:r>
              <a:rPr lang="zh-TW" altLang="en-US" sz="2000" b="1" dirty="0" smtClean="0">
                <a:solidFill>
                  <a:srgbClr val="0000FF"/>
                </a:solidFill>
                <a:latin typeface="標楷體" panose="03000509000000000000" pitchFamily="65" charset="-120"/>
              </a:rPr>
              <a:t>入庫要求</a:t>
            </a:r>
            <a:r>
              <a:rPr lang="en-US" altLang="zh-TW" sz="2000" b="1" dirty="0" smtClean="0">
                <a:solidFill>
                  <a:srgbClr val="0000FF"/>
                </a:solidFill>
                <a:latin typeface="標楷體" panose="03000509000000000000" pitchFamily="65" charset="-120"/>
              </a:rPr>
              <a:t>/</a:t>
            </a:r>
            <a:r>
              <a:rPr lang="zh-TW" altLang="en-US" sz="2000" b="1" dirty="0" smtClean="0">
                <a:solidFill>
                  <a:srgbClr val="0000FF"/>
                </a:solidFill>
                <a:latin typeface="標楷體" panose="03000509000000000000" pitchFamily="65" charset="-120"/>
              </a:rPr>
              <a:t>入庫完成回報</a:t>
            </a:r>
            <a:endParaRPr lang="en-US" altLang="zh-TW" sz="2000" b="1" dirty="0">
              <a:solidFill>
                <a:srgbClr val="0000FF"/>
              </a:solidFill>
              <a:latin typeface="標楷體" panose="03000509000000000000" pitchFamily="65" charset="-120"/>
            </a:endParaRPr>
          </a:p>
          <a:p>
            <a:pPr marL="1257300" lvl="2" indent="-342900" algn="l">
              <a:buFont typeface="Arial" panose="020B0604020202020204" pitchFamily="34" charset="0"/>
              <a:buChar char="•"/>
            </a:pPr>
            <a:r>
              <a:rPr lang="zh-TW" altLang="en-US" sz="2000" b="1" dirty="0" smtClean="0">
                <a:solidFill>
                  <a:srgbClr val="0000FF"/>
                </a:solidFill>
                <a:latin typeface="標楷體" panose="03000509000000000000" pitchFamily="65" charset="-120"/>
              </a:rPr>
              <a:t>出庫要求</a:t>
            </a:r>
            <a:r>
              <a:rPr lang="en-US" altLang="zh-TW" sz="2000" b="1" dirty="0" smtClean="0">
                <a:solidFill>
                  <a:srgbClr val="0000FF"/>
                </a:solidFill>
                <a:latin typeface="標楷體" panose="03000509000000000000" pitchFamily="65" charset="-120"/>
              </a:rPr>
              <a:t>/</a:t>
            </a:r>
            <a:r>
              <a:rPr lang="zh-TW" altLang="en-US" sz="2000" b="1" dirty="0" smtClean="0">
                <a:solidFill>
                  <a:srgbClr val="0000FF"/>
                </a:solidFill>
                <a:latin typeface="標楷體" panose="03000509000000000000" pitchFamily="65" charset="-120"/>
              </a:rPr>
              <a:t>出庫完成回報</a:t>
            </a:r>
            <a:endParaRPr lang="en-US" altLang="zh-TW" sz="2000" b="1" dirty="0">
              <a:solidFill>
                <a:srgbClr val="0000FF"/>
              </a:solidFill>
              <a:latin typeface="標楷體" panose="03000509000000000000" pitchFamily="65" charset="-120"/>
            </a:endParaRPr>
          </a:p>
          <a:p>
            <a:pPr marL="1257300" lvl="2" indent="-342900" algn="l">
              <a:buFont typeface="Arial" panose="020B0604020202020204" pitchFamily="34" charset="0"/>
              <a:buChar char="•"/>
            </a:pPr>
            <a:r>
              <a:rPr lang="zh-TW" altLang="en-US" sz="2000" b="1" dirty="0" smtClean="0">
                <a:solidFill>
                  <a:srgbClr val="0000FF"/>
                </a:solidFill>
                <a:latin typeface="標楷體" panose="03000509000000000000" pitchFamily="65" charset="-120"/>
              </a:rPr>
              <a:t>盤點要求</a:t>
            </a:r>
            <a:r>
              <a:rPr lang="en-US" altLang="zh-TW" sz="2000" b="1" dirty="0" smtClean="0">
                <a:solidFill>
                  <a:srgbClr val="0000FF"/>
                </a:solidFill>
                <a:latin typeface="標楷體" panose="03000509000000000000" pitchFamily="65" charset="-120"/>
              </a:rPr>
              <a:t>/</a:t>
            </a:r>
            <a:r>
              <a:rPr lang="zh-TW" altLang="en-US" sz="2000" b="1" dirty="0" smtClean="0">
                <a:solidFill>
                  <a:srgbClr val="0000FF"/>
                </a:solidFill>
                <a:latin typeface="標楷體" panose="03000509000000000000" pitchFamily="65" charset="-120"/>
              </a:rPr>
              <a:t>盤點出庫完成回報</a:t>
            </a:r>
            <a:endParaRPr lang="en-US" altLang="zh-TW" sz="2000" b="1" dirty="0">
              <a:solidFill>
                <a:srgbClr val="0000FF"/>
              </a:solidFill>
              <a:latin typeface="標楷體" panose="03000509000000000000" pitchFamily="65" charset="-120"/>
            </a:endParaRPr>
          </a:p>
          <a:p>
            <a:pPr marL="1257300" lvl="2" indent="-342900" algn="l">
              <a:buFont typeface="Arial" panose="020B0604020202020204" pitchFamily="34" charset="0"/>
              <a:buChar char="•"/>
            </a:pPr>
            <a:r>
              <a:rPr lang="zh-TW" altLang="en-US" sz="2000" b="1" dirty="0" smtClean="0">
                <a:solidFill>
                  <a:srgbClr val="0000FF"/>
                </a:solidFill>
                <a:latin typeface="標楷體" panose="03000509000000000000" pitchFamily="65" charset="-120"/>
              </a:rPr>
              <a:t>存貨訊息同步</a:t>
            </a:r>
            <a:endParaRPr lang="en-US" altLang="zh-TW" sz="2000" b="1" dirty="0">
              <a:solidFill>
                <a:srgbClr val="0000FF"/>
              </a:solidFill>
              <a:latin typeface="標楷體" panose="03000509000000000000" pitchFamily="65" charset="-120"/>
            </a:endParaRPr>
          </a:p>
          <a:p>
            <a:pPr marL="1257300" lvl="2" indent="-342900" algn="l">
              <a:buFont typeface="Arial" panose="020B0604020202020204" pitchFamily="34" charset="0"/>
              <a:buChar char="•"/>
            </a:pPr>
            <a:r>
              <a:rPr lang="zh-TW" altLang="en-US" sz="2000" b="1" dirty="0" smtClean="0">
                <a:solidFill>
                  <a:srgbClr val="0000FF"/>
                </a:solidFill>
                <a:latin typeface="標楷體" panose="03000509000000000000" pitchFamily="65" charset="-120"/>
              </a:rPr>
              <a:t>異常訊息發送　</a:t>
            </a:r>
            <a:endParaRPr lang="en-US" altLang="zh-TW" sz="2000" b="1" dirty="0">
              <a:solidFill>
                <a:srgbClr val="0000FF"/>
              </a:solidFill>
              <a:latin typeface="標楷體" panose="03000509000000000000" pitchFamily="65" charset="-120"/>
            </a:endParaRPr>
          </a:p>
          <a:p>
            <a:pPr lvl="2" algn="l"/>
            <a:r>
              <a:rPr lang="zh-TW" altLang="en-US" sz="2000" b="1" dirty="0">
                <a:solidFill>
                  <a:srgbClr val="0000FF"/>
                </a:solidFill>
                <a:latin typeface="標楷體" panose="03000509000000000000" pitchFamily="65" charset="-120"/>
              </a:rPr>
              <a:t>　</a:t>
            </a:r>
            <a:endParaRPr lang="en-US" altLang="zh-TW" sz="2000" b="1" dirty="0">
              <a:solidFill>
                <a:srgbClr val="0000FF"/>
              </a:solidFill>
              <a:latin typeface="標楷體" panose="03000509000000000000" pitchFamily="65" charset="-120"/>
            </a:endParaRPr>
          </a:p>
          <a:p>
            <a:pPr lvl="1"/>
            <a:r>
              <a:rPr lang="en-US" altLang="zh-TW" sz="2000" b="1" dirty="0"/>
              <a:t>                     </a:t>
            </a:r>
            <a:endParaRPr lang="zh-TW" altLang="en-US" sz="2000" b="1" dirty="0"/>
          </a:p>
        </p:txBody>
      </p:sp>
    </p:spTree>
    <p:extLst>
      <p:ext uri="{BB962C8B-B14F-4D97-AF65-F5344CB8AC3E}">
        <p14:creationId xmlns:p14="http://schemas.microsoft.com/office/powerpoint/2010/main" val="33478996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3"/>
          <p:cNvSpPr txBox="1">
            <a:spLocks noChangeArrowheads="1"/>
          </p:cNvSpPr>
          <p:nvPr/>
        </p:nvSpPr>
        <p:spPr bwMode="auto">
          <a:xfrm>
            <a:off x="373466" y="4856364"/>
            <a:ext cx="2808610" cy="1046440"/>
          </a:xfrm>
          <a:prstGeom prst="rect">
            <a:avLst/>
          </a:prstGeom>
          <a:noFill/>
          <a:ln w="9525">
            <a:noFill/>
            <a:miter lim="800000"/>
            <a:headEnd/>
            <a:tailEnd/>
          </a:ln>
          <a:effectLst/>
        </p:spPr>
        <p:txBody>
          <a:bodyPr wrap="square">
            <a:spAutoFit/>
          </a:bodyPr>
          <a:lstStyle/>
          <a:p>
            <a:pPr algn="l">
              <a:spcBef>
                <a:spcPct val="50000"/>
              </a:spcBef>
            </a:pPr>
            <a:r>
              <a:rPr lang="zh-TW" altLang="en-US" dirty="0" smtClean="0">
                <a:solidFill>
                  <a:srgbClr val="FF0000"/>
                </a:solidFill>
                <a:latin typeface="標楷體" pitchFamily="65" charset="-120"/>
              </a:rPr>
              <a:t>托盤強度</a:t>
            </a:r>
            <a:r>
              <a:rPr lang="zh-TW" altLang="en-US" dirty="0">
                <a:solidFill>
                  <a:srgbClr val="FF0000"/>
                </a:solidFill>
                <a:latin typeface="標楷體" pitchFamily="65" charset="-120"/>
              </a:rPr>
              <a:t>要求：</a:t>
            </a:r>
          </a:p>
          <a:p>
            <a:pPr algn="l">
              <a:spcBef>
                <a:spcPct val="50000"/>
              </a:spcBef>
              <a:buFont typeface="Wingdings" pitchFamily="2" charset="2"/>
              <a:buChar char="u"/>
            </a:pPr>
            <a:r>
              <a:rPr lang="zh-TW" altLang="en-US" sz="1600" dirty="0" smtClean="0">
                <a:solidFill>
                  <a:srgbClr val="0000FF"/>
                </a:solidFill>
                <a:latin typeface="標楷體" pitchFamily="65" charset="-120"/>
              </a:rPr>
              <a:t>托盤存放</a:t>
            </a:r>
            <a:r>
              <a:rPr lang="zh-TW" altLang="en-US" sz="1600" dirty="0">
                <a:solidFill>
                  <a:srgbClr val="0000FF"/>
                </a:solidFill>
                <a:latin typeface="標楷體" pitchFamily="65" charset="-120"/>
              </a:rPr>
              <a:t>及於</a:t>
            </a:r>
            <a:r>
              <a:rPr lang="en-US" altLang="zh-TW" sz="1600" dirty="0">
                <a:solidFill>
                  <a:srgbClr val="0000FF"/>
                </a:solidFill>
                <a:latin typeface="標楷體" pitchFamily="65" charset="-120"/>
              </a:rPr>
              <a:t>C/V</a:t>
            </a:r>
            <a:r>
              <a:rPr lang="zh-TW" altLang="en-US" sz="1600" dirty="0">
                <a:solidFill>
                  <a:srgbClr val="0000FF"/>
                </a:solidFill>
                <a:latin typeface="標楷體" pitchFamily="65" charset="-120"/>
              </a:rPr>
              <a:t>上搬送時，</a:t>
            </a:r>
          </a:p>
          <a:p>
            <a:pPr algn="l">
              <a:spcBef>
                <a:spcPct val="50000"/>
              </a:spcBef>
            </a:pPr>
            <a:r>
              <a:rPr lang="zh-TW" altLang="en-US" sz="1600" dirty="0" smtClean="0">
                <a:solidFill>
                  <a:srgbClr val="0000FF"/>
                </a:solidFill>
                <a:latin typeface="標楷體" pitchFamily="65" charset="-120"/>
              </a:rPr>
              <a:t>  滿載變形</a:t>
            </a:r>
            <a:r>
              <a:rPr lang="en-US" altLang="zh-TW" sz="1600" dirty="0" smtClean="0">
                <a:solidFill>
                  <a:srgbClr val="0000FF"/>
                </a:solidFill>
                <a:latin typeface="標楷體" pitchFamily="65" charset="-120"/>
              </a:rPr>
              <a:t>10mm</a:t>
            </a:r>
            <a:r>
              <a:rPr lang="zh-TW" altLang="en-US" sz="1600" dirty="0" smtClean="0">
                <a:solidFill>
                  <a:srgbClr val="0000FF"/>
                </a:solidFill>
                <a:latin typeface="標楷體" pitchFamily="65" charset="-120"/>
              </a:rPr>
              <a:t>以內。</a:t>
            </a:r>
            <a:endParaRPr lang="zh-TW" altLang="en-US" sz="1600" dirty="0">
              <a:solidFill>
                <a:srgbClr val="0000FF"/>
              </a:solidFill>
              <a:latin typeface="標楷體" pitchFamily="65" charset="-120"/>
            </a:endParaRPr>
          </a:p>
        </p:txBody>
      </p:sp>
      <p:graphicFrame>
        <p:nvGraphicFramePr>
          <p:cNvPr id="9220" name="Object 4"/>
          <p:cNvGraphicFramePr>
            <a:graphicFrameLocks noChangeAspect="1"/>
          </p:cNvGraphicFramePr>
          <p:nvPr/>
        </p:nvGraphicFramePr>
        <p:xfrm>
          <a:off x="539750" y="1009906"/>
          <a:ext cx="3925888" cy="3190875"/>
        </p:xfrm>
        <a:graphic>
          <a:graphicData uri="http://schemas.openxmlformats.org/presentationml/2006/ole">
            <mc:AlternateContent xmlns:mc="http://schemas.openxmlformats.org/markup-compatibility/2006">
              <mc:Choice xmlns:v="urn:schemas-microsoft-com:vml" Requires="v">
                <p:oleObj spid="_x0000_s139408" r:id="rId4" imgW="7570800" imgH="4890600" progId="">
                  <p:embed/>
                </p:oleObj>
              </mc:Choice>
              <mc:Fallback>
                <p:oleObj r:id="rId4" imgW="7570800" imgH="48906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l="5432" t="3429" r="63411" b="58621"/>
                      <a:stretch>
                        <a:fillRect/>
                      </a:stretch>
                    </p:blipFill>
                    <p:spPr bwMode="auto">
                      <a:xfrm>
                        <a:off x="539750" y="1009906"/>
                        <a:ext cx="3925888"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1" name="Object 5"/>
          <p:cNvGraphicFramePr>
            <a:graphicFrameLocks noChangeAspect="1"/>
          </p:cNvGraphicFramePr>
          <p:nvPr/>
        </p:nvGraphicFramePr>
        <p:xfrm>
          <a:off x="4984751" y="778806"/>
          <a:ext cx="3835722" cy="3946338"/>
        </p:xfrm>
        <a:graphic>
          <a:graphicData uri="http://schemas.openxmlformats.org/presentationml/2006/ole">
            <mc:AlternateContent xmlns:mc="http://schemas.openxmlformats.org/markup-compatibility/2006">
              <mc:Choice xmlns:v="urn:schemas-microsoft-com:vml" Requires="v">
                <p:oleObj spid="_x0000_s139409" r:id="rId6" imgW="7570800" imgH="4890600" progId="">
                  <p:embed/>
                </p:oleObj>
              </mc:Choice>
              <mc:Fallback>
                <p:oleObj r:id="rId6" imgW="7570800" imgH="4890600" progId="">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l="5432" t="42595" r="63583" b="9599"/>
                      <a:stretch>
                        <a:fillRect/>
                      </a:stretch>
                    </p:blipFill>
                    <p:spPr bwMode="auto">
                      <a:xfrm>
                        <a:off x="4984751" y="778806"/>
                        <a:ext cx="3835722" cy="394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2" name="Text Box 6"/>
          <p:cNvSpPr txBox="1">
            <a:spLocks noChangeArrowheads="1"/>
          </p:cNvSpPr>
          <p:nvPr/>
        </p:nvSpPr>
        <p:spPr bwMode="auto">
          <a:xfrm>
            <a:off x="3046448" y="4856364"/>
            <a:ext cx="3096344" cy="1046440"/>
          </a:xfrm>
          <a:prstGeom prst="rect">
            <a:avLst/>
          </a:prstGeom>
          <a:noFill/>
          <a:ln w="9525">
            <a:noFill/>
            <a:miter lim="800000"/>
            <a:headEnd/>
            <a:tailEnd/>
          </a:ln>
          <a:effectLst/>
        </p:spPr>
        <p:txBody>
          <a:bodyPr wrap="square">
            <a:spAutoFit/>
          </a:bodyPr>
          <a:lstStyle/>
          <a:p>
            <a:pPr lvl="0" indent="355600" algn="l">
              <a:spcBef>
                <a:spcPct val="50000"/>
              </a:spcBef>
              <a:tabLst>
                <a:tab pos="609600" algn="l"/>
                <a:tab pos="838200" algn="l"/>
              </a:tabLst>
            </a:pPr>
            <a:r>
              <a:rPr lang="zh-TW" altLang="zh-TW" dirty="0" smtClean="0">
                <a:solidFill>
                  <a:srgbClr val="FF0000"/>
                </a:solidFill>
                <a:latin typeface="標楷體" pitchFamily="65" charset="-120"/>
              </a:rPr>
              <a:t>精度要求：</a:t>
            </a:r>
          </a:p>
          <a:p>
            <a:pPr lvl="0" indent="266700" algn="l" eaLnBrk="0" hangingPunct="0">
              <a:spcBef>
                <a:spcPct val="50000"/>
              </a:spcBef>
              <a:tabLst>
                <a:tab pos="609600" algn="l"/>
                <a:tab pos="838200" algn="l"/>
              </a:tabLst>
            </a:pPr>
            <a:r>
              <a:rPr lang="zh-TW" altLang="zh-TW" sz="1600" dirty="0" smtClean="0">
                <a:solidFill>
                  <a:srgbClr val="0000FF"/>
                </a:solidFill>
                <a:latin typeface="標楷體" pitchFamily="65" charset="-120"/>
              </a:rPr>
              <a:t>◆長度公差</a:t>
            </a:r>
            <a:r>
              <a:rPr lang="en-US" altLang="zh-TW" sz="1600" dirty="0" smtClean="0">
                <a:solidFill>
                  <a:srgbClr val="0000FF"/>
                </a:solidFill>
                <a:latin typeface="標楷體" pitchFamily="65" charset="-120"/>
              </a:rPr>
              <a:t>+0mm</a:t>
            </a:r>
            <a:r>
              <a:rPr lang="zh-TW" altLang="en-US" sz="1600" dirty="0" smtClean="0">
                <a:solidFill>
                  <a:srgbClr val="0000FF"/>
                </a:solidFill>
                <a:latin typeface="標楷體" pitchFamily="65" charset="-120"/>
              </a:rPr>
              <a:t>、</a:t>
            </a:r>
            <a:r>
              <a:rPr lang="en-US" altLang="zh-TW" sz="1600" dirty="0" smtClean="0">
                <a:solidFill>
                  <a:srgbClr val="0000FF"/>
                </a:solidFill>
                <a:latin typeface="標楷體" pitchFamily="65" charset="-120"/>
              </a:rPr>
              <a:t>-5mm</a:t>
            </a:r>
            <a:r>
              <a:rPr lang="zh-TW" altLang="en-US" sz="1600" dirty="0" smtClean="0">
                <a:solidFill>
                  <a:srgbClr val="0000FF"/>
                </a:solidFill>
                <a:latin typeface="標楷體" pitchFamily="65" charset="-120"/>
              </a:rPr>
              <a:t>以內。</a:t>
            </a:r>
          </a:p>
          <a:p>
            <a:pPr lvl="0" indent="266700" algn="l" eaLnBrk="0" hangingPunct="0">
              <a:spcBef>
                <a:spcPct val="50000"/>
              </a:spcBef>
              <a:tabLst>
                <a:tab pos="609600" algn="l"/>
                <a:tab pos="838200" algn="l"/>
              </a:tabLst>
            </a:pPr>
            <a:r>
              <a:rPr lang="zh-TW" altLang="en-US" sz="1600" dirty="0" smtClean="0">
                <a:solidFill>
                  <a:srgbClr val="0000FF"/>
                </a:solidFill>
                <a:latin typeface="標楷體" pitchFamily="65" charset="-120"/>
              </a:rPr>
              <a:t>◆二對角線長差</a:t>
            </a:r>
            <a:r>
              <a:rPr lang="en-US" altLang="zh-TW" sz="1600" dirty="0" smtClean="0">
                <a:solidFill>
                  <a:srgbClr val="0000FF"/>
                </a:solidFill>
                <a:latin typeface="標楷體" pitchFamily="65" charset="-120"/>
              </a:rPr>
              <a:t>10mm</a:t>
            </a:r>
            <a:r>
              <a:rPr lang="zh-TW" altLang="en-US" sz="1600" dirty="0" smtClean="0">
                <a:solidFill>
                  <a:srgbClr val="0000FF"/>
                </a:solidFill>
                <a:latin typeface="標楷體" pitchFamily="65" charset="-120"/>
              </a:rPr>
              <a:t>以內</a:t>
            </a:r>
            <a:endParaRPr lang="zh-TW" altLang="en-US" sz="1600" dirty="0">
              <a:solidFill>
                <a:srgbClr val="0000FF"/>
              </a:solidFill>
              <a:latin typeface="標楷體" pitchFamily="65" charset="-120"/>
            </a:endParaRPr>
          </a:p>
        </p:txBody>
      </p:sp>
      <p:sp>
        <p:nvSpPr>
          <p:cNvPr id="9224" name="Text Box 8"/>
          <p:cNvSpPr txBox="1">
            <a:spLocks noChangeArrowheads="1"/>
          </p:cNvSpPr>
          <p:nvPr/>
        </p:nvSpPr>
        <p:spPr bwMode="auto">
          <a:xfrm>
            <a:off x="2411760" y="74613"/>
            <a:ext cx="5412726" cy="523220"/>
          </a:xfrm>
          <a:prstGeom prst="rect">
            <a:avLst/>
          </a:prstGeom>
          <a:noFill/>
          <a:ln w="9525" algn="ctr">
            <a:noFill/>
            <a:miter lim="800000"/>
            <a:headEnd/>
            <a:tailEnd/>
          </a:ln>
          <a:effectLst/>
        </p:spPr>
        <p:txBody>
          <a:bodyPr wrap="square">
            <a:spAutoFit/>
          </a:bodyPr>
          <a:lstStyle/>
          <a:p>
            <a:pPr algn="ctr">
              <a:spcBef>
                <a:spcPct val="50000"/>
              </a:spcBef>
            </a:pPr>
            <a:r>
              <a:rPr lang="en-US" altLang="zh-TW" sz="2800" b="1" dirty="0">
                <a:solidFill>
                  <a:srgbClr val="0000FF"/>
                </a:solidFill>
                <a:latin typeface="標楷體" pitchFamily="65" charset="-120"/>
              </a:rPr>
              <a:t>AS/RS</a:t>
            </a:r>
            <a:r>
              <a:rPr lang="zh-TW" altLang="en-US" sz="2800" b="1" dirty="0">
                <a:solidFill>
                  <a:srgbClr val="0000FF"/>
                </a:solidFill>
                <a:latin typeface="標楷體" pitchFamily="65" charset="-120"/>
              </a:rPr>
              <a:t>使用載具</a:t>
            </a:r>
            <a:r>
              <a:rPr lang="zh-TW" altLang="en-US" sz="2800" b="1" dirty="0" smtClean="0">
                <a:solidFill>
                  <a:srgbClr val="0000FF"/>
                </a:solidFill>
                <a:latin typeface="標楷體" pitchFamily="65" charset="-120"/>
              </a:rPr>
              <a:t>強度與精度要求</a:t>
            </a:r>
            <a:endParaRPr lang="en-US" altLang="zh-TW" sz="2800" b="1" dirty="0">
              <a:solidFill>
                <a:srgbClr val="0000FF"/>
              </a:solidFill>
              <a:latin typeface="標楷體" pitchFamily="65" charset="-120"/>
            </a:endParaRPr>
          </a:p>
        </p:txBody>
      </p:sp>
      <p:sp>
        <p:nvSpPr>
          <p:cNvPr id="13" name="Text Box 6"/>
          <p:cNvSpPr txBox="1">
            <a:spLocks noChangeArrowheads="1"/>
          </p:cNvSpPr>
          <p:nvPr/>
        </p:nvSpPr>
        <p:spPr bwMode="auto">
          <a:xfrm>
            <a:off x="6353820" y="4847072"/>
            <a:ext cx="1984643" cy="1046440"/>
          </a:xfrm>
          <a:prstGeom prst="rect">
            <a:avLst/>
          </a:prstGeom>
          <a:noFill/>
          <a:ln w="9525">
            <a:noFill/>
            <a:miter lim="800000"/>
            <a:headEnd/>
            <a:tailEnd/>
          </a:ln>
          <a:effectLst/>
        </p:spPr>
        <p:txBody>
          <a:bodyPr wrap="square">
            <a:spAutoFit/>
          </a:bodyPr>
          <a:lstStyle/>
          <a:p>
            <a:pPr indent="355600" algn="l">
              <a:spcBef>
                <a:spcPct val="50000"/>
              </a:spcBef>
              <a:tabLst>
                <a:tab pos="609600" algn="l"/>
                <a:tab pos="838200" algn="l"/>
              </a:tabLst>
            </a:pPr>
            <a:r>
              <a:rPr lang="zh-TW" altLang="en-US" dirty="0" smtClean="0">
                <a:solidFill>
                  <a:srgbClr val="FF0000"/>
                </a:solidFill>
                <a:latin typeface="標楷體" pitchFamily="65" charset="-120"/>
              </a:rPr>
              <a:t>不良托盤</a:t>
            </a:r>
            <a:endParaRPr lang="en-US" altLang="zh-TW" dirty="0" smtClean="0">
              <a:solidFill>
                <a:srgbClr val="FF0000"/>
              </a:solidFill>
              <a:latin typeface="標楷體" pitchFamily="65" charset="-120"/>
            </a:endParaRPr>
          </a:p>
          <a:p>
            <a:pPr indent="355600" algn="l">
              <a:spcBef>
                <a:spcPct val="50000"/>
              </a:spcBef>
              <a:buFont typeface="Wingdings" pitchFamily="2" charset="2"/>
              <a:buChar char="u"/>
              <a:tabLst>
                <a:tab pos="609600" algn="l"/>
                <a:tab pos="838200" algn="l"/>
              </a:tabLst>
            </a:pPr>
            <a:r>
              <a:rPr lang="zh-TW" altLang="en-US" sz="1600" dirty="0" smtClean="0">
                <a:solidFill>
                  <a:srgbClr val="0000FF"/>
                </a:solidFill>
                <a:latin typeface="標楷體" pitchFamily="65" charset="-120"/>
                <a:cs typeface="Arial" charset="0"/>
              </a:rPr>
              <a:t>底面有破損時</a:t>
            </a:r>
            <a:endParaRPr lang="en-US" altLang="zh-TW" sz="1600" dirty="0" smtClean="0">
              <a:solidFill>
                <a:srgbClr val="0000FF"/>
              </a:solidFill>
              <a:latin typeface="標楷體" pitchFamily="65" charset="-120"/>
              <a:cs typeface="Arial" charset="0"/>
            </a:endParaRPr>
          </a:p>
          <a:p>
            <a:pPr algn="l">
              <a:spcBef>
                <a:spcPct val="50000"/>
              </a:spcBef>
              <a:buFont typeface="Wingdings" pitchFamily="2" charset="2"/>
              <a:buChar char="u"/>
            </a:pPr>
            <a:r>
              <a:rPr lang="zh-TW" altLang="en-US" sz="1600" dirty="0" smtClean="0">
                <a:solidFill>
                  <a:srgbClr val="0000FF"/>
                </a:solidFill>
                <a:latin typeface="標楷體" pitchFamily="65" charset="-120"/>
                <a:cs typeface="Arial" charset="0"/>
              </a:rPr>
              <a:t>  極大</a:t>
            </a:r>
            <a:r>
              <a:rPr lang="zh-TW" altLang="en-US" sz="1600" dirty="0">
                <a:solidFill>
                  <a:srgbClr val="0000FF"/>
                </a:solidFill>
                <a:latin typeface="標楷體" pitchFamily="65" charset="-120"/>
                <a:cs typeface="Arial" charset="0"/>
              </a:rPr>
              <a:t>變形</a:t>
            </a:r>
            <a:r>
              <a:rPr lang="zh-TW" altLang="en-US" sz="1600" dirty="0" smtClean="0">
                <a:solidFill>
                  <a:srgbClr val="0000FF"/>
                </a:solidFill>
                <a:latin typeface="標楷體" pitchFamily="65" charset="-120"/>
                <a:cs typeface="Arial" charset="0"/>
              </a:rPr>
              <a:t>時</a:t>
            </a:r>
            <a:endParaRPr lang="zh-TW" altLang="en-US" sz="1600" dirty="0">
              <a:solidFill>
                <a:srgbClr val="0000FF"/>
              </a:solidFill>
              <a:latin typeface="標楷體" pitchFamily="65" charset="-120"/>
              <a:cs typeface="Arial" charset="0"/>
            </a:endParaRPr>
          </a:p>
        </p:txBody>
      </p:sp>
      <p:sp>
        <p:nvSpPr>
          <p:cNvPr id="9" name="投影片編號版面配置區 1"/>
          <p:cNvSpPr>
            <a:spLocks noGrp="1"/>
          </p:cNvSpPr>
          <p:nvPr>
            <p:ph type="sldNum" sz="quarter" idx="4294967295"/>
          </p:nvPr>
        </p:nvSpPr>
        <p:spPr>
          <a:xfrm>
            <a:off x="7740650" y="6604000"/>
            <a:ext cx="311150" cy="209550"/>
          </a:xfrm>
          <a:prstGeom prst="rect">
            <a:avLst/>
          </a:prstGeom>
          <a:noFill/>
          <a:ln>
            <a:miter lim="800000"/>
            <a:headEnd/>
            <a:tailEnd/>
          </a:ln>
        </p:spPr>
        <p:txBody>
          <a:bodyPr/>
          <a:lstStyle/>
          <a:p>
            <a:fld id="{0B4681F9-4532-4BDA-9DA4-F95136C13DFA}" type="slidenum">
              <a:rPr lang="en-US" altLang="zh-TW" smtClean="0">
                <a:solidFill>
                  <a:srgbClr val="0000FF"/>
                </a:solidFill>
              </a:rPr>
              <a:pPr/>
              <a:t>5</a:t>
            </a:fld>
            <a:endParaRPr lang="en-US" altLang="ja-JP" dirty="0" smtClean="0">
              <a:solidFill>
                <a:srgbClr val="0000FF"/>
              </a:solidFill>
            </a:endParaRP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a:xfrm>
            <a:off x="2375756" y="0"/>
            <a:ext cx="4118652" cy="567159"/>
          </a:xfrm>
          <a:prstGeom prst="rect">
            <a:avLst/>
          </a:prstGeom>
        </p:spPr>
        <p:txBody>
          <a:bodyPr>
            <a:normAutofit/>
          </a:bodyPr>
          <a:lstStyle/>
          <a:p>
            <a:r>
              <a:rPr lang="zh-TW" altLang="en-US" sz="2800" b="1" dirty="0" smtClean="0">
                <a:solidFill>
                  <a:srgbClr val="0000FF"/>
                </a:solidFill>
                <a:latin typeface="標楷體" panose="03000509000000000000" pitchFamily="65" charset="-120"/>
                <a:ea typeface="標楷體" panose="03000509000000000000" pitchFamily="65" charset="-120"/>
              </a:rPr>
              <a:t>訊息交換介面</a:t>
            </a:r>
            <a:r>
              <a:rPr lang="en-US" altLang="zh-TW" sz="2800" b="1" dirty="0" smtClean="0">
                <a:solidFill>
                  <a:srgbClr val="0000FF"/>
                </a:solidFill>
                <a:latin typeface="標楷體" panose="03000509000000000000" pitchFamily="65" charset="-120"/>
                <a:ea typeface="標楷體" panose="03000509000000000000" pitchFamily="65" charset="-120"/>
              </a:rPr>
              <a:t>(</a:t>
            </a:r>
            <a:r>
              <a:rPr lang="zh-TW" altLang="en-US" sz="2800" b="1" dirty="0" smtClean="0">
                <a:solidFill>
                  <a:srgbClr val="0000FF"/>
                </a:solidFill>
                <a:latin typeface="標楷體" panose="03000509000000000000" pitchFamily="65" charset="-120"/>
                <a:ea typeface="標楷體" panose="03000509000000000000" pitchFamily="65" charset="-120"/>
              </a:rPr>
              <a:t>範例</a:t>
            </a:r>
            <a:r>
              <a:rPr lang="en-US" altLang="zh-TW" sz="2800" b="1" dirty="0" smtClean="0">
                <a:solidFill>
                  <a:srgbClr val="0000FF"/>
                </a:solidFill>
                <a:latin typeface="標楷體" panose="03000509000000000000" pitchFamily="65" charset="-120"/>
                <a:ea typeface="標楷體" panose="03000509000000000000" pitchFamily="65" charset="-120"/>
              </a:rPr>
              <a:t>)</a:t>
            </a:r>
            <a:endParaRPr lang="zh-TW" altLang="en-US" sz="2800" b="1" dirty="0">
              <a:solidFill>
                <a:srgbClr val="0000FF"/>
              </a:solidFill>
              <a:latin typeface="標楷體" panose="03000509000000000000" pitchFamily="65" charset="-120"/>
              <a:ea typeface="標楷體" panose="03000509000000000000" pitchFamily="65" charset="-120"/>
            </a:endParaRPr>
          </a:p>
        </p:txBody>
      </p:sp>
      <p:sp>
        <p:nvSpPr>
          <p:cNvPr id="6" name="矩形 5"/>
          <p:cNvSpPr/>
          <p:nvPr/>
        </p:nvSpPr>
        <p:spPr>
          <a:xfrm>
            <a:off x="584326" y="738350"/>
            <a:ext cx="7456830" cy="707886"/>
          </a:xfrm>
          <a:prstGeom prst="rect">
            <a:avLst/>
          </a:prstGeom>
        </p:spPr>
        <p:txBody>
          <a:bodyPr wrap="square">
            <a:spAutoFit/>
          </a:bodyPr>
          <a:lstStyle/>
          <a:p>
            <a:pPr marL="342900" indent="-342900">
              <a:buFont typeface="Arial" panose="020B0604020202020204" pitchFamily="34" charset="0"/>
              <a:buChar char="•"/>
            </a:pPr>
            <a:r>
              <a:rPr lang="en-US" altLang="zh-TW" sz="2000" b="1" dirty="0">
                <a:solidFill>
                  <a:srgbClr val="0000FF"/>
                </a:solidFill>
              </a:rPr>
              <a:t>OLEDB(User define interface table)</a:t>
            </a:r>
          </a:p>
          <a:p>
            <a:pPr marL="342900" indent="-342900">
              <a:buFont typeface="Arial" panose="020B0604020202020204" pitchFamily="34" charset="0"/>
              <a:buChar char="•"/>
            </a:pPr>
            <a:endParaRPr lang="en-US" altLang="zh-TW" sz="2000" b="1" dirty="0">
              <a:solidFill>
                <a:srgbClr val="0000FF"/>
              </a:solidFill>
            </a:endParaRPr>
          </a:p>
        </p:txBody>
      </p:sp>
      <p:grpSp>
        <p:nvGrpSpPr>
          <p:cNvPr id="13" name="群組 12"/>
          <p:cNvGrpSpPr/>
          <p:nvPr/>
        </p:nvGrpSpPr>
        <p:grpSpPr>
          <a:xfrm>
            <a:off x="1632277" y="1556563"/>
            <a:ext cx="3672408" cy="2372575"/>
            <a:chOff x="913892" y="1596485"/>
            <a:chExt cx="3672408" cy="2372575"/>
          </a:xfrm>
        </p:grpSpPr>
        <p:pic>
          <p:nvPicPr>
            <p:cNvPr id="5" name="圖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3892" y="1736812"/>
              <a:ext cx="3672408" cy="2232248"/>
            </a:xfrm>
            <a:prstGeom prst="rect">
              <a:avLst/>
            </a:prstGeom>
          </p:spPr>
        </p:pic>
        <p:sp>
          <p:nvSpPr>
            <p:cNvPr id="9" name="文字方塊 8"/>
            <p:cNvSpPr txBox="1"/>
            <p:nvPr/>
          </p:nvSpPr>
          <p:spPr>
            <a:xfrm>
              <a:off x="928207" y="2084282"/>
              <a:ext cx="2131625" cy="307777"/>
            </a:xfrm>
            <a:prstGeom prst="rect">
              <a:avLst/>
            </a:prstGeom>
            <a:solidFill>
              <a:schemeClr val="tx1">
                <a:lumMod val="20000"/>
                <a:lumOff val="80000"/>
              </a:schemeClr>
            </a:solidFill>
          </p:spPr>
          <p:txBody>
            <a:bodyPr wrap="square" rtlCol="0">
              <a:spAutoFit/>
            </a:bodyPr>
            <a:lstStyle/>
            <a:p>
              <a:r>
                <a:rPr lang="en-US" altLang="zh-TW" sz="1400" dirty="0">
                  <a:latin typeface="+mn-ea"/>
                </a:rPr>
                <a:t>HOST Request to WCS</a:t>
              </a:r>
              <a:endParaRPr lang="zh-TW" altLang="en-US" sz="1400" dirty="0">
                <a:latin typeface="+mn-ea"/>
              </a:endParaRPr>
            </a:p>
          </p:txBody>
        </p:sp>
        <p:sp>
          <p:nvSpPr>
            <p:cNvPr id="10" name="文字方塊 9"/>
            <p:cNvSpPr txBox="1"/>
            <p:nvPr/>
          </p:nvSpPr>
          <p:spPr>
            <a:xfrm>
              <a:off x="2443813" y="1596485"/>
              <a:ext cx="2092183" cy="307777"/>
            </a:xfrm>
            <a:prstGeom prst="rect">
              <a:avLst/>
            </a:prstGeom>
            <a:solidFill>
              <a:schemeClr val="tx1">
                <a:lumMod val="20000"/>
                <a:lumOff val="80000"/>
              </a:schemeClr>
            </a:solidFill>
          </p:spPr>
          <p:txBody>
            <a:bodyPr wrap="square" rtlCol="0">
              <a:spAutoFit/>
            </a:bodyPr>
            <a:lstStyle/>
            <a:p>
              <a:r>
                <a:rPr lang="en-US" altLang="zh-TW" sz="1400" dirty="0">
                  <a:latin typeface="+mn-ea"/>
                </a:rPr>
                <a:t>WCS report to HOST</a:t>
              </a:r>
              <a:endParaRPr lang="zh-TW" altLang="en-US" sz="1400" dirty="0">
                <a:latin typeface="+mn-ea"/>
              </a:endParaRPr>
            </a:p>
          </p:txBody>
        </p:sp>
      </p:grpSp>
      <p:pic>
        <p:nvPicPr>
          <p:cNvPr id="12" name="圖片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3977" y="4351181"/>
            <a:ext cx="5098382" cy="1679253"/>
          </a:xfrm>
          <a:prstGeom prst="rect">
            <a:avLst/>
          </a:prstGeom>
        </p:spPr>
      </p:pic>
      <p:sp>
        <p:nvSpPr>
          <p:cNvPr id="14" name="文字方塊 13"/>
          <p:cNvSpPr txBox="1"/>
          <p:nvPr/>
        </p:nvSpPr>
        <p:spPr>
          <a:xfrm>
            <a:off x="697883" y="1157883"/>
            <a:ext cx="1692188" cy="369332"/>
          </a:xfrm>
          <a:prstGeom prst="rect">
            <a:avLst/>
          </a:prstGeom>
          <a:noFill/>
        </p:spPr>
        <p:txBody>
          <a:bodyPr wrap="square" rtlCol="0">
            <a:spAutoFit/>
          </a:bodyPr>
          <a:lstStyle/>
          <a:p>
            <a:r>
              <a:rPr lang="zh-TW" altLang="en-US" sz="1800" b="1" dirty="0" smtClean="0">
                <a:solidFill>
                  <a:srgbClr val="FF0000"/>
                </a:solidFill>
              </a:rPr>
              <a:t>訊息格式</a:t>
            </a:r>
            <a:endParaRPr lang="zh-TW" altLang="en-US" sz="1800" b="1" dirty="0">
              <a:solidFill>
                <a:srgbClr val="FF0000"/>
              </a:solidFill>
            </a:endParaRPr>
          </a:p>
        </p:txBody>
      </p:sp>
      <p:sp>
        <p:nvSpPr>
          <p:cNvPr id="15" name="文字方塊 14"/>
          <p:cNvSpPr txBox="1"/>
          <p:nvPr/>
        </p:nvSpPr>
        <p:spPr>
          <a:xfrm>
            <a:off x="697883" y="3879642"/>
            <a:ext cx="1692188" cy="369332"/>
          </a:xfrm>
          <a:prstGeom prst="rect">
            <a:avLst/>
          </a:prstGeom>
          <a:noFill/>
        </p:spPr>
        <p:txBody>
          <a:bodyPr wrap="square" rtlCol="0">
            <a:spAutoFit/>
          </a:bodyPr>
          <a:lstStyle/>
          <a:p>
            <a:r>
              <a:rPr lang="zh-TW" altLang="en-US" sz="1800" b="1" dirty="0" smtClean="0">
                <a:solidFill>
                  <a:srgbClr val="FF0000"/>
                </a:solidFill>
              </a:rPr>
              <a:t>訊息功能</a:t>
            </a:r>
            <a:endParaRPr lang="zh-TW" altLang="en-US" sz="1800" b="1" dirty="0">
              <a:solidFill>
                <a:srgbClr val="FF0000"/>
              </a:solidFill>
            </a:endParaRPr>
          </a:p>
        </p:txBody>
      </p:sp>
      <p:sp>
        <p:nvSpPr>
          <p:cNvPr id="16" name="文字方塊 15"/>
          <p:cNvSpPr txBox="1"/>
          <p:nvPr/>
        </p:nvSpPr>
        <p:spPr>
          <a:xfrm>
            <a:off x="739690" y="6115102"/>
            <a:ext cx="5076564" cy="276999"/>
          </a:xfrm>
          <a:prstGeom prst="rect">
            <a:avLst/>
          </a:prstGeom>
          <a:noFill/>
        </p:spPr>
        <p:txBody>
          <a:bodyPr wrap="square" rtlCol="0">
            <a:spAutoFit/>
          </a:bodyPr>
          <a:lstStyle/>
          <a:p>
            <a:r>
              <a:rPr lang="zh-TW" altLang="en-US" sz="1200" dirty="0" smtClean="0">
                <a:solidFill>
                  <a:srgbClr val="FF0000"/>
                </a:solidFill>
                <a:latin typeface="標楷體" panose="03000509000000000000" pitchFamily="65" charset="-120"/>
              </a:rPr>
              <a:t>* 此頁僅是範例</a:t>
            </a:r>
            <a:r>
              <a:rPr lang="en-US" altLang="zh-TW" sz="1200" dirty="0" smtClean="0">
                <a:solidFill>
                  <a:srgbClr val="FF0000"/>
                </a:solidFill>
                <a:latin typeface="標楷體" panose="03000509000000000000" pitchFamily="65" charset="-120"/>
              </a:rPr>
              <a:t>,</a:t>
            </a:r>
            <a:r>
              <a:rPr lang="zh-TW" altLang="en-US" sz="1200" dirty="0" smtClean="0">
                <a:solidFill>
                  <a:srgbClr val="FF0000"/>
                </a:solidFill>
                <a:latin typeface="標楷體" panose="03000509000000000000" pitchFamily="65" charset="-120"/>
              </a:rPr>
              <a:t>實際項目在</a:t>
            </a:r>
            <a:r>
              <a:rPr lang="en-US" altLang="zh-TW" sz="1200" dirty="0" smtClean="0">
                <a:solidFill>
                  <a:srgbClr val="FF0000"/>
                </a:solidFill>
                <a:latin typeface="標楷體" panose="03000509000000000000" pitchFamily="65" charset="-120"/>
              </a:rPr>
              <a:t>SA</a:t>
            </a:r>
            <a:r>
              <a:rPr lang="zh-TW" altLang="en-US" sz="1200" dirty="0" smtClean="0">
                <a:solidFill>
                  <a:srgbClr val="FF0000"/>
                </a:solidFill>
                <a:latin typeface="標楷體" panose="03000509000000000000" pitchFamily="65" charset="-120"/>
              </a:rPr>
              <a:t>階段依</a:t>
            </a:r>
            <a:r>
              <a:rPr lang="en-US" altLang="zh-TW" sz="1200" dirty="0" smtClean="0">
                <a:solidFill>
                  <a:srgbClr val="FF0000"/>
                </a:solidFill>
                <a:latin typeface="標楷體" panose="03000509000000000000" pitchFamily="65" charset="-120"/>
              </a:rPr>
              <a:t>URS</a:t>
            </a:r>
            <a:r>
              <a:rPr lang="zh-TW" altLang="en-US" sz="1200" dirty="0" smtClean="0">
                <a:solidFill>
                  <a:srgbClr val="FF0000"/>
                </a:solidFill>
                <a:latin typeface="標楷體" panose="03000509000000000000" pitchFamily="65" charset="-120"/>
              </a:rPr>
              <a:t>定義</a:t>
            </a:r>
            <a:endParaRPr lang="zh-TW" altLang="en-US" sz="1200" dirty="0">
              <a:solidFill>
                <a:srgbClr val="FF0000"/>
              </a:solidFill>
              <a:latin typeface="標楷體" panose="03000509000000000000" pitchFamily="65" charset="-120"/>
            </a:endParaRPr>
          </a:p>
        </p:txBody>
      </p:sp>
      <p:sp>
        <p:nvSpPr>
          <p:cNvPr id="17" name="文字方塊 16"/>
          <p:cNvSpPr txBox="1"/>
          <p:nvPr/>
        </p:nvSpPr>
        <p:spPr>
          <a:xfrm rot="20430986">
            <a:off x="3307676" y="4875949"/>
            <a:ext cx="2010131" cy="523220"/>
          </a:xfrm>
          <a:prstGeom prst="rect">
            <a:avLst/>
          </a:prstGeom>
          <a:noFill/>
        </p:spPr>
        <p:txBody>
          <a:bodyPr wrap="square" rtlCol="0">
            <a:spAutoFit/>
          </a:bodyPr>
          <a:lstStyle/>
          <a:p>
            <a:r>
              <a:rPr lang="en-US" altLang="zh-TW" sz="2800" dirty="0">
                <a:solidFill>
                  <a:srgbClr val="FF0000"/>
                </a:solidFill>
              </a:rPr>
              <a:t>SAMPLE</a:t>
            </a:r>
            <a:endParaRPr lang="zh-TW" altLang="en-US" sz="2800" dirty="0">
              <a:solidFill>
                <a:srgbClr val="FF0000"/>
              </a:solidFill>
            </a:endParaRPr>
          </a:p>
        </p:txBody>
      </p:sp>
      <p:sp>
        <p:nvSpPr>
          <p:cNvPr id="18" name="文字方塊 17"/>
          <p:cNvSpPr txBox="1"/>
          <p:nvPr/>
        </p:nvSpPr>
        <p:spPr>
          <a:xfrm rot="20430986">
            <a:off x="3086541" y="2410426"/>
            <a:ext cx="2010131" cy="523220"/>
          </a:xfrm>
          <a:prstGeom prst="rect">
            <a:avLst/>
          </a:prstGeom>
          <a:noFill/>
        </p:spPr>
        <p:txBody>
          <a:bodyPr wrap="square" rtlCol="0">
            <a:spAutoFit/>
          </a:bodyPr>
          <a:lstStyle/>
          <a:p>
            <a:r>
              <a:rPr lang="en-US" altLang="zh-TW" sz="2800" dirty="0">
                <a:solidFill>
                  <a:srgbClr val="FF0000"/>
                </a:solidFill>
              </a:rPr>
              <a:t>SAMPLE</a:t>
            </a:r>
            <a:endParaRPr lang="zh-TW" altLang="en-US" sz="2800" dirty="0">
              <a:solidFill>
                <a:srgbClr val="FF0000"/>
              </a:solidFill>
            </a:endParaRPr>
          </a:p>
        </p:txBody>
      </p:sp>
    </p:spTree>
    <p:extLst>
      <p:ext uri="{BB962C8B-B14F-4D97-AF65-F5344CB8AC3E}">
        <p14:creationId xmlns:p14="http://schemas.microsoft.com/office/powerpoint/2010/main" val="14952692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a:xfrm>
            <a:off x="1956122" y="147316"/>
            <a:ext cx="5328084" cy="489291"/>
          </a:xfrm>
          <a:prstGeom prst="rect">
            <a:avLst/>
          </a:prstGeom>
        </p:spPr>
        <p:txBody>
          <a:bodyPr>
            <a:normAutofit fontScale="90000"/>
          </a:bodyPr>
          <a:lstStyle/>
          <a:p>
            <a:r>
              <a:rPr lang="zh-TW" altLang="en-US" sz="2800" b="1" dirty="0" smtClean="0">
                <a:solidFill>
                  <a:srgbClr val="0000FF"/>
                </a:solidFill>
                <a:latin typeface="標楷體" panose="03000509000000000000" pitchFamily="65" charset="-120"/>
                <a:ea typeface="標楷體" panose="03000509000000000000" pitchFamily="65" charset="-120"/>
              </a:rPr>
              <a:t>訊息交換介面</a:t>
            </a:r>
            <a:r>
              <a:rPr lang="en-US" altLang="zh-TW" sz="2800" b="1" dirty="0" smtClean="0">
                <a:solidFill>
                  <a:srgbClr val="0000FF"/>
                </a:solidFill>
                <a:latin typeface="標楷體" panose="03000509000000000000" pitchFamily="65" charset="-120"/>
                <a:ea typeface="標楷體" panose="03000509000000000000" pitchFamily="65" charset="-120"/>
              </a:rPr>
              <a:t>(</a:t>
            </a:r>
            <a:r>
              <a:rPr lang="zh-TW" altLang="en-US" sz="2800" b="1" dirty="0" smtClean="0">
                <a:solidFill>
                  <a:srgbClr val="0000FF"/>
                </a:solidFill>
                <a:latin typeface="標楷體" panose="03000509000000000000" pitchFamily="65" charset="-120"/>
                <a:ea typeface="標楷體" panose="03000509000000000000" pitchFamily="65" charset="-120"/>
              </a:rPr>
              <a:t>範例</a:t>
            </a:r>
            <a:r>
              <a:rPr lang="en-US" altLang="zh-TW" sz="2800" b="1" dirty="0" smtClean="0">
                <a:solidFill>
                  <a:srgbClr val="0000FF"/>
                </a:solidFill>
                <a:latin typeface="標楷體" panose="03000509000000000000" pitchFamily="65" charset="-120"/>
                <a:ea typeface="標楷體" panose="03000509000000000000" pitchFamily="65" charset="-120"/>
              </a:rPr>
              <a:t>)</a:t>
            </a:r>
            <a:endParaRPr lang="zh-TW" altLang="en-US" sz="2800" b="1" dirty="0">
              <a:solidFill>
                <a:srgbClr val="0000FF"/>
              </a:solidFill>
              <a:latin typeface="標楷體" panose="03000509000000000000" pitchFamily="65" charset="-120"/>
              <a:ea typeface="標楷體" panose="03000509000000000000" pitchFamily="65" charset="-120"/>
            </a:endParaRPr>
          </a:p>
        </p:txBody>
      </p:sp>
      <p:sp>
        <p:nvSpPr>
          <p:cNvPr id="6" name="矩形 5"/>
          <p:cNvSpPr/>
          <p:nvPr/>
        </p:nvSpPr>
        <p:spPr>
          <a:xfrm>
            <a:off x="429538" y="647234"/>
            <a:ext cx="7456830" cy="1015663"/>
          </a:xfrm>
          <a:prstGeom prst="rect">
            <a:avLst/>
          </a:prstGeom>
        </p:spPr>
        <p:txBody>
          <a:bodyPr wrap="square">
            <a:spAutoFit/>
          </a:bodyPr>
          <a:lstStyle/>
          <a:p>
            <a:pPr marL="342900" indent="-342900" algn="l">
              <a:buFont typeface="Arial" panose="020B0604020202020204" pitchFamily="34" charset="0"/>
              <a:buChar char="•"/>
            </a:pPr>
            <a:r>
              <a:rPr lang="en-US" altLang="zh-TW" sz="2000" b="1" dirty="0">
                <a:solidFill>
                  <a:srgbClr val="0000FF"/>
                </a:solidFill>
              </a:rPr>
              <a:t>Web Services(XML)</a:t>
            </a:r>
          </a:p>
          <a:p>
            <a:pPr marL="342900" indent="-342900" algn="l">
              <a:buFont typeface="Arial" panose="020B0604020202020204" pitchFamily="34" charset="0"/>
              <a:buChar char="•"/>
            </a:pPr>
            <a:r>
              <a:rPr lang="en-US" altLang="zh-TW" sz="2000" b="1" dirty="0">
                <a:solidFill>
                  <a:srgbClr val="0000FF"/>
                </a:solidFill>
              </a:rPr>
              <a:t>Other Message Queue(MSMQ/IBMMQ/TICBO RV)</a:t>
            </a:r>
          </a:p>
          <a:p>
            <a:pPr marL="342900" indent="-342900">
              <a:buFont typeface="Arial" panose="020B0604020202020204" pitchFamily="34" charset="0"/>
              <a:buChar char="•"/>
            </a:pPr>
            <a:endParaRPr lang="en-US" altLang="zh-TW" sz="2000" b="1" dirty="0"/>
          </a:p>
        </p:txBody>
      </p:sp>
      <p:sp>
        <p:nvSpPr>
          <p:cNvPr id="14" name="文字方塊 13"/>
          <p:cNvSpPr txBox="1"/>
          <p:nvPr/>
        </p:nvSpPr>
        <p:spPr>
          <a:xfrm>
            <a:off x="344379" y="1539844"/>
            <a:ext cx="1692188" cy="369332"/>
          </a:xfrm>
          <a:prstGeom prst="rect">
            <a:avLst/>
          </a:prstGeom>
          <a:noFill/>
        </p:spPr>
        <p:txBody>
          <a:bodyPr wrap="square" rtlCol="0">
            <a:spAutoFit/>
          </a:bodyPr>
          <a:lstStyle/>
          <a:p>
            <a:r>
              <a:rPr lang="zh-TW" altLang="en-US" sz="1800" b="1" dirty="0" smtClean="0">
                <a:solidFill>
                  <a:srgbClr val="FF0000"/>
                </a:solidFill>
              </a:rPr>
              <a:t>訊息格式</a:t>
            </a:r>
            <a:endParaRPr lang="zh-TW" altLang="en-US" sz="1800" b="1" dirty="0">
              <a:solidFill>
                <a:srgbClr val="FF0000"/>
              </a:solidFill>
            </a:endParaRPr>
          </a:p>
        </p:txBody>
      </p:sp>
      <p:sp>
        <p:nvSpPr>
          <p:cNvPr id="15" name="文字方塊 14"/>
          <p:cNvSpPr txBox="1"/>
          <p:nvPr/>
        </p:nvSpPr>
        <p:spPr>
          <a:xfrm>
            <a:off x="336327" y="4122275"/>
            <a:ext cx="1692188" cy="369332"/>
          </a:xfrm>
          <a:prstGeom prst="rect">
            <a:avLst/>
          </a:prstGeom>
          <a:noFill/>
        </p:spPr>
        <p:txBody>
          <a:bodyPr wrap="square" rtlCol="0">
            <a:spAutoFit/>
          </a:bodyPr>
          <a:lstStyle/>
          <a:p>
            <a:r>
              <a:rPr lang="zh-TW" altLang="en-US" sz="1800" b="1" dirty="0" smtClean="0">
                <a:solidFill>
                  <a:srgbClr val="FF0000"/>
                </a:solidFill>
              </a:rPr>
              <a:t>訊息功能</a:t>
            </a:r>
            <a:endParaRPr lang="zh-TW" altLang="en-US" sz="1800" b="1" dirty="0">
              <a:solidFill>
                <a:srgbClr val="FF0000"/>
              </a:solidFill>
            </a:endParaRPr>
          </a:p>
        </p:txBody>
      </p:sp>
      <p:sp>
        <p:nvSpPr>
          <p:cNvPr id="16" name="文字方塊 15"/>
          <p:cNvSpPr txBox="1"/>
          <p:nvPr/>
        </p:nvSpPr>
        <p:spPr>
          <a:xfrm>
            <a:off x="147348" y="6267656"/>
            <a:ext cx="5076564" cy="276999"/>
          </a:xfrm>
          <a:prstGeom prst="rect">
            <a:avLst/>
          </a:prstGeom>
          <a:noFill/>
        </p:spPr>
        <p:txBody>
          <a:bodyPr wrap="square" rtlCol="0">
            <a:spAutoFit/>
          </a:bodyPr>
          <a:lstStyle/>
          <a:p>
            <a:r>
              <a:rPr lang="zh-TW" altLang="en-US" sz="1200" dirty="0" smtClean="0">
                <a:solidFill>
                  <a:srgbClr val="FF0000"/>
                </a:solidFill>
                <a:latin typeface="標楷體" panose="03000509000000000000" pitchFamily="65" charset="-120"/>
              </a:rPr>
              <a:t>* 此頁僅是範例</a:t>
            </a:r>
            <a:r>
              <a:rPr lang="en-US" altLang="zh-TW" sz="1200" dirty="0" smtClean="0">
                <a:solidFill>
                  <a:srgbClr val="FF0000"/>
                </a:solidFill>
                <a:latin typeface="標楷體" panose="03000509000000000000" pitchFamily="65" charset="-120"/>
              </a:rPr>
              <a:t>,</a:t>
            </a:r>
            <a:r>
              <a:rPr lang="zh-TW" altLang="en-US" sz="1200" dirty="0" smtClean="0">
                <a:solidFill>
                  <a:srgbClr val="FF0000"/>
                </a:solidFill>
                <a:latin typeface="標楷體" panose="03000509000000000000" pitchFamily="65" charset="-120"/>
              </a:rPr>
              <a:t>實際項目在</a:t>
            </a:r>
            <a:r>
              <a:rPr lang="en-US" altLang="zh-TW" sz="1200" dirty="0" smtClean="0">
                <a:solidFill>
                  <a:srgbClr val="FF0000"/>
                </a:solidFill>
                <a:latin typeface="標楷體" panose="03000509000000000000" pitchFamily="65" charset="-120"/>
              </a:rPr>
              <a:t>SA</a:t>
            </a:r>
            <a:r>
              <a:rPr lang="zh-TW" altLang="en-US" sz="1200" dirty="0" smtClean="0">
                <a:solidFill>
                  <a:srgbClr val="FF0000"/>
                </a:solidFill>
                <a:latin typeface="標楷體" panose="03000509000000000000" pitchFamily="65" charset="-120"/>
              </a:rPr>
              <a:t>階段依</a:t>
            </a:r>
            <a:r>
              <a:rPr lang="en-US" altLang="zh-TW" sz="1200" dirty="0" smtClean="0">
                <a:solidFill>
                  <a:srgbClr val="FF0000"/>
                </a:solidFill>
                <a:latin typeface="標楷體" panose="03000509000000000000" pitchFamily="65" charset="-120"/>
              </a:rPr>
              <a:t>URS</a:t>
            </a:r>
            <a:r>
              <a:rPr lang="zh-TW" altLang="en-US" sz="1200" dirty="0" smtClean="0">
                <a:solidFill>
                  <a:srgbClr val="FF0000"/>
                </a:solidFill>
                <a:latin typeface="標楷體" panose="03000509000000000000" pitchFamily="65" charset="-120"/>
              </a:rPr>
              <a:t>定義</a:t>
            </a:r>
            <a:endParaRPr lang="zh-TW" altLang="en-US" sz="1200" dirty="0">
              <a:solidFill>
                <a:srgbClr val="FF0000"/>
              </a:solidFill>
              <a:latin typeface="標楷體" panose="03000509000000000000" pitchFamily="65" charset="-120"/>
            </a:endParaRPr>
          </a:p>
        </p:txBody>
      </p:sp>
      <p:pic>
        <p:nvPicPr>
          <p:cNvPr id="17" name="圖片 1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159731" y="1662897"/>
            <a:ext cx="3996443" cy="2484073"/>
          </a:xfrm>
          <a:prstGeom prst="rect">
            <a:avLst/>
          </a:prstGeom>
        </p:spPr>
      </p:pic>
      <p:pic>
        <p:nvPicPr>
          <p:cNvPr id="5" name="圖片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159731" y="4306941"/>
            <a:ext cx="3996444" cy="1940636"/>
          </a:xfrm>
          <a:prstGeom prst="rect">
            <a:avLst/>
          </a:prstGeom>
        </p:spPr>
      </p:pic>
      <p:sp>
        <p:nvSpPr>
          <p:cNvPr id="11" name="文字方塊 10"/>
          <p:cNvSpPr txBox="1"/>
          <p:nvPr/>
        </p:nvSpPr>
        <p:spPr>
          <a:xfrm rot="20430986">
            <a:off x="3078878" y="4891360"/>
            <a:ext cx="2010131" cy="523220"/>
          </a:xfrm>
          <a:prstGeom prst="rect">
            <a:avLst/>
          </a:prstGeom>
          <a:noFill/>
        </p:spPr>
        <p:txBody>
          <a:bodyPr wrap="square" rtlCol="0">
            <a:spAutoFit/>
          </a:bodyPr>
          <a:lstStyle/>
          <a:p>
            <a:r>
              <a:rPr lang="en-US" altLang="zh-TW" sz="2800" dirty="0">
                <a:solidFill>
                  <a:srgbClr val="FF0000"/>
                </a:solidFill>
              </a:rPr>
              <a:t>SAMPLE</a:t>
            </a:r>
            <a:endParaRPr lang="zh-TW" altLang="en-US" sz="2800" dirty="0">
              <a:solidFill>
                <a:srgbClr val="FF0000"/>
              </a:solidFill>
            </a:endParaRPr>
          </a:p>
        </p:txBody>
      </p:sp>
      <p:sp>
        <p:nvSpPr>
          <p:cNvPr id="12" name="文字方塊 11"/>
          <p:cNvSpPr txBox="1"/>
          <p:nvPr/>
        </p:nvSpPr>
        <p:spPr>
          <a:xfrm rot="20430986">
            <a:off x="2376682" y="2462119"/>
            <a:ext cx="2010131" cy="523220"/>
          </a:xfrm>
          <a:prstGeom prst="rect">
            <a:avLst/>
          </a:prstGeom>
          <a:noFill/>
        </p:spPr>
        <p:txBody>
          <a:bodyPr wrap="square" rtlCol="0">
            <a:spAutoFit/>
          </a:bodyPr>
          <a:lstStyle/>
          <a:p>
            <a:r>
              <a:rPr lang="en-US" altLang="zh-TW" sz="2800" dirty="0">
                <a:solidFill>
                  <a:srgbClr val="FF0000"/>
                </a:solidFill>
              </a:rPr>
              <a:t>SAMPLE</a:t>
            </a:r>
            <a:endParaRPr lang="zh-TW" altLang="en-US" sz="2800" dirty="0">
              <a:solidFill>
                <a:srgbClr val="FF0000"/>
              </a:solidFill>
            </a:endParaRPr>
          </a:p>
        </p:txBody>
      </p:sp>
    </p:spTree>
    <p:extLst>
      <p:ext uri="{BB962C8B-B14F-4D97-AF65-F5344CB8AC3E}">
        <p14:creationId xmlns:p14="http://schemas.microsoft.com/office/powerpoint/2010/main" val="40971670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a:xfrm>
            <a:off x="1932972" y="170466"/>
            <a:ext cx="4861367" cy="489291"/>
          </a:xfrm>
          <a:prstGeom prst="rect">
            <a:avLst/>
          </a:prstGeom>
        </p:spPr>
        <p:txBody>
          <a:bodyPr>
            <a:normAutofit fontScale="90000"/>
          </a:bodyPr>
          <a:lstStyle/>
          <a:p>
            <a:r>
              <a:rPr lang="zh-TW" altLang="en-US" sz="2800" b="1" dirty="0" smtClean="0">
                <a:solidFill>
                  <a:srgbClr val="0000FF"/>
                </a:solidFill>
                <a:latin typeface="微軟正黑體" panose="020B0604030504040204" pitchFamily="34" charset="-120"/>
                <a:ea typeface="微軟正黑體" panose="020B0604030504040204" pitchFamily="34" charset="-120"/>
              </a:rPr>
              <a:t>訊息交換介面</a:t>
            </a:r>
            <a:r>
              <a:rPr lang="en-US" altLang="zh-TW" sz="2800" b="1" dirty="0" smtClean="0">
                <a:solidFill>
                  <a:srgbClr val="0000FF"/>
                </a:solidFill>
                <a:latin typeface="微軟正黑體" panose="020B0604030504040204" pitchFamily="34" charset="-120"/>
                <a:ea typeface="微軟正黑體" panose="020B0604030504040204" pitchFamily="34" charset="-120"/>
              </a:rPr>
              <a:t>(</a:t>
            </a:r>
            <a:r>
              <a:rPr lang="zh-TW" altLang="en-US" sz="2800" b="1" dirty="0" smtClean="0">
                <a:solidFill>
                  <a:srgbClr val="0000FF"/>
                </a:solidFill>
                <a:latin typeface="微軟正黑體" panose="020B0604030504040204" pitchFamily="34" charset="-120"/>
                <a:ea typeface="微軟正黑體" panose="020B0604030504040204" pitchFamily="34" charset="-120"/>
              </a:rPr>
              <a:t>範例</a:t>
            </a:r>
            <a:r>
              <a:rPr lang="en-US" altLang="zh-TW" sz="2800" b="1" dirty="0" smtClean="0">
                <a:solidFill>
                  <a:srgbClr val="0000FF"/>
                </a:solidFill>
                <a:latin typeface="微軟正黑體" panose="020B0604030504040204" pitchFamily="34" charset="-120"/>
                <a:ea typeface="微軟正黑體" panose="020B0604030504040204" pitchFamily="34" charset="-120"/>
              </a:rPr>
              <a:t>)</a:t>
            </a:r>
            <a:endParaRPr lang="zh-TW" altLang="en-US" sz="2800" b="1" dirty="0">
              <a:solidFill>
                <a:srgbClr val="0000FF"/>
              </a:solidFill>
              <a:latin typeface="微軟正黑體" panose="020B0604030504040204" pitchFamily="34" charset="-120"/>
              <a:ea typeface="微軟正黑體" panose="020B0604030504040204" pitchFamily="34" charset="-120"/>
            </a:endParaRPr>
          </a:p>
        </p:txBody>
      </p:sp>
      <p:sp>
        <p:nvSpPr>
          <p:cNvPr id="6" name="矩形 5"/>
          <p:cNvSpPr/>
          <p:nvPr/>
        </p:nvSpPr>
        <p:spPr>
          <a:xfrm>
            <a:off x="97532" y="617973"/>
            <a:ext cx="3728415" cy="707886"/>
          </a:xfrm>
          <a:prstGeom prst="rect">
            <a:avLst/>
          </a:prstGeom>
        </p:spPr>
        <p:txBody>
          <a:bodyPr wrap="square">
            <a:spAutoFit/>
          </a:bodyPr>
          <a:lstStyle/>
          <a:p>
            <a:pPr marL="342900" indent="-342900" algn="l">
              <a:buFont typeface="Arial" panose="020B0604020202020204" pitchFamily="34" charset="0"/>
              <a:buChar char="•"/>
            </a:pPr>
            <a:r>
              <a:rPr lang="en-US" altLang="zh-TW" sz="2000" b="1" dirty="0">
                <a:solidFill>
                  <a:srgbClr val="0000FF"/>
                </a:solidFill>
              </a:rPr>
              <a:t>RESTful(JSON</a:t>
            </a:r>
            <a:r>
              <a:rPr lang="en-US" altLang="zh-TW" sz="2000" b="1" dirty="0"/>
              <a:t>)</a:t>
            </a:r>
          </a:p>
          <a:p>
            <a:pPr marL="342900" indent="-342900">
              <a:buFont typeface="Arial" panose="020B0604020202020204" pitchFamily="34" charset="0"/>
              <a:buChar char="•"/>
            </a:pPr>
            <a:endParaRPr lang="en-US" altLang="zh-TW" sz="2000" b="1" dirty="0"/>
          </a:p>
        </p:txBody>
      </p:sp>
      <p:sp>
        <p:nvSpPr>
          <p:cNvPr id="16" name="文字方塊 15"/>
          <p:cNvSpPr txBox="1"/>
          <p:nvPr/>
        </p:nvSpPr>
        <p:spPr>
          <a:xfrm>
            <a:off x="251520" y="6253601"/>
            <a:ext cx="5076564" cy="276999"/>
          </a:xfrm>
          <a:prstGeom prst="rect">
            <a:avLst/>
          </a:prstGeom>
          <a:noFill/>
        </p:spPr>
        <p:txBody>
          <a:bodyPr wrap="square" rtlCol="0">
            <a:spAutoFit/>
          </a:bodyPr>
          <a:lstStyle/>
          <a:p>
            <a:r>
              <a:rPr lang="zh-TW" altLang="en-US" sz="1200" dirty="0" smtClean="0">
                <a:solidFill>
                  <a:srgbClr val="FF0000"/>
                </a:solidFill>
                <a:latin typeface="標楷體" panose="03000509000000000000" pitchFamily="65" charset="-120"/>
              </a:rPr>
              <a:t>* 此頁僅是範例</a:t>
            </a:r>
            <a:r>
              <a:rPr lang="en-US" altLang="zh-TW" sz="1200" dirty="0" smtClean="0">
                <a:solidFill>
                  <a:srgbClr val="FF0000"/>
                </a:solidFill>
                <a:latin typeface="標楷體" panose="03000509000000000000" pitchFamily="65" charset="-120"/>
              </a:rPr>
              <a:t>,</a:t>
            </a:r>
            <a:r>
              <a:rPr lang="zh-TW" altLang="en-US" sz="1200" dirty="0" smtClean="0">
                <a:solidFill>
                  <a:srgbClr val="FF0000"/>
                </a:solidFill>
                <a:latin typeface="標楷體" panose="03000509000000000000" pitchFamily="65" charset="-120"/>
              </a:rPr>
              <a:t>實際項目在</a:t>
            </a:r>
            <a:r>
              <a:rPr lang="en-US" altLang="zh-TW" sz="1200" dirty="0" smtClean="0">
                <a:solidFill>
                  <a:srgbClr val="FF0000"/>
                </a:solidFill>
                <a:latin typeface="標楷體" panose="03000509000000000000" pitchFamily="65" charset="-120"/>
              </a:rPr>
              <a:t>SA</a:t>
            </a:r>
            <a:r>
              <a:rPr lang="zh-TW" altLang="en-US" sz="1200" dirty="0" smtClean="0">
                <a:solidFill>
                  <a:srgbClr val="FF0000"/>
                </a:solidFill>
                <a:latin typeface="標楷體" panose="03000509000000000000" pitchFamily="65" charset="-120"/>
              </a:rPr>
              <a:t>階段依</a:t>
            </a:r>
            <a:r>
              <a:rPr lang="en-US" altLang="zh-TW" sz="1200" dirty="0" smtClean="0">
                <a:solidFill>
                  <a:srgbClr val="FF0000"/>
                </a:solidFill>
                <a:latin typeface="標楷體" panose="03000509000000000000" pitchFamily="65" charset="-120"/>
              </a:rPr>
              <a:t>URS</a:t>
            </a:r>
            <a:r>
              <a:rPr lang="zh-TW" altLang="en-US" sz="1200" dirty="0" smtClean="0">
                <a:solidFill>
                  <a:srgbClr val="FF0000"/>
                </a:solidFill>
                <a:latin typeface="標楷體" panose="03000509000000000000" pitchFamily="65" charset="-120"/>
              </a:rPr>
              <a:t>定義</a:t>
            </a:r>
            <a:endParaRPr lang="zh-TW" altLang="en-US" sz="1200" dirty="0">
              <a:solidFill>
                <a:srgbClr val="FF0000"/>
              </a:solidFill>
              <a:latin typeface="標楷體" panose="03000509000000000000" pitchFamily="65" charset="-120"/>
            </a:endParaRPr>
          </a:p>
        </p:txBody>
      </p:sp>
      <p:graphicFrame>
        <p:nvGraphicFramePr>
          <p:cNvPr id="3" name="表格 2"/>
          <p:cNvGraphicFramePr>
            <a:graphicFrameLocks noGrp="1"/>
          </p:cNvGraphicFramePr>
          <p:nvPr>
            <p:extLst>
              <p:ext uri="{D42A27DB-BD31-4B8C-83A1-F6EECF244321}">
                <p14:modId xmlns:p14="http://schemas.microsoft.com/office/powerpoint/2010/main" val="2544439231"/>
              </p:ext>
            </p:extLst>
          </p:nvPr>
        </p:nvGraphicFramePr>
        <p:xfrm>
          <a:off x="3599892" y="811740"/>
          <a:ext cx="5400600" cy="4216400"/>
        </p:xfrm>
        <a:graphic>
          <a:graphicData uri="http://schemas.openxmlformats.org/drawingml/2006/table">
            <a:tbl>
              <a:tblPr firstRow="1" firstCol="1" bandRow="1">
                <a:tableStyleId>{5C22544A-7EE6-4342-B048-85BDC9FD1C3A}</a:tableStyleId>
              </a:tblPr>
              <a:tblGrid>
                <a:gridCol w="5400600">
                  <a:extLst>
                    <a:ext uri="{9D8B030D-6E8A-4147-A177-3AD203B41FA5}">
                      <a16:colId xmlns="" xmlns:a16="http://schemas.microsoft.com/office/drawing/2014/main" val="1738771836"/>
                    </a:ext>
                  </a:extLst>
                </a:gridCol>
              </a:tblGrid>
              <a:tr h="3708064">
                <a:tc>
                  <a:txBody>
                    <a:bodyPr/>
                    <a:lstStyle/>
                    <a:p>
                      <a:pPr>
                        <a:spcAft>
                          <a:spcPts val="0"/>
                        </a:spcAft>
                      </a:pPr>
                      <a:r>
                        <a:rPr lang="en-US" sz="1000" kern="0" dirty="0">
                          <a:solidFill>
                            <a:schemeClr val="tx1"/>
                          </a:solidFill>
                          <a:effectLst/>
                        </a:rPr>
                        <a:t>{</a:t>
                      </a:r>
                      <a:endParaRPr lang="zh-TW" sz="1200" kern="100" dirty="0">
                        <a:solidFill>
                          <a:schemeClr val="tx1"/>
                        </a:solidFill>
                        <a:effectLst/>
                      </a:endParaRPr>
                    </a:p>
                    <a:p>
                      <a:pPr>
                        <a:spcAft>
                          <a:spcPts val="0"/>
                        </a:spcAft>
                      </a:pPr>
                      <a:r>
                        <a:rPr lang="en-US" sz="1000" kern="0" dirty="0">
                          <a:solidFill>
                            <a:schemeClr val="tx1"/>
                          </a:solidFill>
                          <a:effectLst/>
                        </a:rPr>
                        <a:t>  "ack":"0",</a:t>
                      </a:r>
                      <a:endParaRPr lang="zh-TW" sz="1200" kern="100" dirty="0">
                        <a:solidFill>
                          <a:schemeClr val="tx1"/>
                        </a:solidFill>
                        <a:effectLst/>
                      </a:endParaRPr>
                    </a:p>
                    <a:p>
                      <a:pPr>
                        <a:spcAft>
                          <a:spcPts val="0"/>
                        </a:spcAft>
                      </a:pPr>
                      <a:r>
                        <a:rPr lang="en-US" sz="1000" kern="0" dirty="0">
                          <a:solidFill>
                            <a:schemeClr val="tx1"/>
                          </a:solidFill>
                          <a:effectLst/>
                        </a:rPr>
                        <a:t>  "</a:t>
                      </a:r>
                      <a:r>
                        <a:rPr lang="en-US" sz="1000" kern="0" dirty="0" err="1">
                          <a:solidFill>
                            <a:schemeClr val="tx1"/>
                          </a:solidFill>
                          <a:effectLst/>
                        </a:rPr>
                        <a:t>desc</a:t>
                      </a:r>
                      <a:r>
                        <a:rPr lang="en-US" sz="1000" kern="0" dirty="0">
                          <a:solidFill>
                            <a:schemeClr val="tx1"/>
                          </a:solidFill>
                          <a:effectLst/>
                        </a:rPr>
                        <a:t>":"</a:t>
                      </a:r>
                      <a:r>
                        <a:rPr lang="en-US" sz="1000" kern="0" dirty="0" err="1">
                          <a:solidFill>
                            <a:schemeClr val="tx1"/>
                          </a:solidFill>
                          <a:effectLst/>
                        </a:rPr>
                        <a:t>Sucess</a:t>
                      </a:r>
                      <a:r>
                        <a:rPr lang="en-US" sz="1000" kern="0" dirty="0">
                          <a:solidFill>
                            <a:schemeClr val="tx1"/>
                          </a:solidFill>
                          <a:effectLst/>
                        </a:rPr>
                        <a:t>"</a:t>
                      </a:r>
                      <a:endParaRPr lang="zh-TW" sz="1200" kern="100" dirty="0">
                        <a:solidFill>
                          <a:schemeClr val="tx1"/>
                        </a:solidFill>
                        <a:effectLst/>
                      </a:endParaRPr>
                    </a:p>
                    <a:p>
                      <a:pPr>
                        <a:spcAft>
                          <a:spcPts val="0"/>
                        </a:spcAft>
                      </a:pPr>
                      <a:r>
                        <a:rPr lang="en-US" sz="1000" kern="0" dirty="0">
                          <a:solidFill>
                            <a:schemeClr val="tx1"/>
                          </a:solidFill>
                          <a:effectLst/>
                        </a:rPr>
                        <a:t>  "data":[{"</a:t>
                      </a:r>
                      <a:r>
                        <a:rPr lang="en-US" sz="1000" kern="0" dirty="0" err="1">
                          <a:solidFill>
                            <a:schemeClr val="tx1"/>
                          </a:solidFill>
                          <a:effectLst/>
                        </a:rPr>
                        <a:t>lineId</a:t>
                      </a:r>
                      <a:r>
                        <a:rPr lang="en-US" sz="1000" kern="0" dirty="0">
                          <a:solidFill>
                            <a:schemeClr val="tx1"/>
                          </a:solidFill>
                          <a:effectLst/>
                        </a:rPr>
                        <a:t>”: 1,</a:t>
                      </a:r>
                      <a:endParaRPr lang="zh-TW" sz="1200" kern="100" dirty="0">
                        <a:solidFill>
                          <a:schemeClr val="tx1"/>
                        </a:solidFill>
                        <a:effectLst/>
                      </a:endParaRPr>
                    </a:p>
                    <a:p>
                      <a:pPr>
                        <a:spcAft>
                          <a:spcPts val="0"/>
                        </a:spcAft>
                      </a:pPr>
                      <a:r>
                        <a:rPr lang="en-US" sz="1000" kern="0" dirty="0">
                          <a:solidFill>
                            <a:schemeClr val="tx1"/>
                          </a:solidFill>
                          <a:effectLst/>
                        </a:rPr>
                        <a:t>           "lineName":"line1”</a:t>
                      </a:r>
                      <a:endParaRPr lang="zh-TW" sz="1200" kern="100" dirty="0">
                        <a:solidFill>
                          <a:schemeClr val="tx1"/>
                        </a:solidFill>
                        <a:effectLst/>
                      </a:endParaRPr>
                    </a:p>
                    <a:p>
                      <a:pPr marL="1015365" indent="-279400">
                        <a:spcAft>
                          <a:spcPts val="0"/>
                        </a:spcAft>
                      </a:pPr>
                      <a:r>
                        <a:rPr lang="en-US" sz="1000" kern="0" dirty="0">
                          <a:solidFill>
                            <a:schemeClr val="tx1"/>
                          </a:solidFill>
                          <a:effectLst/>
                        </a:rPr>
                        <a:t>"</a:t>
                      </a:r>
                      <a:r>
                        <a:rPr lang="en-US" sz="1000" kern="0" dirty="0" err="1">
                          <a:solidFill>
                            <a:schemeClr val="tx1"/>
                          </a:solidFill>
                          <a:effectLst/>
                        </a:rPr>
                        <a:t>lineEqlistdetail</a:t>
                      </a:r>
                      <a:r>
                        <a:rPr lang="en-US" sz="1000" kern="0" dirty="0">
                          <a:solidFill>
                            <a:schemeClr val="tx1"/>
                          </a:solidFill>
                          <a:effectLst/>
                        </a:rPr>
                        <a:t>":[ </a:t>
                      </a:r>
                      <a:endParaRPr lang="zh-TW" sz="1200" kern="100" dirty="0">
                        <a:solidFill>
                          <a:schemeClr val="tx1"/>
                        </a:solidFill>
                        <a:effectLst/>
                      </a:endParaRPr>
                    </a:p>
                    <a:p>
                      <a:pPr marL="1390015" indent="-268605">
                        <a:spcAft>
                          <a:spcPts val="0"/>
                        </a:spcAft>
                      </a:pPr>
                      <a:r>
                        <a:rPr lang="en-US" sz="1000" kern="0" dirty="0">
                          <a:solidFill>
                            <a:schemeClr val="tx1"/>
                          </a:solidFill>
                          <a:effectLst/>
                        </a:rPr>
                        <a:t>{"woId":"DF9087675","outputProgress":10,"model":"8000C","throughput":100,"totalThrough":1000,"equipmentId":4 ,"</a:t>
                      </a:r>
                      <a:r>
                        <a:rPr lang="en-US" sz="1000" kern="0" dirty="0" err="1">
                          <a:solidFill>
                            <a:schemeClr val="tx1"/>
                          </a:solidFill>
                          <a:effectLst/>
                        </a:rPr>
                        <a:t>status":"RUN</a:t>
                      </a:r>
                      <a:r>
                        <a:rPr lang="en-US" sz="1000" kern="0" dirty="0">
                          <a:solidFill>
                            <a:schemeClr val="tx1"/>
                          </a:solidFill>
                          <a:effectLst/>
                        </a:rPr>
                        <a:t>"},</a:t>
                      </a:r>
                      <a:endParaRPr lang="zh-TW" sz="1200" kern="100" dirty="0">
                        <a:solidFill>
                          <a:schemeClr val="tx1"/>
                        </a:solidFill>
                        <a:effectLst/>
                      </a:endParaRPr>
                    </a:p>
                    <a:p>
                      <a:pPr marL="1443355" indent="-323215">
                        <a:spcAft>
                          <a:spcPts val="0"/>
                        </a:spcAft>
                      </a:pPr>
                      <a:r>
                        <a:rPr lang="en-US" sz="1000" kern="0" dirty="0">
                          <a:solidFill>
                            <a:schemeClr val="tx1"/>
                          </a:solidFill>
                          <a:effectLst/>
                        </a:rPr>
                        <a:t>{"woId":"DF9087675","outputProgress":9,"model":"8000C","throughput":100,"totalThrough":1000,"equipmentId":5,"status":"RUN"},</a:t>
                      </a:r>
                      <a:endParaRPr lang="zh-TW" sz="1200" kern="100" dirty="0">
                        <a:solidFill>
                          <a:schemeClr val="tx1"/>
                        </a:solidFill>
                        <a:effectLst/>
                      </a:endParaRPr>
                    </a:p>
                    <a:p>
                      <a:pPr marL="1443355" indent="-323215">
                        <a:spcAft>
                          <a:spcPts val="0"/>
                        </a:spcAft>
                      </a:pPr>
                      <a:r>
                        <a:rPr lang="en-US" sz="1000" kern="0" dirty="0">
                          <a:solidFill>
                            <a:schemeClr val="tx1"/>
                          </a:solidFill>
                          <a:effectLst/>
                        </a:rPr>
                        <a:t>{"woId":"DF9087675","outputProgress":8,"model":"8000C","throughput":100,"totalThrough":1000,"equipmentId":6 ,"</a:t>
                      </a:r>
                      <a:r>
                        <a:rPr lang="en-US" sz="1000" kern="0" dirty="0" err="1">
                          <a:solidFill>
                            <a:schemeClr val="tx1"/>
                          </a:solidFill>
                          <a:effectLst/>
                        </a:rPr>
                        <a:t>status":"RUN</a:t>
                      </a:r>
                      <a:r>
                        <a:rPr lang="en-US" sz="1000" kern="0" dirty="0">
                          <a:solidFill>
                            <a:schemeClr val="tx1"/>
                          </a:solidFill>
                          <a:effectLst/>
                        </a:rPr>
                        <a:t>"}</a:t>
                      </a:r>
                      <a:endParaRPr lang="zh-TW" sz="1200" kern="100" dirty="0">
                        <a:solidFill>
                          <a:schemeClr val="tx1"/>
                        </a:solidFill>
                        <a:effectLst/>
                      </a:endParaRPr>
                    </a:p>
                    <a:p>
                      <a:pPr indent="1068070">
                        <a:spcAft>
                          <a:spcPts val="0"/>
                        </a:spcAft>
                      </a:pPr>
                      <a:r>
                        <a:rPr lang="en-US" sz="1000" kern="0" dirty="0">
                          <a:solidFill>
                            <a:schemeClr val="tx1"/>
                          </a:solidFill>
                          <a:effectLst/>
                        </a:rPr>
                        <a:t>]</a:t>
                      </a:r>
                      <a:endParaRPr lang="zh-TW" sz="1200" kern="100" dirty="0">
                        <a:solidFill>
                          <a:schemeClr val="tx1"/>
                        </a:solidFill>
                        <a:effectLst/>
                      </a:endParaRPr>
                    </a:p>
                    <a:p>
                      <a:pPr>
                        <a:spcAft>
                          <a:spcPts val="0"/>
                        </a:spcAft>
                      </a:pPr>
                      <a:r>
                        <a:rPr lang="en-US" sz="1000" kern="0" dirty="0">
                          <a:solidFill>
                            <a:schemeClr val="tx1"/>
                          </a:solidFill>
                          <a:effectLst/>
                        </a:rPr>
                        <a:t>         }</a:t>
                      </a:r>
                      <a:endParaRPr lang="zh-TW" sz="1200" kern="100" dirty="0">
                        <a:solidFill>
                          <a:schemeClr val="tx1"/>
                        </a:solidFill>
                        <a:effectLst/>
                      </a:endParaRPr>
                    </a:p>
                    <a:p>
                      <a:pPr marL="1015365" indent="-431800">
                        <a:spcAft>
                          <a:spcPts val="0"/>
                        </a:spcAft>
                      </a:pPr>
                      <a:r>
                        <a:rPr lang="en-US" sz="1000" kern="0" dirty="0">
                          <a:solidFill>
                            <a:schemeClr val="tx1"/>
                          </a:solidFill>
                          <a:effectLst/>
                        </a:rPr>
                        <a:t>{“lineId”:0,</a:t>
                      </a:r>
                      <a:endParaRPr lang="zh-TW" sz="1200" kern="100" dirty="0">
                        <a:solidFill>
                          <a:schemeClr val="tx1"/>
                        </a:solidFill>
                        <a:effectLst/>
                      </a:endParaRPr>
                    </a:p>
                    <a:p>
                      <a:pPr>
                        <a:spcAft>
                          <a:spcPts val="0"/>
                        </a:spcAft>
                      </a:pPr>
                      <a:r>
                        <a:rPr lang="en-US" sz="1000" kern="0" dirty="0">
                          <a:solidFill>
                            <a:schemeClr val="tx1"/>
                          </a:solidFill>
                          <a:effectLst/>
                        </a:rPr>
                        <a:t>            "lineName":"line0”</a:t>
                      </a:r>
                      <a:endParaRPr lang="zh-TW" sz="1200" kern="100" dirty="0">
                        <a:solidFill>
                          <a:schemeClr val="tx1"/>
                        </a:solidFill>
                        <a:effectLst/>
                      </a:endParaRPr>
                    </a:p>
                    <a:p>
                      <a:pPr marL="1015365" indent="-279400">
                        <a:spcAft>
                          <a:spcPts val="0"/>
                        </a:spcAft>
                      </a:pPr>
                      <a:r>
                        <a:rPr lang="en-US" sz="1000" kern="0" dirty="0">
                          <a:solidFill>
                            <a:schemeClr val="tx1"/>
                          </a:solidFill>
                          <a:effectLst/>
                        </a:rPr>
                        <a:t>"</a:t>
                      </a:r>
                      <a:r>
                        <a:rPr lang="en-US" sz="1000" kern="0" dirty="0" err="1">
                          <a:solidFill>
                            <a:schemeClr val="tx1"/>
                          </a:solidFill>
                          <a:effectLst/>
                        </a:rPr>
                        <a:t>lineEqlistdetail</a:t>
                      </a:r>
                      <a:r>
                        <a:rPr lang="en-US" sz="1000" kern="0" dirty="0">
                          <a:solidFill>
                            <a:schemeClr val="tx1"/>
                          </a:solidFill>
                          <a:effectLst/>
                        </a:rPr>
                        <a:t>":[ </a:t>
                      </a:r>
                      <a:endParaRPr lang="zh-TW" sz="1200" kern="100" dirty="0">
                        <a:solidFill>
                          <a:schemeClr val="tx1"/>
                        </a:solidFill>
                        <a:effectLst/>
                      </a:endParaRPr>
                    </a:p>
                    <a:p>
                      <a:pPr marL="1390015" indent="-268605">
                        <a:spcAft>
                          <a:spcPts val="0"/>
                        </a:spcAft>
                      </a:pPr>
                      <a:r>
                        <a:rPr lang="en-US" sz="1000" kern="0" dirty="0">
                          <a:solidFill>
                            <a:schemeClr val="tx1"/>
                          </a:solidFill>
                          <a:effectLst/>
                        </a:rPr>
                        <a:t>{"woId":"DF9087675","outputProgress":8,"model":"8000C","throughput":100,"totalThrough":1000,"equipmentId":1,"status":"RUN"},</a:t>
                      </a:r>
                      <a:endParaRPr lang="zh-TW" sz="1200" kern="100" dirty="0">
                        <a:solidFill>
                          <a:schemeClr val="tx1"/>
                        </a:solidFill>
                        <a:effectLst/>
                      </a:endParaRPr>
                    </a:p>
                    <a:p>
                      <a:pPr marL="1443355" indent="-323215">
                        <a:spcAft>
                          <a:spcPts val="0"/>
                        </a:spcAft>
                      </a:pPr>
                      <a:r>
                        <a:rPr lang="en-US" sz="1000" kern="0" dirty="0">
                          <a:solidFill>
                            <a:schemeClr val="tx1"/>
                          </a:solidFill>
                          <a:effectLst/>
                        </a:rPr>
                        <a:t>{"woId":"DF9087675","outputProgress":7,"model":"8000C","throughput":100,"totalThrough":1000,"equipmentId":2,"status":"RUN"},</a:t>
                      </a:r>
                      <a:endParaRPr lang="zh-TW" sz="1200" kern="100" dirty="0">
                        <a:solidFill>
                          <a:schemeClr val="tx1"/>
                        </a:solidFill>
                        <a:effectLst/>
                      </a:endParaRPr>
                    </a:p>
                    <a:p>
                      <a:pPr marL="1443355" indent="-323215">
                        <a:spcAft>
                          <a:spcPts val="0"/>
                        </a:spcAft>
                      </a:pPr>
                      <a:r>
                        <a:rPr lang="en-US" sz="1000" kern="0" dirty="0">
                          <a:solidFill>
                            <a:schemeClr val="tx1"/>
                          </a:solidFill>
                          <a:effectLst/>
                        </a:rPr>
                        <a:t>{"woId":"DF9087675","outputProgress":6,"model":"8000C","throughput":100,"totalThrough":1000,"equipmentId":3,"status":"RUN"}</a:t>
                      </a:r>
                      <a:endParaRPr lang="zh-TW" sz="1200" kern="100" dirty="0">
                        <a:solidFill>
                          <a:schemeClr val="tx1"/>
                        </a:solidFill>
                        <a:effectLst/>
                      </a:endParaRPr>
                    </a:p>
                    <a:p>
                      <a:pPr indent="1068070">
                        <a:spcAft>
                          <a:spcPts val="0"/>
                        </a:spcAft>
                      </a:pPr>
                      <a:r>
                        <a:rPr lang="en-US" sz="1000" kern="0" dirty="0">
                          <a:solidFill>
                            <a:schemeClr val="tx1"/>
                          </a:solidFill>
                          <a:effectLst/>
                        </a:rPr>
                        <a:t>]</a:t>
                      </a:r>
                      <a:endParaRPr lang="zh-TW" sz="1200" kern="100" dirty="0">
                        <a:solidFill>
                          <a:schemeClr val="tx1"/>
                        </a:solidFill>
                        <a:effectLst/>
                      </a:endParaRPr>
                    </a:p>
                    <a:p>
                      <a:pPr>
                        <a:spcAft>
                          <a:spcPts val="0"/>
                        </a:spcAft>
                      </a:pPr>
                      <a:r>
                        <a:rPr lang="en-US" sz="1000" kern="0" dirty="0">
                          <a:solidFill>
                            <a:schemeClr val="tx1"/>
                          </a:solidFill>
                          <a:effectLst/>
                        </a:rPr>
                        <a:t>         }</a:t>
                      </a:r>
                      <a:endParaRPr lang="zh-TW" sz="1200" kern="100" dirty="0">
                        <a:solidFill>
                          <a:schemeClr val="tx1"/>
                        </a:solidFill>
                        <a:effectLst/>
                      </a:endParaRPr>
                    </a:p>
                    <a:p>
                      <a:pPr indent="304800">
                        <a:spcAft>
                          <a:spcPts val="0"/>
                        </a:spcAft>
                      </a:pPr>
                      <a:r>
                        <a:rPr lang="en-US" sz="1000" kern="0" dirty="0">
                          <a:solidFill>
                            <a:schemeClr val="tx1"/>
                          </a:solidFill>
                          <a:effectLst/>
                        </a:rPr>
                        <a:t>]</a:t>
                      </a:r>
                      <a:endParaRPr lang="zh-TW" sz="1200" kern="100" dirty="0">
                        <a:solidFill>
                          <a:schemeClr val="tx1"/>
                        </a:solidFill>
                        <a:effectLst/>
                      </a:endParaRPr>
                    </a:p>
                    <a:p>
                      <a:pPr>
                        <a:spcAft>
                          <a:spcPts val="0"/>
                        </a:spcAft>
                      </a:pPr>
                      <a:r>
                        <a:rPr lang="en-US" sz="1000" kern="0" dirty="0">
                          <a:solidFill>
                            <a:schemeClr val="tx1"/>
                          </a:solidFill>
                          <a:effectLst/>
                        </a:rPr>
                        <a:t>}</a:t>
                      </a:r>
                      <a:endParaRPr lang="zh-TW" sz="1200" kern="100" dirty="0">
                        <a:solidFill>
                          <a:schemeClr val="tx1"/>
                        </a:solidFill>
                        <a:effectLst/>
                        <a:latin typeface="Cambria" panose="02040503050406030204" pitchFamily="18" charset="0"/>
                        <a:ea typeface="新細明體" panose="02020500000000000000" pitchFamily="18" charset="-120"/>
                        <a:cs typeface="Times New Roman" panose="02020603050405020304" pitchFamily="18" charset="0"/>
                      </a:endParaRPr>
                    </a:p>
                  </a:txBody>
                  <a:tcPr marL="50800" marR="50800" marT="50800" marB="50800">
                    <a:solidFill>
                      <a:schemeClr val="bg1">
                        <a:lumMod val="95000"/>
                      </a:schemeClr>
                    </a:solidFill>
                  </a:tcPr>
                </a:tc>
                <a:extLst>
                  <a:ext uri="{0D108BD9-81ED-4DB2-BD59-A6C34878D82A}">
                    <a16:rowId xmlns="" xmlns:a16="http://schemas.microsoft.com/office/drawing/2014/main" val="4163628039"/>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3492638004"/>
              </p:ext>
            </p:extLst>
          </p:nvPr>
        </p:nvGraphicFramePr>
        <p:xfrm>
          <a:off x="323528" y="1387804"/>
          <a:ext cx="5751793" cy="4678265"/>
        </p:xfrm>
        <a:graphic>
          <a:graphicData uri="http://schemas.openxmlformats.org/drawingml/2006/table">
            <a:tbl>
              <a:tblPr firstRow="1" firstCol="1" bandRow="1">
                <a:tableStyleId>{5C22544A-7EE6-4342-B048-85BDC9FD1C3A}</a:tableStyleId>
              </a:tblPr>
              <a:tblGrid>
                <a:gridCol w="933597">
                  <a:extLst>
                    <a:ext uri="{9D8B030D-6E8A-4147-A177-3AD203B41FA5}">
                      <a16:colId xmlns="" xmlns:a16="http://schemas.microsoft.com/office/drawing/2014/main" val="3476895251"/>
                    </a:ext>
                  </a:extLst>
                </a:gridCol>
                <a:gridCol w="1441689">
                  <a:extLst>
                    <a:ext uri="{9D8B030D-6E8A-4147-A177-3AD203B41FA5}">
                      <a16:colId xmlns="" xmlns:a16="http://schemas.microsoft.com/office/drawing/2014/main" val="3319758490"/>
                    </a:ext>
                  </a:extLst>
                </a:gridCol>
                <a:gridCol w="3376507">
                  <a:extLst>
                    <a:ext uri="{9D8B030D-6E8A-4147-A177-3AD203B41FA5}">
                      <a16:colId xmlns="" xmlns:a16="http://schemas.microsoft.com/office/drawing/2014/main" val="3325619685"/>
                    </a:ext>
                  </a:extLst>
                </a:gridCol>
              </a:tblGrid>
              <a:tr h="174366">
                <a:tc>
                  <a:txBody>
                    <a:bodyPr/>
                    <a:lstStyle/>
                    <a:p>
                      <a:pPr>
                        <a:spcAft>
                          <a:spcPts val="0"/>
                        </a:spcAft>
                      </a:pPr>
                      <a:r>
                        <a:rPr lang="zh-TW" sz="1000" kern="0" dirty="0" smtClean="0">
                          <a:effectLst/>
                        </a:rPr>
                        <a:t>名稱</a:t>
                      </a:r>
                      <a:endParaRPr lang="zh-TW" sz="1200" kern="100" dirty="0">
                        <a:effectLst/>
                        <a:latin typeface="Cambria" panose="02040503050406030204" pitchFamily="18" charset="0"/>
                        <a:ea typeface="新細明體" panose="02020500000000000000" pitchFamily="18" charset="-120"/>
                        <a:cs typeface="Times New Roman" panose="02020603050405020304" pitchFamily="18" charset="0"/>
                      </a:endParaRPr>
                    </a:p>
                  </a:txBody>
                  <a:tcPr marL="50800" marR="50800" marT="50800" marB="50800"/>
                </a:tc>
                <a:tc gridSpan="2">
                  <a:txBody>
                    <a:bodyPr/>
                    <a:lstStyle/>
                    <a:p>
                      <a:pPr>
                        <a:spcAft>
                          <a:spcPts val="0"/>
                        </a:spcAft>
                      </a:pPr>
                      <a:r>
                        <a:rPr lang="zh-TW" sz="1000" kern="0" dirty="0" smtClean="0">
                          <a:effectLst/>
                        </a:rPr>
                        <a:t>廠區設備狀態</a:t>
                      </a:r>
                      <a:endParaRPr lang="zh-TW" sz="1200" kern="100" dirty="0">
                        <a:effectLst/>
                        <a:latin typeface="Cambria" panose="02040503050406030204" pitchFamily="18" charset="0"/>
                        <a:ea typeface="新細明體" panose="02020500000000000000" pitchFamily="18" charset="-120"/>
                        <a:cs typeface="Times New Roman" panose="02020603050405020304" pitchFamily="18" charset="0"/>
                      </a:endParaRPr>
                    </a:p>
                  </a:txBody>
                  <a:tcPr marL="50800" marR="50800" marT="50800" marB="50800"/>
                </a:tc>
                <a:tc hMerge="1">
                  <a:txBody>
                    <a:bodyPr/>
                    <a:lstStyle/>
                    <a:p>
                      <a:endParaRPr lang="zh-TW" altLang="en-US"/>
                    </a:p>
                  </a:txBody>
                  <a:tcPr/>
                </a:tc>
                <a:extLst>
                  <a:ext uri="{0D108BD9-81ED-4DB2-BD59-A6C34878D82A}">
                    <a16:rowId xmlns="" xmlns:a16="http://schemas.microsoft.com/office/drawing/2014/main" val="2890967567"/>
                  </a:ext>
                </a:extLst>
              </a:tr>
              <a:tr h="184827">
                <a:tc>
                  <a:txBody>
                    <a:bodyPr/>
                    <a:lstStyle/>
                    <a:p>
                      <a:pPr>
                        <a:spcAft>
                          <a:spcPts val="0"/>
                        </a:spcAft>
                      </a:pPr>
                      <a:r>
                        <a:rPr lang="zh-TW" sz="1000" kern="0" dirty="0">
                          <a:effectLst/>
                        </a:rPr>
                        <a:t>URL</a:t>
                      </a:r>
                      <a:endParaRPr lang="zh-TW" sz="1200" kern="100" dirty="0">
                        <a:effectLst/>
                        <a:latin typeface="Cambria" panose="02040503050406030204" pitchFamily="18" charset="0"/>
                        <a:ea typeface="新細明體" panose="02020500000000000000" pitchFamily="18" charset="-120"/>
                        <a:cs typeface="Times New Roman" panose="02020603050405020304" pitchFamily="18" charset="0"/>
                      </a:endParaRPr>
                    </a:p>
                  </a:txBody>
                  <a:tcPr marL="50800" marR="50800" marT="50800" marB="50800"/>
                </a:tc>
                <a:tc gridSpan="2">
                  <a:txBody>
                    <a:bodyPr/>
                    <a:lstStyle/>
                    <a:p>
                      <a:pPr>
                        <a:spcAft>
                          <a:spcPts val="0"/>
                        </a:spcAft>
                      </a:pPr>
                      <a:r>
                        <a:rPr lang="en-US" sz="1100" kern="0" dirty="0">
                          <a:effectLst/>
                        </a:rPr>
                        <a:t>/</a:t>
                      </a:r>
                      <a:r>
                        <a:rPr lang="en-US" sz="1100" kern="0" dirty="0" err="1">
                          <a:effectLst/>
                        </a:rPr>
                        <a:t>FactoryArea</a:t>
                      </a:r>
                      <a:r>
                        <a:rPr lang="en-US" sz="1100" kern="0" dirty="0">
                          <a:effectLst/>
                        </a:rPr>
                        <a:t>/</a:t>
                      </a:r>
                      <a:r>
                        <a:rPr lang="en-US" sz="1100" kern="0" dirty="0" err="1">
                          <a:effectLst/>
                        </a:rPr>
                        <a:t>GetAllState</a:t>
                      </a:r>
                      <a:endParaRPr lang="zh-TW" sz="1200" kern="100" dirty="0">
                        <a:effectLst/>
                        <a:latin typeface="Cambria" panose="02040503050406030204" pitchFamily="18" charset="0"/>
                        <a:ea typeface="新細明體" panose="02020500000000000000" pitchFamily="18" charset="-120"/>
                        <a:cs typeface="Times New Roman" panose="02020603050405020304" pitchFamily="18" charset="0"/>
                      </a:endParaRPr>
                    </a:p>
                  </a:txBody>
                  <a:tcPr marL="50800" marR="50800" marT="50800" marB="50800"/>
                </a:tc>
                <a:tc hMerge="1">
                  <a:txBody>
                    <a:bodyPr/>
                    <a:lstStyle/>
                    <a:p>
                      <a:endParaRPr lang="zh-TW" altLang="en-US"/>
                    </a:p>
                  </a:txBody>
                  <a:tcPr/>
                </a:tc>
                <a:extLst>
                  <a:ext uri="{0D108BD9-81ED-4DB2-BD59-A6C34878D82A}">
                    <a16:rowId xmlns="" xmlns:a16="http://schemas.microsoft.com/office/drawing/2014/main" val="2375536824"/>
                  </a:ext>
                </a:extLst>
              </a:tr>
              <a:tr h="184827">
                <a:tc>
                  <a:txBody>
                    <a:bodyPr/>
                    <a:lstStyle/>
                    <a:p>
                      <a:pPr>
                        <a:spcAft>
                          <a:spcPts val="0"/>
                        </a:spcAft>
                      </a:pPr>
                      <a:r>
                        <a:rPr lang="zh-TW" sz="1000" kern="0" dirty="0">
                          <a:effectLst/>
                        </a:rPr>
                        <a:t>Type</a:t>
                      </a:r>
                      <a:endParaRPr lang="zh-TW" sz="1200" kern="100" dirty="0">
                        <a:effectLst/>
                        <a:latin typeface="Cambria" panose="02040503050406030204" pitchFamily="18" charset="0"/>
                        <a:ea typeface="新細明體" panose="02020500000000000000" pitchFamily="18" charset="-120"/>
                        <a:cs typeface="Times New Roman" panose="02020603050405020304" pitchFamily="18" charset="0"/>
                      </a:endParaRPr>
                    </a:p>
                  </a:txBody>
                  <a:tcPr marL="50800" marR="50800" marT="50800" marB="50800"/>
                </a:tc>
                <a:tc gridSpan="2">
                  <a:txBody>
                    <a:bodyPr/>
                    <a:lstStyle/>
                    <a:p>
                      <a:pPr>
                        <a:spcAft>
                          <a:spcPts val="0"/>
                        </a:spcAft>
                      </a:pPr>
                      <a:r>
                        <a:rPr lang="en-US" sz="1100" kern="0" dirty="0">
                          <a:effectLst/>
                        </a:rPr>
                        <a:t>POST</a:t>
                      </a:r>
                      <a:endParaRPr lang="zh-TW" sz="1200" kern="100" dirty="0">
                        <a:effectLst/>
                        <a:latin typeface="Cambria" panose="02040503050406030204" pitchFamily="18" charset="0"/>
                        <a:ea typeface="新細明體" panose="02020500000000000000" pitchFamily="18" charset="-120"/>
                        <a:cs typeface="Times New Roman" panose="02020603050405020304" pitchFamily="18" charset="0"/>
                      </a:endParaRPr>
                    </a:p>
                  </a:txBody>
                  <a:tcPr marL="50800" marR="50800" marT="50800" marB="50800"/>
                </a:tc>
                <a:tc hMerge="1">
                  <a:txBody>
                    <a:bodyPr/>
                    <a:lstStyle/>
                    <a:p>
                      <a:endParaRPr lang="zh-TW" altLang="en-US"/>
                    </a:p>
                  </a:txBody>
                  <a:tcPr/>
                </a:tc>
                <a:extLst>
                  <a:ext uri="{0D108BD9-81ED-4DB2-BD59-A6C34878D82A}">
                    <a16:rowId xmlns="" xmlns:a16="http://schemas.microsoft.com/office/drawing/2014/main" val="1330332934"/>
                  </a:ext>
                </a:extLst>
              </a:tr>
              <a:tr h="174366">
                <a:tc>
                  <a:txBody>
                    <a:bodyPr/>
                    <a:lstStyle/>
                    <a:p>
                      <a:pPr>
                        <a:spcAft>
                          <a:spcPts val="0"/>
                        </a:spcAft>
                      </a:pPr>
                      <a:r>
                        <a:rPr lang="en-US" sz="1000" kern="0" dirty="0">
                          <a:effectLst/>
                        </a:rPr>
                        <a:t>Parameter</a:t>
                      </a:r>
                      <a:endParaRPr lang="zh-TW" sz="1200" kern="100" dirty="0">
                        <a:effectLst/>
                        <a:latin typeface="Cambria" panose="02040503050406030204" pitchFamily="18" charset="0"/>
                        <a:ea typeface="新細明體" panose="02020500000000000000" pitchFamily="18" charset="-120"/>
                        <a:cs typeface="Times New Roman" panose="02020603050405020304" pitchFamily="18" charset="0"/>
                      </a:endParaRPr>
                    </a:p>
                  </a:txBody>
                  <a:tcPr marL="50800" marR="50800" marT="50800" marB="50800"/>
                </a:tc>
                <a:tc>
                  <a:txBody>
                    <a:bodyPr/>
                    <a:lstStyle/>
                    <a:p>
                      <a:pPr>
                        <a:spcAft>
                          <a:spcPts val="0"/>
                        </a:spcAft>
                      </a:pPr>
                      <a:r>
                        <a:rPr lang="en-US" sz="1000" kern="0" dirty="0">
                          <a:effectLst/>
                        </a:rPr>
                        <a:t>Type</a:t>
                      </a:r>
                      <a:endParaRPr lang="zh-TW" sz="1200" kern="100" dirty="0">
                        <a:effectLst/>
                        <a:latin typeface="Cambria" panose="02040503050406030204" pitchFamily="18" charset="0"/>
                        <a:ea typeface="新細明體" panose="02020500000000000000" pitchFamily="18" charset="-120"/>
                        <a:cs typeface="Times New Roman" panose="02020603050405020304" pitchFamily="18" charset="0"/>
                      </a:endParaRPr>
                    </a:p>
                  </a:txBody>
                  <a:tcPr marL="50800" marR="50800" marT="50800" marB="50800"/>
                </a:tc>
                <a:tc>
                  <a:txBody>
                    <a:bodyPr/>
                    <a:lstStyle/>
                    <a:p>
                      <a:pPr>
                        <a:spcAft>
                          <a:spcPts val="0"/>
                        </a:spcAft>
                      </a:pPr>
                      <a:r>
                        <a:rPr lang="en-US" sz="1000" kern="0" dirty="0">
                          <a:effectLst/>
                        </a:rPr>
                        <a:t>Description</a:t>
                      </a:r>
                      <a:endParaRPr lang="zh-TW" sz="1200" kern="100" dirty="0">
                        <a:effectLst/>
                        <a:latin typeface="Cambria" panose="02040503050406030204" pitchFamily="18" charset="0"/>
                        <a:ea typeface="新細明體" panose="02020500000000000000" pitchFamily="18" charset="-120"/>
                        <a:cs typeface="Times New Roman" panose="02020603050405020304" pitchFamily="18" charset="0"/>
                      </a:endParaRPr>
                    </a:p>
                  </a:txBody>
                  <a:tcPr marL="50800" marR="50800" marT="50800" marB="50800"/>
                </a:tc>
                <a:extLst>
                  <a:ext uri="{0D108BD9-81ED-4DB2-BD59-A6C34878D82A}">
                    <a16:rowId xmlns="" xmlns:a16="http://schemas.microsoft.com/office/drawing/2014/main" val="2087850040"/>
                  </a:ext>
                </a:extLst>
              </a:tr>
              <a:tr h="278985">
                <a:tc>
                  <a:txBody>
                    <a:bodyPr/>
                    <a:lstStyle/>
                    <a:p>
                      <a:pPr>
                        <a:spcAft>
                          <a:spcPts val="0"/>
                        </a:spcAft>
                      </a:pPr>
                      <a:r>
                        <a:rPr lang="en-US" sz="1000" kern="0" dirty="0" err="1">
                          <a:effectLst/>
                        </a:rPr>
                        <a:t>factoryAreaId</a:t>
                      </a:r>
                      <a:endParaRPr lang="zh-TW" sz="1200" kern="100" dirty="0">
                        <a:effectLst/>
                        <a:latin typeface="Cambria" panose="02040503050406030204" pitchFamily="18" charset="0"/>
                        <a:ea typeface="新細明體" panose="02020500000000000000" pitchFamily="18" charset="-120"/>
                        <a:cs typeface="Times New Roman" panose="02020603050405020304" pitchFamily="18" charset="0"/>
                      </a:endParaRPr>
                    </a:p>
                  </a:txBody>
                  <a:tcPr marL="50800" marR="50800" marT="50800" marB="50800"/>
                </a:tc>
                <a:tc>
                  <a:txBody>
                    <a:bodyPr/>
                    <a:lstStyle/>
                    <a:p>
                      <a:pPr>
                        <a:spcAft>
                          <a:spcPts val="0"/>
                        </a:spcAft>
                      </a:pPr>
                      <a:r>
                        <a:rPr lang="en-US" sz="1000" kern="0" dirty="0" err="1">
                          <a:effectLst/>
                        </a:rPr>
                        <a:t>Int</a:t>
                      </a:r>
                      <a:endParaRPr lang="zh-TW" sz="1200" kern="100" dirty="0">
                        <a:effectLst/>
                        <a:latin typeface="Cambria" panose="02040503050406030204" pitchFamily="18" charset="0"/>
                        <a:ea typeface="新細明體" panose="02020500000000000000" pitchFamily="18" charset="-120"/>
                        <a:cs typeface="Times New Roman" panose="02020603050405020304" pitchFamily="18" charset="0"/>
                      </a:endParaRPr>
                    </a:p>
                  </a:txBody>
                  <a:tcPr marL="50800" marR="50800" marT="50800" marB="50800"/>
                </a:tc>
                <a:tc>
                  <a:txBody>
                    <a:bodyPr/>
                    <a:lstStyle/>
                    <a:p>
                      <a:pPr>
                        <a:spcAft>
                          <a:spcPts val="0"/>
                        </a:spcAft>
                      </a:pPr>
                      <a:r>
                        <a:rPr lang="zh-TW" sz="1000" kern="0" dirty="0" smtClean="0">
                          <a:effectLst/>
                        </a:rPr>
                        <a:t>廠區編號</a:t>
                      </a:r>
                      <a:endParaRPr lang="zh-TW" sz="1200" kern="100" dirty="0">
                        <a:effectLst/>
                        <a:latin typeface="Cambria" panose="02040503050406030204" pitchFamily="18" charset="0"/>
                        <a:ea typeface="新細明體" panose="02020500000000000000" pitchFamily="18" charset="-120"/>
                        <a:cs typeface="Times New Roman" panose="02020603050405020304" pitchFamily="18" charset="0"/>
                      </a:endParaRPr>
                    </a:p>
                  </a:txBody>
                  <a:tcPr marL="50800" marR="50800" marT="50800" marB="50800"/>
                </a:tc>
                <a:extLst>
                  <a:ext uri="{0D108BD9-81ED-4DB2-BD59-A6C34878D82A}">
                    <a16:rowId xmlns="" xmlns:a16="http://schemas.microsoft.com/office/drawing/2014/main" val="1123949892"/>
                  </a:ext>
                </a:extLst>
              </a:tr>
              <a:tr h="174366">
                <a:tc gridSpan="3">
                  <a:txBody>
                    <a:bodyPr/>
                    <a:lstStyle/>
                    <a:p>
                      <a:pPr>
                        <a:spcAft>
                          <a:spcPts val="0"/>
                        </a:spcAft>
                      </a:pPr>
                      <a:r>
                        <a:rPr lang="en-US" sz="1000" kern="0" dirty="0">
                          <a:effectLst/>
                        </a:rPr>
                        <a:t>Request Sample:</a:t>
                      </a:r>
                      <a:endParaRPr lang="zh-TW" sz="1200" kern="100" dirty="0">
                        <a:effectLst/>
                        <a:latin typeface="Cambria" panose="02040503050406030204" pitchFamily="18" charset="0"/>
                        <a:ea typeface="新細明體" panose="02020500000000000000" pitchFamily="18" charset="-120"/>
                        <a:cs typeface="Times New Roman" panose="02020603050405020304" pitchFamily="18" charset="0"/>
                      </a:endParaRPr>
                    </a:p>
                  </a:txBody>
                  <a:tcPr marL="50800" marR="50800" marT="50800" marB="50800"/>
                </a:tc>
                <a:tc hMerge="1">
                  <a:txBody>
                    <a:bodyPr/>
                    <a:lstStyle/>
                    <a:p>
                      <a:endParaRPr lang="zh-TW" altLang="en-US"/>
                    </a:p>
                  </a:txBody>
                  <a:tcPr/>
                </a:tc>
                <a:tc hMerge="1">
                  <a:txBody>
                    <a:bodyPr/>
                    <a:lstStyle/>
                    <a:p>
                      <a:endParaRPr lang="zh-TW" altLang="en-US"/>
                    </a:p>
                  </a:txBody>
                  <a:tcPr/>
                </a:tc>
                <a:extLst>
                  <a:ext uri="{0D108BD9-81ED-4DB2-BD59-A6C34878D82A}">
                    <a16:rowId xmlns="" xmlns:a16="http://schemas.microsoft.com/office/drawing/2014/main" val="3728305985"/>
                  </a:ext>
                </a:extLst>
              </a:tr>
              <a:tr h="383604">
                <a:tc gridSpan="3">
                  <a:txBody>
                    <a:bodyPr/>
                    <a:lstStyle/>
                    <a:p>
                      <a:pPr>
                        <a:spcAft>
                          <a:spcPts val="0"/>
                        </a:spcAft>
                      </a:pPr>
                      <a:r>
                        <a:rPr lang="en-US" sz="1000" kern="0" dirty="0">
                          <a:effectLst/>
                        </a:rPr>
                        <a:t>{</a:t>
                      </a:r>
                      <a:endParaRPr lang="zh-TW" sz="1200" kern="100" dirty="0">
                        <a:effectLst/>
                      </a:endParaRPr>
                    </a:p>
                    <a:p>
                      <a:pPr>
                        <a:spcAft>
                          <a:spcPts val="0"/>
                        </a:spcAft>
                      </a:pPr>
                      <a:r>
                        <a:rPr lang="en-US" sz="1000" kern="0" dirty="0">
                          <a:effectLst/>
                        </a:rPr>
                        <a:t>    "</a:t>
                      </a:r>
                      <a:r>
                        <a:rPr lang="en-US" sz="1000" kern="0" dirty="0" err="1">
                          <a:effectLst/>
                        </a:rPr>
                        <a:t>factoryAreaId</a:t>
                      </a:r>
                      <a:r>
                        <a:rPr lang="en-US" sz="1000" kern="0" dirty="0">
                          <a:effectLst/>
                        </a:rPr>
                        <a:t>" : 1</a:t>
                      </a:r>
                      <a:endParaRPr lang="zh-TW" sz="1200" kern="100" dirty="0">
                        <a:effectLst/>
                      </a:endParaRPr>
                    </a:p>
                    <a:p>
                      <a:pPr>
                        <a:spcAft>
                          <a:spcPts val="0"/>
                        </a:spcAft>
                      </a:pPr>
                      <a:r>
                        <a:rPr lang="en-US" sz="1000" kern="0" dirty="0">
                          <a:effectLst/>
                        </a:rPr>
                        <a:t>}</a:t>
                      </a:r>
                      <a:endParaRPr lang="zh-TW" sz="1200" kern="100" dirty="0">
                        <a:effectLst/>
                        <a:latin typeface="Cambria" panose="02040503050406030204" pitchFamily="18" charset="0"/>
                        <a:ea typeface="新細明體" panose="02020500000000000000" pitchFamily="18" charset="-120"/>
                        <a:cs typeface="Times New Roman" panose="02020603050405020304" pitchFamily="18" charset="0"/>
                      </a:endParaRPr>
                    </a:p>
                  </a:txBody>
                  <a:tcPr marL="50800" marR="50800" marT="50800" marB="50800"/>
                </a:tc>
                <a:tc hMerge="1">
                  <a:txBody>
                    <a:bodyPr/>
                    <a:lstStyle/>
                    <a:p>
                      <a:endParaRPr lang="zh-TW" altLang="en-US"/>
                    </a:p>
                  </a:txBody>
                  <a:tcPr/>
                </a:tc>
                <a:tc hMerge="1">
                  <a:txBody>
                    <a:bodyPr/>
                    <a:lstStyle/>
                    <a:p>
                      <a:endParaRPr lang="zh-TW" altLang="en-US"/>
                    </a:p>
                  </a:txBody>
                  <a:tcPr/>
                </a:tc>
                <a:extLst>
                  <a:ext uri="{0D108BD9-81ED-4DB2-BD59-A6C34878D82A}">
                    <a16:rowId xmlns="" xmlns:a16="http://schemas.microsoft.com/office/drawing/2014/main" val="1097434768"/>
                  </a:ext>
                </a:extLst>
              </a:tr>
              <a:tr h="174366">
                <a:tc>
                  <a:txBody>
                    <a:bodyPr/>
                    <a:lstStyle/>
                    <a:p>
                      <a:pPr>
                        <a:spcAft>
                          <a:spcPts val="0"/>
                        </a:spcAft>
                      </a:pPr>
                      <a:r>
                        <a:rPr lang="en-US" sz="1000" kern="0" dirty="0">
                          <a:effectLst/>
                        </a:rPr>
                        <a:t>Return</a:t>
                      </a:r>
                      <a:endParaRPr lang="zh-TW" sz="1200" kern="100" dirty="0">
                        <a:effectLst/>
                        <a:latin typeface="Cambria" panose="02040503050406030204" pitchFamily="18" charset="0"/>
                        <a:ea typeface="新細明體" panose="02020500000000000000" pitchFamily="18" charset="-120"/>
                        <a:cs typeface="Times New Roman" panose="02020603050405020304" pitchFamily="18" charset="0"/>
                      </a:endParaRPr>
                    </a:p>
                  </a:txBody>
                  <a:tcPr marL="50800" marR="50800" marT="50800" marB="50800"/>
                </a:tc>
                <a:tc>
                  <a:txBody>
                    <a:bodyPr/>
                    <a:lstStyle/>
                    <a:p>
                      <a:pPr>
                        <a:spcAft>
                          <a:spcPts val="0"/>
                        </a:spcAft>
                      </a:pPr>
                      <a:r>
                        <a:rPr lang="en-US" sz="1000" kern="0" dirty="0">
                          <a:effectLst/>
                        </a:rPr>
                        <a:t>Type</a:t>
                      </a:r>
                      <a:endParaRPr lang="zh-TW" sz="1200" kern="100" dirty="0">
                        <a:effectLst/>
                        <a:latin typeface="Cambria" panose="02040503050406030204" pitchFamily="18" charset="0"/>
                        <a:ea typeface="新細明體" panose="02020500000000000000" pitchFamily="18" charset="-120"/>
                        <a:cs typeface="Times New Roman" panose="02020603050405020304" pitchFamily="18" charset="0"/>
                      </a:endParaRPr>
                    </a:p>
                  </a:txBody>
                  <a:tcPr marL="50800" marR="50800" marT="50800" marB="50800"/>
                </a:tc>
                <a:tc>
                  <a:txBody>
                    <a:bodyPr/>
                    <a:lstStyle/>
                    <a:p>
                      <a:pPr>
                        <a:spcAft>
                          <a:spcPts val="0"/>
                        </a:spcAft>
                      </a:pPr>
                      <a:r>
                        <a:rPr lang="en-US" sz="1000" kern="0" dirty="0">
                          <a:effectLst/>
                        </a:rPr>
                        <a:t>Description</a:t>
                      </a:r>
                      <a:endParaRPr lang="zh-TW" sz="1200" kern="100" dirty="0">
                        <a:effectLst/>
                        <a:latin typeface="Cambria" panose="02040503050406030204" pitchFamily="18" charset="0"/>
                        <a:ea typeface="新細明體" panose="02020500000000000000" pitchFamily="18" charset="-120"/>
                        <a:cs typeface="Times New Roman" panose="02020603050405020304" pitchFamily="18" charset="0"/>
                      </a:endParaRPr>
                    </a:p>
                  </a:txBody>
                  <a:tcPr marL="50800" marR="50800" marT="50800" marB="50800"/>
                </a:tc>
                <a:extLst>
                  <a:ext uri="{0D108BD9-81ED-4DB2-BD59-A6C34878D82A}">
                    <a16:rowId xmlns="" xmlns:a16="http://schemas.microsoft.com/office/drawing/2014/main" val="3234857587"/>
                  </a:ext>
                </a:extLst>
              </a:tr>
              <a:tr h="174366">
                <a:tc>
                  <a:txBody>
                    <a:bodyPr/>
                    <a:lstStyle/>
                    <a:p>
                      <a:pPr>
                        <a:spcAft>
                          <a:spcPts val="0"/>
                        </a:spcAft>
                      </a:pPr>
                      <a:r>
                        <a:rPr lang="en-US" sz="1000" kern="0" dirty="0" err="1">
                          <a:effectLst/>
                        </a:rPr>
                        <a:t>ack</a:t>
                      </a:r>
                      <a:endParaRPr lang="zh-TW" sz="1200" kern="100" dirty="0">
                        <a:effectLst/>
                        <a:latin typeface="Cambria" panose="02040503050406030204" pitchFamily="18" charset="0"/>
                        <a:ea typeface="新細明體" panose="02020500000000000000" pitchFamily="18" charset="-120"/>
                        <a:cs typeface="Times New Roman" panose="02020603050405020304" pitchFamily="18" charset="0"/>
                      </a:endParaRPr>
                    </a:p>
                  </a:txBody>
                  <a:tcPr marL="50800" marR="50800" marT="50800" marB="50800"/>
                </a:tc>
                <a:tc>
                  <a:txBody>
                    <a:bodyPr/>
                    <a:lstStyle/>
                    <a:p>
                      <a:pPr>
                        <a:spcAft>
                          <a:spcPts val="0"/>
                        </a:spcAft>
                      </a:pPr>
                      <a:r>
                        <a:rPr lang="en-US" sz="1000" kern="0" dirty="0">
                          <a:effectLst/>
                        </a:rPr>
                        <a:t>String</a:t>
                      </a:r>
                      <a:endParaRPr lang="zh-TW" sz="1200" kern="100" dirty="0">
                        <a:effectLst/>
                        <a:latin typeface="Cambria" panose="02040503050406030204" pitchFamily="18" charset="0"/>
                        <a:ea typeface="新細明體" panose="02020500000000000000" pitchFamily="18" charset="-120"/>
                        <a:cs typeface="Times New Roman" panose="02020603050405020304" pitchFamily="18" charset="0"/>
                      </a:endParaRPr>
                    </a:p>
                  </a:txBody>
                  <a:tcPr marL="50800" marR="50800" marT="50800" marB="50800"/>
                </a:tc>
                <a:tc>
                  <a:txBody>
                    <a:bodyPr/>
                    <a:lstStyle/>
                    <a:p>
                      <a:pPr>
                        <a:spcAft>
                          <a:spcPts val="0"/>
                        </a:spcAft>
                      </a:pPr>
                      <a:r>
                        <a:rPr lang="zh-TW" sz="1000" kern="0" dirty="0" smtClean="0">
                          <a:effectLst/>
                        </a:rPr>
                        <a:t>回傳代碼</a:t>
                      </a:r>
                      <a:r>
                        <a:rPr lang="en-US" sz="1000" kern="0" dirty="0" smtClean="0">
                          <a:effectLst/>
                        </a:rPr>
                        <a:t> </a:t>
                      </a:r>
                      <a:r>
                        <a:rPr lang="en-US" sz="1000" kern="0" dirty="0">
                          <a:effectLst/>
                        </a:rPr>
                        <a:t>0</a:t>
                      </a:r>
                      <a:r>
                        <a:rPr lang="zh-TW" sz="1000" kern="0" dirty="0">
                          <a:effectLst/>
                        </a:rPr>
                        <a:t>成功</a:t>
                      </a:r>
                      <a:r>
                        <a:rPr lang="en-US" sz="1000" kern="0" dirty="0">
                          <a:effectLst/>
                        </a:rPr>
                        <a:t> ; </a:t>
                      </a:r>
                      <a:r>
                        <a:rPr lang="en-US" sz="1000" kern="0" dirty="0" smtClean="0">
                          <a:effectLst/>
                        </a:rPr>
                        <a:t>1</a:t>
                      </a:r>
                      <a:r>
                        <a:rPr lang="zh-TW" sz="1000" kern="0" dirty="0" smtClean="0">
                          <a:effectLst/>
                        </a:rPr>
                        <a:t>失敗</a:t>
                      </a:r>
                      <a:endParaRPr lang="zh-TW" sz="1200" kern="100" dirty="0">
                        <a:effectLst/>
                        <a:latin typeface="Cambria" panose="02040503050406030204" pitchFamily="18" charset="0"/>
                        <a:ea typeface="新細明體" panose="02020500000000000000" pitchFamily="18" charset="-120"/>
                        <a:cs typeface="Times New Roman" panose="02020603050405020304" pitchFamily="18" charset="0"/>
                      </a:endParaRPr>
                    </a:p>
                  </a:txBody>
                  <a:tcPr marL="50800" marR="50800" marT="50800" marB="50800"/>
                </a:tc>
                <a:extLst>
                  <a:ext uri="{0D108BD9-81ED-4DB2-BD59-A6C34878D82A}">
                    <a16:rowId xmlns="" xmlns:a16="http://schemas.microsoft.com/office/drawing/2014/main" val="3162879524"/>
                  </a:ext>
                </a:extLst>
              </a:tr>
              <a:tr h="174366">
                <a:tc>
                  <a:txBody>
                    <a:bodyPr/>
                    <a:lstStyle/>
                    <a:p>
                      <a:pPr>
                        <a:spcAft>
                          <a:spcPts val="0"/>
                        </a:spcAft>
                      </a:pPr>
                      <a:r>
                        <a:rPr lang="en-US" sz="1000" kern="0" dirty="0" err="1">
                          <a:effectLst/>
                        </a:rPr>
                        <a:t>desc</a:t>
                      </a:r>
                      <a:endParaRPr lang="zh-TW" sz="1200" kern="100" dirty="0">
                        <a:effectLst/>
                        <a:latin typeface="Cambria" panose="02040503050406030204" pitchFamily="18" charset="0"/>
                        <a:ea typeface="新細明體" panose="02020500000000000000" pitchFamily="18" charset="-120"/>
                        <a:cs typeface="Times New Roman" panose="02020603050405020304" pitchFamily="18" charset="0"/>
                      </a:endParaRPr>
                    </a:p>
                  </a:txBody>
                  <a:tcPr marL="50800" marR="50800" marT="50800" marB="50800"/>
                </a:tc>
                <a:tc>
                  <a:txBody>
                    <a:bodyPr/>
                    <a:lstStyle/>
                    <a:p>
                      <a:pPr>
                        <a:spcAft>
                          <a:spcPts val="0"/>
                        </a:spcAft>
                      </a:pPr>
                      <a:r>
                        <a:rPr lang="en-US" sz="1000" kern="0" dirty="0">
                          <a:effectLst/>
                        </a:rPr>
                        <a:t>String</a:t>
                      </a:r>
                      <a:endParaRPr lang="zh-TW" sz="1200" kern="100" dirty="0">
                        <a:effectLst/>
                        <a:latin typeface="Cambria" panose="02040503050406030204" pitchFamily="18" charset="0"/>
                        <a:ea typeface="新細明體" panose="02020500000000000000" pitchFamily="18" charset="-120"/>
                        <a:cs typeface="Times New Roman" panose="02020603050405020304" pitchFamily="18" charset="0"/>
                      </a:endParaRPr>
                    </a:p>
                  </a:txBody>
                  <a:tcPr marL="50800" marR="50800" marT="50800" marB="50800"/>
                </a:tc>
                <a:tc>
                  <a:txBody>
                    <a:bodyPr/>
                    <a:lstStyle/>
                    <a:p>
                      <a:pPr>
                        <a:spcAft>
                          <a:spcPts val="0"/>
                        </a:spcAft>
                      </a:pPr>
                      <a:r>
                        <a:rPr lang="zh-TW" sz="1000" kern="0" dirty="0" smtClean="0">
                          <a:effectLst/>
                        </a:rPr>
                        <a:t>回傳訊息</a:t>
                      </a:r>
                      <a:endParaRPr lang="zh-TW" sz="1200" kern="100" dirty="0">
                        <a:effectLst/>
                        <a:latin typeface="Cambria" panose="02040503050406030204" pitchFamily="18" charset="0"/>
                        <a:ea typeface="新細明體" panose="02020500000000000000" pitchFamily="18" charset="-120"/>
                        <a:cs typeface="Times New Roman" panose="02020603050405020304" pitchFamily="18" charset="0"/>
                      </a:endParaRPr>
                    </a:p>
                  </a:txBody>
                  <a:tcPr marL="50800" marR="50800" marT="50800" marB="50800"/>
                </a:tc>
                <a:extLst>
                  <a:ext uri="{0D108BD9-81ED-4DB2-BD59-A6C34878D82A}">
                    <a16:rowId xmlns="" xmlns:a16="http://schemas.microsoft.com/office/drawing/2014/main" val="2305163618"/>
                  </a:ext>
                </a:extLst>
              </a:tr>
              <a:tr h="1220559">
                <a:tc>
                  <a:txBody>
                    <a:bodyPr/>
                    <a:lstStyle/>
                    <a:p>
                      <a:pPr>
                        <a:spcAft>
                          <a:spcPts val="0"/>
                        </a:spcAft>
                      </a:pPr>
                      <a:r>
                        <a:rPr lang="en-US" sz="1000" kern="0" dirty="0">
                          <a:effectLst/>
                        </a:rPr>
                        <a:t>data</a:t>
                      </a:r>
                      <a:endParaRPr lang="zh-TW" sz="1200" kern="100" dirty="0">
                        <a:effectLst/>
                        <a:latin typeface="Cambria" panose="02040503050406030204" pitchFamily="18" charset="0"/>
                        <a:ea typeface="新細明體" panose="02020500000000000000" pitchFamily="18" charset="-120"/>
                        <a:cs typeface="Times New Roman" panose="02020603050405020304" pitchFamily="18" charset="0"/>
                      </a:endParaRPr>
                    </a:p>
                  </a:txBody>
                  <a:tcPr marL="50800" marR="50800" marT="50800" marB="50800"/>
                </a:tc>
                <a:tc>
                  <a:txBody>
                    <a:bodyPr/>
                    <a:lstStyle/>
                    <a:p>
                      <a:pPr>
                        <a:spcAft>
                          <a:spcPts val="0"/>
                        </a:spcAft>
                      </a:pPr>
                      <a:r>
                        <a:rPr lang="en-US" sz="1000" kern="0" dirty="0">
                          <a:effectLst/>
                        </a:rPr>
                        <a:t>List</a:t>
                      </a:r>
                      <a:endParaRPr lang="zh-TW" sz="1200" kern="100" dirty="0">
                        <a:effectLst/>
                        <a:latin typeface="Cambria" panose="02040503050406030204" pitchFamily="18" charset="0"/>
                        <a:ea typeface="新細明體" panose="02020500000000000000" pitchFamily="18" charset="-120"/>
                        <a:cs typeface="Times New Roman" panose="02020603050405020304" pitchFamily="18" charset="0"/>
                      </a:endParaRPr>
                    </a:p>
                  </a:txBody>
                  <a:tcPr marL="50800" marR="50800" marT="50800" marB="50800"/>
                </a:tc>
                <a:tc>
                  <a:txBody>
                    <a:bodyPr/>
                    <a:lstStyle/>
                    <a:p>
                      <a:pPr>
                        <a:spcAft>
                          <a:spcPts val="0"/>
                        </a:spcAft>
                      </a:pPr>
                      <a:r>
                        <a:rPr lang="en-US" sz="1000" kern="0" dirty="0" smtClean="0">
                          <a:effectLst/>
                        </a:rPr>
                        <a:t>“</a:t>
                      </a:r>
                      <a:r>
                        <a:rPr lang="zh-TW" sz="1000" kern="0" dirty="0" smtClean="0">
                          <a:effectLst/>
                        </a:rPr>
                        <a:t>產線編號</a:t>
                      </a:r>
                      <a:r>
                        <a:rPr lang="en-US" sz="1000" kern="0" dirty="0" smtClean="0">
                          <a:effectLst/>
                        </a:rPr>
                        <a:t>”(</a:t>
                      </a:r>
                      <a:r>
                        <a:rPr lang="en-US" sz="1000" kern="0" dirty="0">
                          <a:effectLst/>
                        </a:rPr>
                        <a:t>Line1:) {</a:t>
                      </a:r>
                      <a:endParaRPr lang="zh-TW" sz="1200" kern="100" dirty="0">
                        <a:effectLst/>
                      </a:endParaRPr>
                    </a:p>
                    <a:p>
                      <a:pPr>
                        <a:spcAft>
                          <a:spcPts val="0"/>
                        </a:spcAft>
                      </a:pPr>
                      <a:r>
                        <a:rPr lang="en-US" sz="1000" kern="0" dirty="0">
                          <a:effectLst/>
                        </a:rPr>
                        <a:t>    </a:t>
                      </a:r>
                      <a:r>
                        <a:rPr lang="en-US" sz="1000" kern="0" dirty="0" smtClean="0">
                          <a:effectLst/>
                        </a:rPr>
                        <a:t>“</a:t>
                      </a:r>
                      <a:r>
                        <a:rPr lang="zh-TW" sz="1000" kern="0" dirty="0" smtClean="0">
                          <a:effectLst/>
                        </a:rPr>
                        <a:t>設備編號</a:t>
                      </a:r>
                      <a:r>
                        <a:rPr lang="en-US" sz="1000" kern="0" dirty="0" smtClean="0">
                          <a:effectLst/>
                        </a:rPr>
                        <a:t>”</a:t>
                      </a:r>
                      <a:r>
                        <a:rPr lang="en-US" sz="1000" kern="0" dirty="0" err="1">
                          <a:effectLst/>
                        </a:rPr>
                        <a:t>equipmentId</a:t>
                      </a:r>
                      <a:r>
                        <a:rPr lang="en-US" sz="1000" kern="0" dirty="0">
                          <a:effectLst/>
                        </a:rPr>
                        <a:t>:{</a:t>
                      </a:r>
                      <a:endParaRPr lang="zh-TW" sz="1200" kern="100" dirty="0">
                        <a:effectLst/>
                      </a:endParaRPr>
                    </a:p>
                    <a:p>
                      <a:pPr indent="609600">
                        <a:spcAft>
                          <a:spcPts val="0"/>
                        </a:spcAft>
                      </a:pPr>
                      <a:r>
                        <a:rPr lang="en-US" sz="1000" kern="0" dirty="0" err="1">
                          <a:effectLst/>
                        </a:rPr>
                        <a:t>equipmentId</a:t>
                      </a:r>
                      <a:r>
                        <a:rPr lang="en-US" sz="1000" kern="0" dirty="0" smtClean="0">
                          <a:effectLst/>
                        </a:rPr>
                        <a:t>:</a:t>
                      </a:r>
                      <a:r>
                        <a:rPr lang="zh-TW" sz="1000" kern="0" dirty="0" smtClean="0">
                          <a:effectLst/>
                        </a:rPr>
                        <a:t>設備編號</a:t>
                      </a:r>
                      <a:endParaRPr lang="zh-TW" sz="1200" kern="100" dirty="0">
                        <a:effectLst/>
                      </a:endParaRPr>
                    </a:p>
                    <a:p>
                      <a:pPr indent="609600">
                        <a:spcAft>
                          <a:spcPts val="0"/>
                        </a:spcAft>
                      </a:pPr>
                      <a:r>
                        <a:rPr lang="en-US" sz="1000" kern="0" dirty="0">
                          <a:effectLst/>
                        </a:rPr>
                        <a:t>status : </a:t>
                      </a:r>
                      <a:r>
                        <a:rPr lang="zh-TW" sz="1000" kern="0" dirty="0" smtClean="0">
                          <a:effectLst/>
                        </a:rPr>
                        <a:t>設備狀態</a:t>
                      </a:r>
                      <a:r>
                        <a:rPr lang="en-US" sz="1000" kern="0" dirty="0" smtClean="0">
                          <a:effectLst/>
                        </a:rPr>
                        <a:t> RUN</a:t>
                      </a:r>
                      <a:r>
                        <a:rPr lang="zh-TW" sz="1000" kern="0" dirty="0" smtClean="0">
                          <a:effectLst/>
                        </a:rPr>
                        <a:t>生產；</a:t>
                      </a:r>
                      <a:r>
                        <a:rPr lang="en-US" sz="1000" kern="0" dirty="0" smtClean="0">
                          <a:effectLst/>
                        </a:rPr>
                        <a:t>DOWN</a:t>
                      </a:r>
                      <a:r>
                        <a:rPr lang="zh-TW" sz="1000" kern="0" dirty="0" smtClean="0">
                          <a:effectLst/>
                        </a:rPr>
                        <a:t>停機；</a:t>
                      </a:r>
                      <a:r>
                        <a:rPr lang="en-US" sz="1000" kern="0" dirty="0" smtClean="0">
                          <a:effectLst/>
                        </a:rPr>
                        <a:t>IDLE</a:t>
                      </a:r>
                      <a:r>
                        <a:rPr lang="zh-TW" sz="1000" kern="0" dirty="0" smtClean="0">
                          <a:effectLst/>
                        </a:rPr>
                        <a:t>待機</a:t>
                      </a:r>
                      <a:endParaRPr lang="zh-TW" sz="1200" kern="100" dirty="0">
                        <a:effectLst/>
                      </a:endParaRPr>
                    </a:p>
                    <a:p>
                      <a:pPr indent="609600">
                        <a:spcAft>
                          <a:spcPts val="0"/>
                        </a:spcAft>
                      </a:pPr>
                      <a:r>
                        <a:rPr lang="en-US" sz="1000" kern="0" dirty="0" err="1">
                          <a:effectLst/>
                        </a:rPr>
                        <a:t>woId</a:t>
                      </a:r>
                      <a:r>
                        <a:rPr lang="en-US" sz="1000" kern="0" dirty="0">
                          <a:effectLst/>
                        </a:rPr>
                        <a:t> : </a:t>
                      </a:r>
                      <a:r>
                        <a:rPr lang="zh-TW" sz="1000" kern="0" dirty="0" smtClean="0">
                          <a:effectLst/>
                        </a:rPr>
                        <a:t>工單編號</a:t>
                      </a:r>
                      <a:endParaRPr lang="zh-TW" sz="1200" kern="100" dirty="0">
                        <a:effectLst/>
                      </a:endParaRPr>
                    </a:p>
                    <a:p>
                      <a:pPr indent="609600">
                        <a:spcAft>
                          <a:spcPts val="0"/>
                        </a:spcAft>
                      </a:pPr>
                      <a:r>
                        <a:rPr lang="en-US" sz="1000" kern="0" dirty="0">
                          <a:effectLst/>
                        </a:rPr>
                        <a:t>model : </a:t>
                      </a:r>
                      <a:r>
                        <a:rPr lang="zh-TW" sz="1000" kern="0" dirty="0" smtClean="0">
                          <a:effectLst/>
                        </a:rPr>
                        <a:t>設備型號</a:t>
                      </a:r>
                      <a:endParaRPr lang="zh-TW" sz="1200" kern="100" dirty="0">
                        <a:effectLst/>
                      </a:endParaRPr>
                    </a:p>
                    <a:p>
                      <a:pPr indent="609600">
                        <a:spcAft>
                          <a:spcPts val="0"/>
                        </a:spcAft>
                      </a:pPr>
                      <a:r>
                        <a:rPr lang="en-US" sz="1000" kern="0" dirty="0">
                          <a:effectLst/>
                        </a:rPr>
                        <a:t>throughput : </a:t>
                      </a:r>
                      <a:r>
                        <a:rPr lang="zh-TW" sz="1000" kern="0" dirty="0" smtClean="0">
                          <a:effectLst/>
                        </a:rPr>
                        <a:t>目前產量</a:t>
                      </a:r>
                      <a:r>
                        <a:rPr lang="en-US" sz="1000" kern="0" dirty="0" smtClean="0">
                          <a:effectLst/>
                        </a:rPr>
                        <a:t>(</a:t>
                      </a:r>
                      <a:r>
                        <a:rPr lang="zh-TW" sz="1000" kern="0" dirty="0" smtClean="0">
                          <a:effectLst/>
                        </a:rPr>
                        <a:t>個</a:t>
                      </a:r>
                      <a:r>
                        <a:rPr lang="en-US" sz="1000" kern="0" dirty="0" smtClean="0">
                          <a:effectLst/>
                        </a:rPr>
                        <a:t>)</a:t>
                      </a:r>
                      <a:endParaRPr lang="zh-TW" sz="1200" kern="100" dirty="0">
                        <a:effectLst/>
                      </a:endParaRPr>
                    </a:p>
                    <a:p>
                      <a:pPr indent="609600">
                        <a:spcAft>
                          <a:spcPts val="0"/>
                        </a:spcAft>
                      </a:pPr>
                      <a:r>
                        <a:rPr lang="en-US" sz="1000" kern="0" dirty="0" err="1">
                          <a:effectLst/>
                        </a:rPr>
                        <a:t>totalThrough</a:t>
                      </a:r>
                      <a:r>
                        <a:rPr lang="en-US" sz="1000" kern="0" dirty="0">
                          <a:effectLst/>
                        </a:rPr>
                        <a:t> : </a:t>
                      </a:r>
                      <a:r>
                        <a:rPr lang="zh-TW" sz="1000" kern="0" dirty="0" smtClean="0">
                          <a:effectLst/>
                        </a:rPr>
                        <a:t>總產量</a:t>
                      </a:r>
                      <a:r>
                        <a:rPr lang="en-US" sz="1000" kern="0" dirty="0" smtClean="0">
                          <a:effectLst/>
                        </a:rPr>
                        <a:t>(</a:t>
                      </a:r>
                      <a:r>
                        <a:rPr lang="zh-TW" sz="1000" kern="0" dirty="0" smtClean="0">
                          <a:effectLst/>
                        </a:rPr>
                        <a:t>個</a:t>
                      </a:r>
                      <a:r>
                        <a:rPr lang="en-US" sz="1000" kern="0" dirty="0" smtClean="0">
                          <a:effectLst/>
                        </a:rPr>
                        <a:t>)</a:t>
                      </a:r>
                      <a:endParaRPr lang="zh-TW" sz="1200" kern="100" dirty="0">
                        <a:effectLst/>
                      </a:endParaRPr>
                    </a:p>
                    <a:p>
                      <a:pPr indent="609600">
                        <a:spcAft>
                          <a:spcPts val="0"/>
                        </a:spcAft>
                      </a:pPr>
                      <a:r>
                        <a:rPr lang="en-US" sz="1000" kern="0" dirty="0" err="1">
                          <a:effectLst/>
                        </a:rPr>
                        <a:t>outputProgess</a:t>
                      </a:r>
                      <a:r>
                        <a:rPr lang="en-US" sz="1000" kern="0" dirty="0">
                          <a:effectLst/>
                        </a:rPr>
                        <a:t> : </a:t>
                      </a:r>
                      <a:r>
                        <a:rPr lang="zh-TW" sz="1000" kern="0" dirty="0" smtClean="0">
                          <a:effectLst/>
                        </a:rPr>
                        <a:t>生產進度</a:t>
                      </a:r>
                      <a:r>
                        <a:rPr lang="en-US" sz="1000" kern="0" dirty="0" smtClean="0">
                          <a:effectLst/>
                        </a:rPr>
                        <a:t>(%)</a:t>
                      </a:r>
                      <a:endParaRPr lang="zh-TW" sz="1200" kern="100" dirty="0">
                        <a:effectLst/>
                      </a:endParaRPr>
                    </a:p>
                    <a:p>
                      <a:pPr indent="609600">
                        <a:spcAft>
                          <a:spcPts val="0"/>
                        </a:spcAft>
                      </a:pPr>
                      <a:r>
                        <a:rPr lang="en-US" sz="1000" kern="0" dirty="0">
                          <a:effectLst/>
                        </a:rPr>
                        <a:t>}</a:t>
                      </a:r>
                      <a:endParaRPr lang="zh-TW" sz="1200" kern="100" dirty="0">
                        <a:effectLst/>
                        <a:latin typeface="Cambria" panose="02040503050406030204" pitchFamily="18" charset="0"/>
                        <a:ea typeface="新細明體" panose="02020500000000000000" pitchFamily="18" charset="-120"/>
                        <a:cs typeface="Times New Roman" panose="02020603050405020304" pitchFamily="18" charset="0"/>
                      </a:endParaRPr>
                    </a:p>
                  </a:txBody>
                  <a:tcPr marL="50800" marR="50800" marT="50800" marB="50800"/>
                </a:tc>
                <a:extLst>
                  <a:ext uri="{0D108BD9-81ED-4DB2-BD59-A6C34878D82A}">
                    <a16:rowId xmlns="" xmlns:a16="http://schemas.microsoft.com/office/drawing/2014/main" val="325981878"/>
                  </a:ext>
                </a:extLst>
              </a:tr>
            </a:tbl>
          </a:graphicData>
        </a:graphic>
      </p:graphicFrame>
      <p:sp>
        <p:nvSpPr>
          <p:cNvPr id="4" name="文字方塊 3"/>
          <p:cNvSpPr txBox="1"/>
          <p:nvPr/>
        </p:nvSpPr>
        <p:spPr>
          <a:xfrm rot="20430986">
            <a:off x="5141764" y="3411466"/>
            <a:ext cx="2010131" cy="523220"/>
          </a:xfrm>
          <a:prstGeom prst="rect">
            <a:avLst/>
          </a:prstGeom>
          <a:noFill/>
        </p:spPr>
        <p:txBody>
          <a:bodyPr wrap="square" rtlCol="0">
            <a:spAutoFit/>
          </a:bodyPr>
          <a:lstStyle/>
          <a:p>
            <a:r>
              <a:rPr lang="en-US" altLang="zh-TW" sz="2800" dirty="0">
                <a:solidFill>
                  <a:srgbClr val="FF0000"/>
                </a:solidFill>
              </a:rPr>
              <a:t>SAMPLE</a:t>
            </a:r>
            <a:endParaRPr lang="zh-TW" altLang="en-US" sz="2800" dirty="0">
              <a:solidFill>
                <a:srgbClr val="FF0000"/>
              </a:solidFill>
            </a:endParaRPr>
          </a:p>
        </p:txBody>
      </p:sp>
      <p:sp>
        <p:nvSpPr>
          <p:cNvPr id="12" name="文字方塊 11"/>
          <p:cNvSpPr txBox="1"/>
          <p:nvPr/>
        </p:nvSpPr>
        <p:spPr>
          <a:xfrm rot="20430986">
            <a:off x="1597905" y="1495634"/>
            <a:ext cx="2010131" cy="523220"/>
          </a:xfrm>
          <a:prstGeom prst="rect">
            <a:avLst/>
          </a:prstGeom>
          <a:noFill/>
        </p:spPr>
        <p:txBody>
          <a:bodyPr wrap="square" rtlCol="0">
            <a:spAutoFit/>
          </a:bodyPr>
          <a:lstStyle/>
          <a:p>
            <a:r>
              <a:rPr lang="en-US" altLang="zh-TW" sz="2800" dirty="0">
                <a:solidFill>
                  <a:srgbClr val="FF0000"/>
                </a:solidFill>
              </a:rPr>
              <a:t>SAMPLE</a:t>
            </a:r>
            <a:endParaRPr lang="zh-TW" altLang="en-US" sz="2800" dirty="0">
              <a:solidFill>
                <a:srgbClr val="FF0000"/>
              </a:solidFill>
            </a:endParaRPr>
          </a:p>
        </p:txBody>
      </p:sp>
    </p:spTree>
    <p:extLst>
      <p:ext uri="{BB962C8B-B14F-4D97-AF65-F5344CB8AC3E}">
        <p14:creationId xmlns:p14="http://schemas.microsoft.com/office/powerpoint/2010/main" val="9376500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a:xfrm>
            <a:off x="1654158" y="0"/>
            <a:ext cx="6495040" cy="636608"/>
          </a:xfrm>
          <a:prstGeom prst="rect">
            <a:avLst/>
          </a:prstGeom>
        </p:spPr>
        <p:txBody>
          <a:bodyPr/>
          <a:lstStyle/>
          <a:p>
            <a:r>
              <a:rPr lang="en-US" altLang="zh-TW" sz="2800" b="1" dirty="0">
                <a:solidFill>
                  <a:srgbClr val="0000FF"/>
                </a:solidFill>
                <a:latin typeface="微軟正黑體" panose="020B0604030504040204" pitchFamily="34" charset="-120"/>
                <a:ea typeface="微軟正黑體" panose="020B0604030504040204" pitchFamily="34" charset="-120"/>
              </a:rPr>
              <a:t>ASRS </a:t>
            </a:r>
            <a:r>
              <a:rPr lang="en-US" altLang="zh-TW" sz="2800" b="1" dirty="0" smtClean="0">
                <a:solidFill>
                  <a:srgbClr val="0000FF"/>
                </a:solidFill>
                <a:latin typeface="微軟正黑體" panose="020B0604030504040204" pitchFamily="34" charset="-120"/>
                <a:ea typeface="微軟正黑體" panose="020B0604030504040204" pitchFamily="34" charset="-120"/>
              </a:rPr>
              <a:t>WMS</a:t>
            </a:r>
            <a:r>
              <a:rPr lang="zh-TW" altLang="en-US" sz="2800" b="1" dirty="0">
                <a:solidFill>
                  <a:srgbClr val="0000FF"/>
                </a:solidFill>
                <a:latin typeface="微軟正黑體" panose="020B0604030504040204" pitchFamily="34" charset="-120"/>
                <a:ea typeface="微軟正黑體" panose="020B0604030504040204" pitchFamily="34" charset="-120"/>
              </a:rPr>
              <a:t>、</a:t>
            </a:r>
            <a:r>
              <a:rPr lang="en-US" altLang="zh-TW" sz="2800" b="1" dirty="0" smtClean="0">
                <a:solidFill>
                  <a:srgbClr val="0000FF"/>
                </a:solidFill>
                <a:latin typeface="微軟正黑體" panose="020B0604030504040204" pitchFamily="34" charset="-120"/>
                <a:ea typeface="微軟正黑體" panose="020B0604030504040204" pitchFamily="34" charset="-120"/>
              </a:rPr>
              <a:t>WCS</a:t>
            </a:r>
            <a:r>
              <a:rPr lang="zh-TW" altLang="en-US" sz="2800" b="1" dirty="0" smtClean="0">
                <a:solidFill>
                  <a:srgbClr val="0000FF"/>
                </a:solidFill>
                <a:latin typeface="微軟正黑體" panose="020B0604030504040204" pitchFamily="34" charset="-120"/>
                <a:ea typeface="微軟正黑體" panose="020B0604030504040204" pitchFamily="34" charset="-120"/>
              </a:rPr>
              <a:t>系統網路架構圖</a:t>
            </a:r>
            <a:endParaRPr lang="zh-TW" altLang="en-US" sz="2800" b="1" dirty="0">
              <a:solidFill>
                <a:srgbClr val="0000FF"/>
              </a:solidFill>
              <a:latin typeface="微軟正黑體" panose="020B0604030504040204" pitchFamily="34" charset="-120"/>
              <a:ea typeface="微軟正黑體" panose="020B0604030504040204" pitchFamily="34" charset="-120"/>
            </a:endParaRPr>
          </a:p>
        </p:txBody>
      </p:sp>
      <p:sp>
        <p:nvSpPr>
          <p:cNvPr id="66" name="流程圖: 磁碟 65"/>
          <p:cNvSpPr/>
          <p:nvPr/>
        </p:nvSpPr>
        <p:spPr bwMode="auto">
          <a:xfrm>
            <a:off x="2869116" y="2023615"/>
            <a:ext cx="792000" cy="576000"/>
          </a:xfrm>
          <a:prstGeom prst="flowChartMagneticDisk">
            <a:avLst/>
          </a:prstGeom>
          <a:gradFill flip="none" rotWithShape="1">
            <a:gsLst>
              <a:gs pos="0">
                <a:srgbClr val="3333FF"/>
              </a:gs>
              <a:gs pos="50000">
                <a:srgbClr val="6699FF"/>
              </a:gs>
              <a:gs pos="100000">
                <a:schemeClr val="accent1">
                  <a:tint val="23500"/>
                  <a:satMod val="160000"/>
                </a:schemeClr>
              </a:gs>
            </a:gsLst>
            <a:lin ang="16200000" scaled="1"/>
            <a:tileRect/>
          </a:gradFill>
          <a:ln w="12700" cap="flat" cmpd="sng" algn="ctr">
            <a:solidFill>
              <a:srgbClr val="333399"/>
            </a:solidFill>
            <a:prstDash val="solid"/>
            <a:round/>
            <a:headEnd type="none" w="med" len="med"/>
            <a:tailEnd type="none" w="med" len="med"/>
          </a:ln>
          <a:effectLst>
            <a:innerShdw blurRad="114300">
              <a:prstClr val="black"/>
            </a:innerShd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DB</a:t>
            </a:r>
            <a:endParaRPr kumimoji="0" lang="zh-TW"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67" name="Freeform 10"/>
          <p:cNvSpPr>
            <a:spLocks noEditPoints="1"/>
          </p:cNvSpPr>
          <p:nvPr/>
        </p:nvSpPr>
        <p:spPr bwMode="auto">
          <a:xfrm>
            <a:off x="-10800" y="2913083"/>
            <a:ext cx="8856000" cy="144000"/>
          </a:xfrm>
          <a:custGeom>
            <a:avLst/>
            <a:gdLst>
              <a:gd name="T0" fmla="*/ 26801778 w 2872"/>
              <a:gd name="T1" fmla="*/ 0 h 378"/>
              <a:gd name="T2" fmla="*/ 26272811 w 2872"/>
              <a:gd name="T3" fmla="*/ 0 h 378"/>
              <a:gd name="T4" fmla="*/ 25732327 w 2872"/>
              <a:gd name="T5" fmla="*/ 0 h 378"/>
              <a:gd name="T6" fmla="*/ 26272811 w 2872"/>
              <a:gd name="T7" fmla="*/ 0 h 378"/>
              <a:gd name="T8" fmla="*/ 26801778 w 2872"/>
              <a:gd name="T9" fmla="*/ 0 h 378"/>
              <a:gd name="T10" fmla="*/ 888770 w 2872"/>
              <a:gd name="T11" fmla="*/ 0 h 378"/>
              <a:gd name="T12" fmla="*/ 26272811 w 2872"/>
              <a:gd name="T13" fmla="*/ 0 h 378"/>
              <a:gd name="T14" fmla="*/ 27163139 w 2872"/>
              <a:gd name="T15" fmla="*/ 0 h 378"/>
              <a:gd name="T16" fmla="*/ 26272811 w 2872"/>
              <a:gd name="T17" fmla="*/ 0 h 378"/>
              <a:gd name="T18" fmla="*/ 26272811 w 2872"/>
              <a:gd name="T19" fmla="*/ 0 h 378"/>
              <a:gd name="T20" fmla="*/ 888770 w 2872"/>
              <a:gd name="T21" fmla="*/ 0 h 378"/>
              <a:gd name="T22" fmla="*/ 0 w 2872"/>
              <a:gd name="T23" fmla="*/ 0 h 378"/>
              <a:gd name="T24" fmla="*/ 888770 w 2872"/>
              <a:gd name="T25" fmla="*/ 0 h 378"/>
              <a:gd name="T26" fmla="*/ 888770 w 2872"/>
              <a:gd name="T27" fmla="*/ 0 h 3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872" h="378">
                <a:moveTo>
                  <a:pt x="2834" y="189"/>
                </a:moveTo>
                <a:cubicBezTo>
                  <a:pt x="2834" y="106"/>
                  <a:pt x="2809" y="38"/>
                  <a:pt x="2778" y="38"/>
                </a:cubicBezTo>
                <a:cubicBezTo>
                  <a:pt x="2746" y="38"/>
                  <a:pt x="2721" y="106"/>
                  <a:pt x="2721" y="189"/>
                </a:cubicBezTo>
                <a:cubicBezTo>
                  <a:pt x="2721" y="273"/>
                  <a:pt x="2746" y="340"/>
                  <a:pt x="2778" y="340"/>
                </a:cubicBezTo>
                <a:cubicBezTo>
                  <a:pt x="2809" y="340"/>
                  <a:pt x="2834" y="273"/>
                  <a:pt x="2834" y="189"/>
                </a:cubicBezTo>
                <a:close/>
                <a:moveTo>
                  <a:pt x="94" y="0"/>
                </a:moveTo>
                <a:lnTo>
                  <a:pt x="2778" y="0"/>
                </a:lnTo>
                <a:cubicBezTo>
                  <a:pt x="2830" y="0"/>
                  <a:pt x="2872" y="85"/>
                  <a:pt x="2872" y="189"/>
                </a:cubicBezTo>
                <a:cubicBezTo>
                  <a:pt x="2872" y="293"/>
                  <a:pt x="2830" y="378"/>
                  <a:pt x="2778" y="378"/>
                </a:cubicBezTo>
                <a:cubicBezTo>
                  <a:pt x="2778" y="378"/>
                  <a:pt x="2778" y="378"/>
                  <a:pt x="2778" y="378"/>
                </a:cubicBezTo>
                <a:lnTo>
                  <a:pt x="94" y="378"/>
                </a:lnTo>
                <a:cubicBezTo>
                  <a:pt x="42" y="378"/>
                  <a:pt x="0" y="293"/>
                  <a:pt x="0" y="189"/>
                </a:cubicBezTo>
                <a:cubicBezTo>
                  <a:pt x="0" y="85"/>
                  <a:pt x="42" y="0"/>
                  <a:pt x="94" y="0"/>
                </a:cubicBezTo>
                <a:cubicBezTo>
                  <a:pt x="94" y="0"/>
                  <a:pt x="94" y="0"/>
                  <a:pt x="94" y="0"/>
                </a:cubicBezTo>
                <a:close/>
              </a:path>
            </a:pathLst>
          </a:custGeom>
          <a:gradFill rotWithShape="1">
            <a:gsLst>
              <a:gs pos="0">
                <a:srgbClr val="EAEAEA"/>
              </a:gs>
              <a:gs pos="50000">
                <a:srgbClr val="FFFFFF"/>
              </a:gs>
              <a:gs pos="100000">
                <a:srgbClr val="EAEAEA"/>
              </a:gs>
            </a:gsLst>
            <a:lin ang="5400000" scaled="1"/>
          </a:gradFill>
          <a:ln w="12700" cap="rnd" cmpd="sng">
            <a:solidFill>
              <a:srgbClr val="000000"/>
            </a:solidFill>
            <a:prstDash val="solid"/>
            <a:round/>
            <a:headEnd/>
            <a:tailEnd/>
          </a:ln>
        </p:spPr>
        <p:txBody>
          <a:bodyPr lIns="0" tIns="0" rIns="0" bIns="0" anchor="ctr" anchorCtr="0"/>
          <a:lstStyle/>
          <a:p>
            <a:pPr algn="ctr">
              <a:defRPr/>
            </a:pPr>
            <a:r>
              <a:rPr lang="en-US" altLang="zh-TW" sz="1200" kern="0" dirty="0"/>
              <a:t>LAN (TCP/IP)</a:t>
            </a:r>
            <a:endParaRPr lang="zh-TW" altLang="en-US" sz="1200" kern="0" dirty="0"/>
          </a:p>
        </p:txBody>
      </p:sp>
      <p:pic>
        <p:nvPicPr>
          <p:cNvPr id="68"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7856" y="2184806"/>
            <a:ext cx="1369778" cy="476249"/>
          </a:xfrm>
          <a:prstGeom prst="rect">
            <a:avLst/>
          </a:prstGeom>
          <a:noFill/>
          <a:ln w="38100">
            <a:solidFill>
              <a:srgbClr val="FF00FF"/>
            </a:solidFill>
          </a:ln>
        </p:spPr>
      </p:pic>
      <p:graphicFrame>
        <p:nvGraphicFramePr>
          <p:cNvPr id="77" name="物件 76"/>
          <p:cNvGraphicFramePr>
            <a:graphicFrameLocks noChangeAspect="1"/>
          </p:cNvGraphicFramePr>
          <p:nvPr>
            <p:extLst>
              <p:ext uri="{D42A27DB-BD31-4B8C-83A1-F6EECF244321}">
                <p14:modId xmlns:p14="http://schemas.microsoft.com/office/powerpoint/2010/main" val="3664482262"/>
              </p:ext>
            </p:extLst>
          </p:nvPr>
        </p:nvGraphicFramePr>
        <p:xfrm>
          <a:off x="4692576" y="1748813"/>
          <a:ext cx="550862" cy="984250"/>
        </p:xfrm>
        <a:graphic>
          <a:graphicData uri="http://schemas.openxmlformats.org/presentationml/2006/ole">
            <mc:AlternateContent xmlns:mc="http://schemas.openxmlformats.org/markup-compatibility/2006">
              <mc:Choice xmlns:v="urn:schemas-microsoft-com:vml" Requires="v">
                <p:oleObj spid="_x0000_s160848" name="Visio" r:id="rId4" imgW="605028" imgH="983590" progId="Visio.Drawing.11">
                  <p:embed/>
                </p:oleObj>
              </mc:Choice>
              <mc:Fallback>
                <p:oleObj name="Visio" r:id="rId4" imgW="605028" imgH="98359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r="8925"/>
                      <a:stretch>
                        <a:fillRect/>
                      </a:stretch>
                    </p:blipFill>
                    <p:spPr bwMode="auto">
                      <a:xfrm>
                        <a:off x="4692576" y="1748813"/>
                        <a:ext cx="550862" cy="98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 name="文字方塊 77"/>
          <p:cNvSpPr txBox="1"/>
          <p:nvPr/>
        </p:nvSpPr>
        <p:spPr>
          <a:xfrm>
            <a:off x="5313970" y="1796959"/>
            <a:ext cx="2273058" cy="215444"/>
          </a:xfrm>
          <a:prstGeom prst="rect">
            <a:avLst/>
          </a:prstGeom>
          <a:noFill/>
        </p:spPr>
        <p:txBody>
          <a:bodyPr wrap="none" lIns="0" tIns="0" rIns="0" bIns="0" rtlCol="0" anchor="ctr" anchorCtr="0">
            <a:spAutoFit/>
          </a:bodyPr>
          <a:lstStyle/>
          <a:p>
            <a:pPr algn="ctr"/>
            <a:r>
              <a:rPr lang="zh-TW" altLang="en-US" sz="1400" kern="0" dirty="0" smtClean="0">
                <a:solidFill>
                  <a:srgbClr val="000000"/>
                </a:solidFill>
              </a:rPr>
              <a:t>上位系統</a:t>
            </a:r>
            <a:r>
              <a:rPr lang="en-US" altLang="zh-TW" sz="1400" kern="0" dirty="0" smtClean="0">
                <a:solidFill>
                  <a:srgbClr val="000000"/>
                </a:solidFill>
              </a:rPr>
              <a:t>(</a:t>
            </a:r>
            <a:r>
              <a:rPr lang="en-US" altLang="zh-TW" sz="1400" kern="0" dirty="0">
                <a:solidFill>
                  <a:srgbClr val="000000"/>
                </a:solidFill>
              </a:rPr>
              <a:t>ERP, MES, MCS…)</a:t>
            </a:r>
            <a:endParaRPr lang="zh-TW" altLang="en-US" sz="1400" kern="0" dirty="0">
              <a:solidFill>
                <a:srgbClr val="000000"/>
              </a:solidFill>
            </a:endParaRPr>
          </a:p>
        </p:txBody>
      </p:sp>
      <p:cxnSp>
        <p:nvCxnSpPr>
          <p:cNvPr id="82" name="直線單箭頭接點 81"/>
          <p:cNvCxnSpPr>
            <a:endCxn id="77" idx="3"/>
          </p:cNvCxnSpPr>
          <p:nvPr/>
        </p:nvCxnSpPr>
        <p:spPr bwMode="auto">
          <a:xfrm flipH="1">
            <a:off x="5243438" y="2239336"/>
            <a:ext cx="360000" cy="1602"/>
          </a:xfrm>
          <a:prstGeom prst="straightConnector1">
            <a:avLst/>
          </a:prstGeom>
          <a:solidFill>
            <a:schemeClr val="accent1"/>
          </a:solidFill>
          <a:ln w="12700" cap="flat" cmpd="sng" algn="ctr">
            <a:solidFill>
              <a:schemeClr val="tx1"/>
            </a:solidFill>
            <a:prstDash val="dash"/>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肘形接點 82"/>
          <p:cNvCxnSpPr/>
          <p:nvPr/>
        </p:nvCxnSpPr>
        <p:spPr bwMode="auto">
          <a:xfrm rot="10800000" flipV="1">
            <a:off x="5376322" y="2517039"/>
            <a:ext cx="216000" cy="360000"/>
          </a:xfrm>
          <a:prstGeom prst="bentConnector2">
            <a:avLst/>
          </a:prstGeom>
          <a:solidFill>
            <a:schemeClr val="accent1"/>
          </a:solidFill>
          <a:ln w="12700" cap="flat" cmpd="sng" algn="ctr">
            <a:solidFill>
              <a:schemeClr val="tx1"/>
            </a:solidFill>
            <a:prstDash val="dash"/>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直線接點 83"/>
          <p:cNvCxnSpPr>
            <a:endCxn id="77" idx="2"/>
          </p:cNvCxnSpPr>
          <p:nvPr/>
        </p:nvCxnSpPr>
        <p:spPr bwMode="auto">
          <a:xfrm flipV="1">
            <a:off x="4968007" y="2733063"/>
            <a:ext cx="0" cy="18000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5" name="文字方塊 84"/>
          <p:cNvSpPr txBox="1"/>
          <p:nvPr/>
        </p:nvSpPr>
        <p:spPr>
          <a:xfrm>
            <a:off x="3328888" y="3873049"/>
            <a:ext cx="1016304" cy="215444"/>
          </a:xfrm>
          <a:prstGeom prst="rect">
            <a:avLst/>
          </a:prstGeom>
          <a:noFill/>
        </p:spPr>
        <p:txBody>
          <a:bodyPr wrap="none" lIns="0" tIns="0" rIns="0" bIns="0" rtlCol="0" anchor="ctr" anchorCtr="0">
            <a:spAutoFit/>
          </a:bodyPr>
          <a:lstStyle/>
          <a:p>
            <a:pPr algn="ctr"/>
            <a:r>
              <a:rPr lang="en-US" altLang="zh-TW" sz="1400" kern="0" dirty="0">
                <a:solidFill>
                  <a:srgbClr val="000066"/>
                </a:solidFill>
              </a:rPr>
              <a:t>WMS Server</a:t>
            </a:r>
            <a:endParaRPr lang="zh-TW" altLang="en-US" sz="1400" kern="0" dirty="0">
              <a:solidFill>
                <a:srgbClr val="000066"/>
              </a:solidFill>
            </a:endParaRPr>
          </a:p>
        </p:txBody>
      </p:sp>
      <p:cxnSp>
        <p:nvCxnSpPr>
          <p:cNvPr id="86" name="直線接點 85"/>
          <p:cNvCxnSpPr>
            <a:endCxn id="66" idx="3"/>
          </p:cNvCxnSpPr>
          <p:nvPr/>
        </p:nvCxnSpPr>
        <p:spPr bwMode="auto">
          <a:xfrm flipV="1">
            <a:off x="3265116" y="2599615"/>
            <a:ext cx="0" cy="313448"/>
          </a:xfrm>
          <a:prstGeom prst="line">
            <a:avLst/>
          </a:prstGeom>
          <a:solidFill>
            <a:schemeClr val="accent1"/>
          </a:solidFill>
          <a:ln w="12700" cap="flat" cmpd="sng" algn="ctr">
            <a:solidFill>
              <a:srgbClr val="666699"/>
            </a:solidFill>
            <a:prstDash val="solid"/>
            <a:round/>
            <a:headEnd type="none" w="med" len="med"/>
            <a:tailEnd type="none" w="med" len="med"/>
          </a:ln>
          <a:effectLst/>
        </p:spPr>
      </p:cxnSp>
      <p:cxnSp>
        <p:nvCxnSpPr>
          <p:cNvPr id="87" name="直線接點 86"/>
          <p:cNvCxnSpPr>
            <a:stCxn id="88" idx="0"/>
          </p:cNvCxnSpPr>
          <p:nvPr/>
        </p:nvCxnSpPr>
        <p:spPr bwMode="auto">
          <a:xfrm flipV="1">
            <a:off x="2478506" y="3057084"/>
            <a:ext cx="0" cy="124404"/>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8" name="物件 87"/>
          <p:cNvGraphicFramePr>
            <a:graphicFrameLocks noChangeAspect="1"/>
          </p:cNvGraphicFramePr>
          <p:nvPr>
            <p:extLst>
              <p:ext uri="{D42A27DB-BD31-4B8C-83A1-F6EECF244321}">
                <p14:modId xmlns:p14="http://schemas.microsoft.com/office/powerpoint/2010/main" val="2288406355"/>
              </p:ext>
            </p:extLst>
          </p:nvPr>
        </p:nvGraphicFramePr>
        <p:xfrm>
          <a:off x="2212212" y="3181488"/>
          <a:ext cx="532589" cy="720000"/>
        </p:xfrm>
        <a:graphic>
          <a:graphicData uri="http://schemas.openxmlformats.org/presentationml/2006/ole">
            <mc:AlternateContent xmlns:mc="http://schemas.openxmlformats.org/markup-compatibility/2006">
              <mc:Choice xmlns:v="urn:schemas-microsoft-com:vml" Requires="v">
                <p:oleObj spid="_x0000_s160849" name="Visio" r:id="rId6" imgW="760171" imgH="966521" progId="Visio.Drawing.11">
                  <p:embed/>
                </p:oleObj>
              </mc:Choice>
              <mc:Fallback>
                <p:oleObj name="Visio" r:id="rId6" imgW="760171" imgH="966521"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t="1863" r="7103" b="1863"/>
                      <a:stretch>
                        <a:fillRect/>
                      </a:stretch>
                    </p:blipFill>
                    <p:spPr bwMode="auto">
                      <a:xfrm>
                        <a:off x="2212212" y="3181488"/>
                        <a:ext cx="532589" cy="72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 name="物件 88"/>
          <p:cNvGraphicFramePr>
            <a:graphicFrameLocks noChangeAspect="1"/>
          </p:cNvGraphicFramePr>
          <p:nvPr>
            <p:extLst>
              <p:ext uri="{D42A27DB-BD31-4B8C-83A1-F6EECF244321}">
                <p14:modId xmlns:p14="http://schemas.microsoft.com/office/powerpoint/2010/main" val="1980882120"/>
              </p:ext>
            </p:extLst>
          </p:nvPr>
        </p:nvGraphicFramePr>
        <p:xfrm>
          <a:off x="3560598" y="3181488"/>
          <a:ext cx="552885" cy="720000"/>
        </p:xfrm>
        <a:graphic>
          <a:graphicData uri="http://schemas.openxmlformats.org/presentationml/2006/ole">
            <mc:AlternateContent xmlns:mc="http://schemas.openxmlformats.org/markup-compatibility/2006">
              <mc:Choice xmlns:v="urn:schemas-microsoft-com:vml" Requires="v">
                <p:oleObj spid="_x0000_s160850" name="Visio" r:id="rId8" imgW="757454" imgH="1225768" progId="Visio.Drawing.11">
                  <p:embed/>
                </p:oleObj>
              </mc:Choice>
              <mc:Fallback>
                <p:oleObj name="Visio" r:id="rId8" imgW="757454" imgH="1225768"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t="1468" r="7129" b="23492"/>
                      <a:stretch>
                        <a:fillRect/>
                      </a:stretch>
                    </p:blipFill>
                    <p:spPr bwMode="auto">
                      <a:xfrm>
                        <a:off x="3560598" y="3181488"/>
                        <a:ext cx="552885" cy="72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91" name="直線接點 90"/>
          <p:cNvCxnSpPr>
            <a:stCxn id="89" idx="0"/>
          </p:cNvCxnSpPr>
          <p:nvPr/>
        </p:nvCxnSpPr>
        <p:spPr bwMode="auto">
          <a:xfrm flipV="1">
            <a:off x="3837040" y="3057084"/>
            <a:ext cx="0" cy="124404"/>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 name="文字方塊 91"/>
          <p:cNvSpPr txBox="1"/>
          <p:nvPr/>
        </p:nvSpPr>
        <p:spPr>
          <a:xfrm>
            <a:off x="1979972" y="3870358"/>
            <a:ext cx="997068" cy="215444"/>
          </a:xfrm>
          <a:prstGeom prst="rect">
            <a:avLst/>
          </a:prstGeom>
          <a:noFill/>
        </p:spPr>
        <p:txBody>
          <a:bodyPr wrap="none" lIns="0" tIns="0" rIns="0" bIns="0" rtlCol="0" anchor="ctr" anchorCtr="0">
            <a:spAutoFit/>
          </a:bodyPr>
          <a:lstStyle/>
          <a:p>
            <a:pPr algn="ctr"/>
            <a:r>
              <a:rPr lang="en-US" altLang="zh-TW" sz="1400" kern="0" dirty="0">
                <a:solidFill>
                  <a:srgbClr val="000066"/>
                </a:solidFill>
              </a:rPr>
              <a:t>WCS Server</a:t>
            </a:r>
            <a:endParaRPr lang="zh-TW" altLang="en-US" sz="1400" kern="0" dirty="0">
              <a:solidFill>
                <a:srgbClr val="000066"/>
              </a:solidFill>
            </a:endParaRPr>
          </a:p>
        </p:txBody>
      </p:sp>
      <p:pic>
        <p:nvPicPr>
          <p:cNvPr id="103" name="Picture 14" descr="j0432646[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911163" y="3188973"/>
            <a:ext cx="934529" cy="93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4" name="直線接點 103"/>
          <p:cNvCxnSpPr>
            <a:stCxn id="103" idx="0"/>
          </p:cNvCxnSpPr>
          <p:nvPr/>
        </p:nvCxnSpPr>
        <p:spPr bwMode="auto">
          <a:xfrm flipV="1">
            <a:off x="8378428" y="3064569"/>
            <a:ext cx="0" cy="124404"/>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 name="文字方塊 104"/>
          <p:cNvSpPr txBox="1"/>
          <p:nvPr/>
        </p:nvSpPr>
        <p:spPr>
          <a:xfrm>
            <a:off x="8149198" y="4124973"/>
            <a:ext cx="458459" cy="215444"/>
          </a:xfrm>
          <a:prstGeom prst="rect">
            <a:avLst/>
          </a:prstGeom>
          <a:noFill/>
        </p:spPr>
        <p:txBody>
          <a:bodyPr wrap="none" lIns="0" tIns="0" rIns="0" bIns="0" rtlCol="0" anchor="ctr" anchorCtr="0">
            <a:spAutoFit/>
          </a:bodyPr>
          <a:lstStyle/>
          <a:p>
            <a:pPr algn="ctr"/>
            <a:r>
              <a:rPr lang="en-US" altLang="zh-TW" sz="1400" kern="0" dirty="0">
                <a:solidFill>
                  <a:srgbClr val="000066"/>
                </a:solidFill>
              </a:rPr>
              <a:t>Client</a:t>
            </a:r>
            <a:endParaRPr lang="zh-TW" altLang="en-US" sz="1400" kern="0" dirty="0">
              <a:solidFill>
                <a:srgbClr val="000066"/>
              </a:solidFill>
            </a:endParaRPr>
          </a:p>
        </p:txBody>
      </p:sp>
      <p:sp>
        <p:nvSpPr>
          <p:cNvPr id="106" name="Freeform 10"/>
          <p:cNvSpPr>
            <a:spLocks noEditPoints="1"/>
          </p:cNvSpPr>
          <p:nvPr/>
        </p:nvSpPr>
        <p:spPr bwMode="auto">
          <a:xfrm>
            <a:off x="97212" y="4437112"/>
            <a:ext cx="7560000" cy="144000"/>
          </a:xfrm>
          <a:custGeom>
            <a:avLst/>
            <a:gdLst>
              <a:gd name="T0" fmla="*/ 26801778 w 2872"/>
              <a:gd name="T1" fmla="*/ 0 h 378"/>
              <a:gd name="T2" fmla="*/ 26272811 w 2872"/>
              <a:gd name="T3" fmla="*/ 0 h 378"/>
              <a:gd name="T4" fmla="*/ 25732327 w 2872"/>
              <a:gd name="T5" fmla="*/ 0 h 378"/>
              <a:gd name="T6" fmla="*/ 26272811 w 2872"/>
              <a:gd name="T7" fmla="*/ 0 h 378"/>
              <a:gd name="T8" fmla="*/ 26801778 w 2872"/>
              <a:gd name="T9" fmla="*/ 0 h 378"/>
              <a:gd name="T10" fmla="*/ 888770 w 2872"/>
              <a:gd name="T11" fmla="*/ 0 h 378"/>
              <a:gd name="T12" fmla="*/ 26272811 w 2872"/>
              <a:gd name="T13" fmla="*/ 0 h 378"/>
              <a:gd name="T14" fmla="*/ 27163139 w 2872"/>
              <a:gd name="T15" fmla="*/ 0 h 378"/>
              <a:gd name="T16" fmla="*/ 26272811 w 2872"/>
              <a:gd name="T17" fmla="*/ 0 h 378"/>
              <a:gd name="T18" fmla="*/ 26272811 w 2872"/>
              <a:gd name="T19" fmla="*/ 0 h 378"/>
              <a:gd name="T20" fmla="*/ 888770 w 2872"/>
              <a:gd name="T21" fmla="*/ 0 h 378"/>
              <a:gd name="T22" fmla="*/ 0 w 2872"/>
              <a:gd name="T23" fmla="*/ 0 h 378"/>
              <a:gd name="T24" fmla="*/ 888770 w 2872"/>
              <a:gd name="T25" fmla="*/ 0 h 378"/>
              <a:gd name="T26" fmla="*/ 888770 w 2872"/>
              <a:gd name="T27" fmla="*/ 0 h 3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872" h="378">
                <a:moveTo>
                  <a:pt x="2834" y="189"/>
                </a:moveTo>
                <a:cubicBezTo>
                  <a:pt x="2834" y="106"/>
                  <a:pt x="2809" y="38"/>
                  <a:pt x="2778" y="38"/>
                </a:cubicBezTo>
                <a:cubicBezTo>
                  <a:pt x="2746" y="38"/>
                  <a:pt x="2721" y="106"/>
                  <a:pt x="2721" y="189"/>
                </a:cubicBezTo>
                <a:cubicBezTo>
                  <a:pt x="2721" y="273"/>
                  <a:pt x="2746" y="340"/>
                  <a:pt x="2778" y="340"/>
                </a:cubicBezTo>
                <a:cubicBezTo>
                  <a:pt x="2809" y="340"/>
                  <a:pt x="2834" y="273"/>
                  <a:pt x="2834" y="189"/>
                </a:cubicBezTo>
                <a:close/>
                <a:moveTo>
                  <a:pt x="94" y="0"/>
                </a:moveTo>
                <a:lnTo>
                  <a:pt x="2778" y="0"/>
                </a:lnTo>
                <a:cubicBezTo>
                  <a:pt x="2830" y="0"/>
                  <a:pt x="2872" y="85"/>
                  <a:pt x="2872" y="189"/>
                </a:cubicBezTo>
                <a:cubicBezTo>
                  <a:pt x="2872" y="293"/>
                  <a:pt x="2830" y="378"/>
                  <a:pt x="2778" y="378"/>
                </a:cubicBezTo>
                <a:cubicBezTo>
                  <a:pt x="2778" y="378"/>
                  <a:pt x="2778" y="378"/>
                  <a:pt x="2778" y="378"/>
                </a:cubicBezTo>
                <a:lnTo>
                  <a:pt x="94" y="378"/>
                </a:lnTo>
                <a:cubicBezTo>
                  <a:pt x="42" y="378"/>
                  <a:pt x="0" y="293"/>
                  <a:pt x="0" y="189"/>
                </a:cubicBezTo>
                <a:cubicBezTo>
                  <a:pt x="0" y="85"/>
                  <a:pt x="42" y="0"/>
                  <a:pt x="94" y="0"/>
                </a:cubicBezTo>
                <a:cubicBezTo>
                  <a:pt x="94" y="0"/>
                  <a:pt x="94" y="0"/>
                  <a:pt x="94" y="0"/>
                </a:cubicBezTo>
                <a:close/>
              </a:path>
            </a:pathLst>
          </a:custGeom>
          <a:gradFill rotWithShape="1">
            <a:gsLst>
              <a:gs pos="0">
                <a:srgbClr val="EAEAEA"/>
              </a:gs>
              <a:gs pos="50000">
                <a:srgbClr val="FFFFFF"/>
              </a:gs>
              <a:gs pos="100000">
                <a:srgbClr val="EAEAEA"/>
              </a:gs>
            </a:gsLst>
            <a:lin ang="5400000" scaled="1"/>
          </a:gradFill>
          <a:ln w="12700" cap="rnd" cmpd="sng">
            <a:solidFill>
              <a:srgbClr val="000000"/>
            </a:solidFill>
            <a:prstDash val="solid"/>
            <a:round/>
            <a:headEnd/>
            <a:tailEnd/>
          </a:ln>
        </p:spPr>
        <p:txBody>
          <a:bodyPr lIns="0" tIns="0" rIns="0" bIns="0" anchor="ctr" anchorCtr="0"/>
          <a:lstStyle/>
          <a:p>
            <a:pPr algn="ctr">
              <a:defRPr/>
            </a:pPr>
            <a:r>
              <a:rPr lang="en-US" altLang="zh-TW" sz="1200" kern="0" dirty="0"/>
              <a:t>LAN (TCP/IP)</a:t>
            </a:r>
            <a:endParaRPr lang="zh-TW" altLang="en-US" sz="1200" kern="0" dirty="0"/>
          </a:p>
        </p:txBody>
      </p:sp>
      <p:sp>
        <p:nvSpPr>
          <p:cNvPr id="112" name="tower"/>
          <p:cNvSpPr>
            <a:spLocks noEditPoints="1" noChangeArrowheads="1"/>
          </p:cNvSpPr>
          <p:nvPr/>
        </p:nvSpPr>
        <p:spPr bwMode="auto">
          <a:xfrm rot="16200000">
            <a:off x="2368619" y="4732090"/>
            <a:ext cx="432000" cy="720000"/>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gradFill flip="none" rotWithShape="1">
            <a:gsLst>
              <a:gs pos="0">
                <a:srgbClr val="808080"/>
              </a:gs>
              <a:gs pos="50000">
                <a:srgbClr val="C0C0C0"/>
              </a:gs>
              <a:gs pos="100000">
                <a:srgbClr val="F8F8F8"/>
              </a:gs>
            </a:gsLst>
            <a:path path="circle">
              <a:fillToRect l="100000" t="100000"/>
            </a:path>
            <a:tileRect r="-100000" b="-100000"/>
          </a:gradFill>
          <a:ln w="12700">
            <a:solidFill>
              <a:srgbClr val="000000"/>
            </a:solidFill>
            <a:miter lim="800000"/>
            <a:headEnd/>
            <a:tailEnd/>
          </a:ln>
        </p:spPr>
        <p:txBody>
          <a:bodyPr vert="vert" wrap="none" lIns="0" tIns="36000" rIns="144000" bIns="0" numCol="1" anchor="t" anchorCtr="0" compatLnSpc="1">
            <a:prstTxWarp prst="textNoShape">
              <a:avLst/>
            </a:prstTxWarp>
          </a:bodyPr>
          <a:lstStyle/>
          <a:p>
            <a:pPr>
              <a:spcBef>
                <a:spcPts val="600"/>
              </a:spcBef>
            </a:pPr>
            <a:r>
              <a:rPr lang="en-US" altLang="zh-TW" sz="1400" dirty="0"/>
              <a:t>PLC</a:t>
            </a:r>
            <a:endParaRPr lang="zh-TW" altLang="en-US" sz="1400" dirty="0"/>
          </a:p>
        </p:txBody>
      </p:sp>
      <p:cxnSp>
        <p:nvCxnSpPr>
          <p:cNvPr id="113" name="直線接點 112"/>
          <p:cNvCxnSpPr/>
          <p:nvPr/>
        </p:nvCxnSpPr>
        <p:spPr bwMode="auto">
          <a:xfrm flipV="1">
            <a:off x="4597220" y="3057082"/>
            <a:ext cx="0" cy="137880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6" name="文字方塊 125"/>
          <p:cNvSpPr txBox="1"/>
          <p:nvPr/>
        </p:nvSpPr>
        <p:spPr>
          <a:xfrm>
            <a:off x="1686471" y="5566471"/>
            <a:ext cx="1830629" cy="430887"/>
          </a:xfrm>
          <a:prstGeom prst="rect">
            <a:avLst/>
          </a:prstGeom>
          <a:noFill/>
        </p:spPr>
        <p:txBody>
          <a:bodyPr wrap="none" lIns="0" tIns="0" rIns="0" bIns="0" rtlCol="0" anchor="ctr" anchorCtr="0">
            <a:spAutoFit/>
          </a:bodyPr>
          <a:lstStyle/>
          <a:p>
            <a:pPr algn="ctr"/>
            <a:r>
              <a:rPr lang="en-US" altLang="zh-TW" sz="1400" b="1" kern="0" dirty="0">
                <a:solidFill>
                  <a:srgbClr val="000066"/>
                </a:solidFill>
              </a:rPr>
              <a:t>Crane, Conveyor, </a:t>
            </a:r>
          </a:p>
          <a:p>
            <a:pPr algn="ctr"/>
            <a:r>
              <a:rPr lang="en-US" altLang="zh-TW" sz="1400" b="1" kern="0" dirty="0">
                <a:solidFill>
                  <a:srgbClr val="000066"/>
                </a:solidFill>
              </a:rPr>
              <a:t>RGV, SLV, Lift, Robot</a:t>
            </a:r>
            <a:endParaRPr lang="zh-TW" altLang="en-US" sz="1400" b="1" kern="0" dirty="0">
              <a:solidFill>
                <a:srgbClr val="000066"/>
              </a:solidFill>
            </a:endParaRPr>
          </a:p>
        </p:txBody>
      </p:sp>
      <p:cxnSp>
        <p:nvCxnSpPr>
          <p:cNvPr id="135" name="直線接點 134"/>
          <p:cNvCxnSpPr>
            <a:stCxn id="126" idx="0"/>
            <a:endCxn id="112" idx="9"/>
          </p:cNvCxnSpPr>
          <p:nvPr/>
        </p:nvCxnSpPr>
        <p:spPr bwMode="auto">
          <a:xfrm flipV="1">
            <a:off x="2601786" y="5308090"/>
            <a:ext cx="7100" cy="258381"/>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8" name="直線接點 137"/>
          <p:cNvCxnSpPr>
            <a:stCxn id="112" idx="4"/>
          </p:cNvCxnSpPr>
          <p:nvPr/>
        </p:nvCxnSpPr>
        <p:spPr bwMode="auto">
          <a:xfrm flipV="1">
            <a:off x="2612919" y="4588002"/>
            <a:ext cx="0" cy="288088"/>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944912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雲朵形圖說文字 35"/>
          <p:cNvSpPr/>
          <p:nvPr/>
        </p:nvSpPr>
        <p:spPr bwMode="auto">
          <a:xfrm rot="11581678">
            <a:off x="2228850" y="725488"/>
            <a:ext cx="6800850" cy="5900737"/>
          </a:xfrm>
          <a:prstGeom prst="cloudCallout">
            <a:avLst>
              <a:gd name="adj1" fmla="val 5124"/>
              <a:gd name="adj2" fmla="val -6708"/>
            </a:avLst>
          </a:prstGeom>
          <a:solidFill>
            <a:schemeClr val="bg1">
              <a:lumMod val="85000"/>
            </a:schemeClr>
          </a:solidFill>
          <a:ln w="28575" cap="flat" cmpd="sng" algn="ctr">
            <a:noFill/>
            <a:prstDash val="solid"/>
            <a:round/>
            <a:headEnd type="none" w="med" len="med"/>
            <a:tailEnd type="none" w="med" len="med"/>
          </a:ln>
          <a:effectLst>
            <a:outerShdw dist="107763" dir="2700000" algn="ctr" rotWithShape="0">
              <a:schemeClr val="bg2">
                <a:alpha val="50000"/>
              </a:schemeClr>
            </a:outerShdw>
          </a:effectLst>
        </p:spPr>
        <p:txBody>
          <a:bodyPr anchor="ctr" anchorCtr="1">
            <a:spAutoFit/>
          </a:bodyPr>
          <a:lstStyle/>
          <a:p>
            <a:pPr>
              <a:defRPr/>
            </a:pPr>
            <a:endParaRPr lang="zh-TW" altLang="en-US" sz="1800"/>
          </a:p>
        </p:txBody>
      </p:sp>
      <p:sp>
        <p:nvSpPr>
          <p:cNvPr id="4" name="標題 3"/>
          <p:cNvSpPr>
            <a:spLocks noGrp="1"/>
          </p:cNvSpPr>
          <p:nvPr>
            <p:ph type="title" idx="4294967295"/>
          </p:nvPr>
        </p:nvSpPr>
        <p:spPr>
          <a:xfrm>
            <a:off x="2047453" y="49177"/>
            <a:ext cx="5361832" cy="541618"/>
          </a:xfrm>
          <a:prstGeom prst="rect">
            <a:avLst/>
          </a:prstGeom>
        </p:spPr>
        <p:txBody>
          <a:bodyPr/>
          <a:lstStyle/>
          <a:p>
            <a:pPr algn="ctr">
              <a:defRPr/>
            </a:pPr>
            <a:r>
              <a:rPr lang="en-US" altLang="zh-TW" sz="2800" b="1" dirty="0">
                <a:solidFill>
                  <a:srgbClr val="0000FF"/>
                </a:solidFill>
                <a:latin typeface="微軟正黑體" panose="020B0604030504040204" pitchFamily="34" charset="-120"/>
                <a:ea typeface="微軟正黑體" panose="020B0604030504040204" pitchFamily="34" charset="-120"/>
              </a:rPr>
              <a:t>SQL Server </a:t>
            </a:r>
            <a:r>
              <a:rPr lang="zh-TW" altLang="en-US" sz="2800" b="1" dirty="0" smtClean="0">
                <a:solidFill>
                  <a:srgbClr val="0000FF"/>
                </a:solidFill>
                <a:latin typeface="微軟正黑體" panose="020B0604030504040204" pitchFamily="34" charset="-120"/>
                <a:ea typeface="微軟正黑體" panose="020B0604030504040204" pitchFamily="34" charset="-120"/>
              </a:rPr>
              <a:t>雙備援機制</a:t>
            </a:r>
            <a:endParaRPr lang="zh-TW" altLang="en-US" sz="2800" b="1" dirty="0">
              <a:solidFill>
                <a:srgbClr val="0000FF"/>
              </a:solidFill>
              <a:latin typeface="微軟正黑體" panose="020B0604030504040204" pitchFamily="34" charset="-120"/>
              <a:ea typeface="微軟正黑體" panose="020B0604030504040204" pitchFamily="34" charset="-120"/>
            </a:endParaRPr>
          </a:p>
        </p:txBody>
      </p:sp>
      <p:sp>
        <p:nvSpPr>
          <p:cNvPr id="20484" name="矩形 6"/>
          <p:cNvSpPr>
            <a:spLocks noChangeArrowheads="1"/>
          </p:cNvSpPr>
          <p:nvPr/>
        </p:nvSpPr>
        <p:spPr bwMode="auto">
          <a:xfrm>
            <a:off x="3093169" y="3743325"/>
            <a:ext cx="10823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a:solidFill>
                  <a:srgbClr val="000000"/>
                </a:solidFill>
                <a:latin typeface="Times New Roman" panose="02020603050405020304" pitchFamily="18" charset="0"/>
                <a:ea typeface="MS PGothic" panose="020B0600070205080204" pitchFamily="34" charset="-128"/>
              </a:defRPr>
            </a:lvl1pPr>
            <a:lvl2pPr marL="742950" indent="-285750" eaLnBrk="0" hangingPunct="0">
              <a:defRPr kumimoji="1" sz="1400">
                <a:solidFill>
                  <a:srgbClr val="000000"/>
                </a:solidFill>
                <a:latin typeface="Times New Roman" panose="02020603050405020304" pitchFamily="18" charset="0"/>
                <a:ea typeface="MS PGothic" panose="020B0600070205080204" pitchFamily="34" charset="-128"/>
              </a:defRPr>
            </a:lvl2pPr>
            <a:lvl3pPr marL="1143000" indent="-228600" eaLnBrk="0" hangingPunct="0">
              <a:defRPr kumimoji="1" sz="1400">
                <a:solidFill>
                  <a:srgbClr val="000000"/>
                </a:solidFill>
                <a:latin typeface="Times New Roman" panose="02020603050405020304" pitchFamily="18" charset="0"/>
                <a:ea typeface="MS PGothic" panose="020B0600070205080204" pitchFamily="34" charset="-128"/>
              </a:defRPr>
            </a:lvl3pPr>
            <a:lvl4pPr marL="1600200" indent="-228600" eaLnBrk="0" hangingPunct="0">
              <a:defRPr kumimoji="1" sz="1400">
                <a:solidFill>
                  <a:srgbClr val="000000"/>
                </a:solidFill>
                <a:latin typeface="Times New Roman" panose="02020603050405020304" pitchFamily="18" charset="0"/>
                <a:ea typeface="MS PGothic" panose="020B0600070205080204" pitchFamily="34" charset="-128"/>
              </a:defRPr>
            </a:lvl4pPr>
            <a:lvl5pPr marL="2057400" indent="-228600" eaLnBrk="0" hangingPunct="0">
              <a:defRPr kumimoji="1" sz="1400">
                <a:solidFill>
                  <a:srgbClr val="000000"/>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9pPr>
          </a:lstStyle>
          <a:p>
            <a:pPr eaLnBrk="1" hangingPunct="1"/>
            <a:r>
              <a:rPr lang="zh-TW" altLang="en-US" b="1" dirty="0" smtClean="0">
                <a:solidFill>
                  <a:srgbClr val="FF0000"/>
                </a:solidFill>
              </a:rPr>
              <a:t>主要伺服器</a:t>
            </a:r>
            <a:endParaRPr lang="en-US" altLang="zh-TW" b="1" dirty="0">
              <a:solidFill>
                <a:srgbClr val="FF0000"/>
              </a:solidFill>
            </a:endParaRPr>
          </a:p>
        </p:txBody>
      </p:sp>
      <p:sp>
        <p:nvSpPr>
          <p:cNvPr id="20485" name="矩形 7"/>
          <p:cNvSpPr>
            <a:spLocks noChangeArrowheads="1"/>
          </p:cNvSpPr>
          <p:nvPr/>
        </p:nvSpPr>
        <p:spPr bwMode="auto">
          <a:xfrm>
            <a:off x="7366000" y="3817938"/>
            <a:ext cx="10826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a:solidFill>
                  <a:srgbClr val="000000"/>
                </a:solidFill>
                <a:latin typeface="Times New Roman" panose="02020603050405020304" pitchFamily="18" charset="0"/>
                <a:ea typeface="MS PGothic" panose="020B0600070205080204" pitchFamily="34" charset="-128"/>
              </a:defRPr>
            </a:lvl1pPr>
            <a:lvl2pPr marL="742950" indent="-285750" eaLnBrk="0" hangingPunct="0">
              <a:defRPr kumimoji="1" sz="1400">
                <a:solidFill>
                  <a:srgbClr val="000000"/>
                </a:solidFill>
                <a:latin typeface="Times New Roman" panose="02020603050405020304" pitchFamily="18" charset="0"/>
                <a:ea typeface="MS PGothic" panose="020B0600070205080204" pitchFamily="34" charset="-128"/>
              </a:defRPr>
            </a:lvl2pPr>
            <a:lvl3pPr marL="1143000" indent="-228600" eaLnBrk="0" hangingPunct="0">
              <a:defRPr kumimoji="1" sz="1400">
                <a:solidFill>
                  <a:srgbClr val="000000"/>
                </a:solidFill>
                <a:latin typeface="Times New Roman" panose="02020603050405020304" pitchFamily="18" charset="0"/>
                <a:ea typeface="MS PGothic" panose="020B0600070205080204" pitchFamily="34" charset="-128"/>
              </a:defRPr>
            </a:lvl3pPr>
            <a:lvl4pPr marL="1600200" indent="-228600" eaLnBrk="0" hangingPunct="0">
              <a:defRPr kumimoji="1" sz="1400">
                <a:solidFill>
                  <a:srgbClr val="000000"/>
                </a:solidFill>
                <a:latin typeface="Times New Roman" panose="02020603050405020304" pitchFamily="18" charset="0"/>
                <a:ea typeface="MS PGothic" panose="020B0600070205080204" pitchFamily="34" charset="-128"/>
              </a:defRPr>
            </a:lvl4pPr>
            <a:lvl5pPr marL="2057400" indent="-228600" eaLnBrk="0" hangingPunct="0">
              <a:defRPr kumimoji="1" sz="1400">
                <a:solidFill>
                  <a:srgbClr val="000000"/>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9pPr>
          </a:lstStyle>
          <a:p>
            <a:pPr eaLnBrk="1" hangingPunct="1"/>
            <a:r>
              <a:rPr lang="zh-TW" altLang="en-US" b="1" dirty="0" smtClean="0">
                <a:solidFill>
                  <a:srgbClr val="FF0000"/>
                </a:solidFill>
              </a:rPr>
              <a:t>鏡像伺服器</a:t>
            </a:r>
            <a:endParaRPr lang="en-US" altLang="zh-TW" b="1" dirty="0">
              <a:solidFill>
                <a:srgbClr val="FF0000"/>
              </a:solidFill>
            </a:endParaRPr>
          </a:p>
        </p:txBody>
      </p:sp>
      <p:sp>
        <p:nvSpPr>
          <p:cNvPr id="20486" name="矩形 11"/>
          <p:cNvSpPr>
            <a:spLocks noChangeArrowheads="1"/>
          </p:cNvSpPr>
          <p:nvPr/>
        </p:nvSpPr>
        <p:spPr bwMode="auto">
          <a:xfrm>
            <a:off x="6186488" y="2001838"/>
            <a:ext cx="1200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a:solidFill>
                  <a:srgbClr val="000000"/>
                </a:solidFill>
                <a:latin typeface="Times New Roman" panose="02020603050405020304" pitchFamily="18" charset="0"/>
                <a:ea typeface="MS PGothic" panose="020B0600070205080204" pitchFamily="34" charset="-128"/>
              </a:defRPr>
            </a:lvl1pPr>
            <a:lvl2pPr marL="742950" indent="-285750" eaLnBrk="0" hangingPunct="0">
              <a:defRPr kumimoji="1" sz="1400">
                <a:solidFill>
                  <a:srgbClr val="000000"/>
                </a:solidFill>
                <a:latin typeface="Times New Roman" panose="02020603050405020304" pitchFamily="18" charset="0"/>
                <a:ea typeface="MS PGothic" panose="020B0600070205080204" pitchFamily="34" charset="-128"/>
              </a:defRPr>
            </a:lvl2pPr>
            <a:lvl3pPr marL="1143000" indent="-228600" eaLnBrk="0" hangingPunct="0">
              <a:defRPr kumimoji="1" sz="1400">
                <a:solidFill>
                  <a:srgbClr val="000000"/>
                </a:solidFill>
                <a:latin typeface="Times New Roman" panose="02020603050405020304" pitchFamily="18" charset="0"/>
                <a:ea typeface="MS PGothic" panose="020B0600070205080204" pitchFamily="34" charset="-128"/>
              </a:defRPr>
            </a:lvl3pPr>
            <a:lvl4pPr marL="1600200" indent="-228600" eaLnBrk="0" hangingPunct="0">
              <a:defRPr kumimoji="1" sz="1400">
                <a:solidFill>
                  <a:srgbClr val="000000"/>
                </a:solidFill>
                <a:latin typeface="Times New Roman" panose="02020603050405020304" pitchFamily="18" charset="0"/>
                <a:ea typeface="MS PGothic" panose="020B0600070205080204" pitchFamily="34" charset="-128"/>
              </a:defRPr>
            </a:lvl4pPr>
            <a:lvl5pPr marL="2057400" indent="-228600" eaLnBrk="0" hangingPunct="0">
              <a:defRPr kumimoji="1" sz="1400">
                <a:solidFill>
                  <a:srgbClr val="000000"/>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9pPr>
          </a:lstStyle>
          <a:p>
            <a:pPr eaLnBrk="1" hangingPunct="1"/>
            <a:r>
              <a:rPr lang="en-US" altLang="zh-TW" b="1" dirty="0" smtClean="0">
                <a:solidFill>
                  <a:srgbClr val="FF0000"/>
                </a:solidFill>
              </a:rPr>
              <a:t>(</a:t>
            </a:r>
            <a:r>
              <a:rPr lang="zh-TW" altLang="en-US" b="1" dirty="0" smtClean="0">
                <a:solidFill>
                  <a:srgbClr val="FF0000"/>
                </a:solidFill>
              </a:rPr>
              <a:t>資料庫見證</a:t>
            </a:r>
            <a:r>
              <a:rPr lang="en-US" altLang="zh-TW" b="1" dirty="0" smtClean="0">
                <a:solidFill>
                  <a:srgbClr val="FF0000"/>
                </a:solidFill>
              </a:rPr>
              <a:t>)</a:t>
            </a:r>
            <a:endParaRPr lang="zh-TW" altLang="en-US" b="1" dirty="0">
              <a:solidFill>
                <a:srgbClr val="FF0000"/>
              </a:solidFill>
            </a:endParaRPr>
          </a:p>
        </p:txBody>
      </p:sp>
      <p:cxnSp>
        <p:nvCxnSpPr>
          <p:cNvPr id="20487" name="肘形接點 18"/>
          <p:cNvCxnSpPr>
            <a:cxnSpLocks noChangeShapeType="1"/>
          </p:cNvCxnSpPr>
          <p:nvPr/>
        </p:nvCxnSpPr>
        <p:spPr bwMode="auto">
          <a:xfrm>
            <a:off x="6280150" y="1543050"/>
            <a:ext cx="1231900" cy="777875"/>
          </a:xfrm>
          <a:prstGeom prst="bentConnector2">
            <a:avLst/>
          </a:prstGeom>
          <a:noFill/>
          <a:ln w="28575" algn="ctr">
            <a:solidFill>
              <a:schemeClr val="tx1"/>
            </a:solidFill>
            <a:round/>
            <a:headEnd/>
            <a:tailEnd/>
          </a:ln>
        </p:spPr>
      </p:cxnSp>
      <p:cxnSp>
        <p:nvCxnSpPr>
          <p:cNvPr id="20488" name="肘形接點 21"/>
          <p:cNvCxnSpPr>
            <a:cxnSpLocks noChangeShapeType="1"/>
          </p:cNvCxnSpPr>
          <p:nvPr/>
        </p:nvCxnSpPr>
        <p:spPr bwMode="auto">
          <a:xfrm rot="10800000" flipV="1">
            <a:off x="4057650" y="1552575"/>
            <a:ext cx="1341438" cy="757238"/>
          </a:xfrm>
          <a:prstGeom prst="bentConnector2">
            <a:avLst/>
          </a:prstGeom>
          <a:noFill/>
          <a:ln w="28575" algn="ctr">
            <a:solidFill>
              <a:schemeClr val="tx1"/>
            </a:solidFill>
            <a:round/>
            <a:headEnd/>
            <a:tailEnd/>
          </a:ln>
        </p:spPr>
      </p:cxnSp>
      <p:pic>
        <p:nvPicPr>
          <p:cNvPr id="20490" name="Picture 1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11488" y="2079625"/>
            <a:ext cx="1208087" cy="1665288"/>
          </a:xfrm>
          <a:prstGeom prst="rect">
            <a:avLst/>
          </a:prstGeom>
          <a:noFill/>
          <a:ln>
            <a:noFill/>
          </a:ln>
          <a:effectLst>
            <a:prstShdw prst="shdw17" dist="17961" dir="2700000">
              <a:srgbClr val="5C7A99">
                <a:alpha val="50000"/>
              </a:srgbClr>
            </a:prstShdw>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28575" algn="ctr">
                <a:solidFill>
                  <a:schemeClr val="tx1"/>
                </a:solidFill>
                <a:miter lim="800000"/>
                <a:headEnd/>
                <a:tailEnd/>
              </a14:hiddenLine>
            </a:ext>
          </a:extLst>
        </p:spPr>
      </p:pic>
      <p:sp>
        <p:nvSpPr>
          <p:cNvPr id="30" name="流程圖: 磁碟 29"/>
          <p:cNvSpPr/>
          <p:nvPr/>
        </p:nvSpPr>
        <p:spPr bwMode="auto">
          <a:xfrm>
            <a:off x="3090863" y="5235575"/>
            <a:ext cx="946150" cy="844550"/>
          </a:xfrm>
          <a:prstGeom prst="flowChartMagneticDisk">
            <a:avLst/>
          </a:prstGeom>
          <a:solidFill>
            <a:schemeClr val="accent6">
              <a:lumMod val="40000"/>
              <a:lumOff val="60000"/>
            </a:schemeClr>
          </a:solidFill>
          <a:ln w="28575" cap="flat" cmpd="sng" algn="ctr">
            <a:solidFill>
              <a:schemeClr val="tx1"/>
            </a:solidFill>
            <a:prstDash val="solid"/>
            <a:round/>
            <a:headEnd type="none" w="med" len="med"/>
            <a:tailEnd type="none" w="med" len="med"/>
          </a:ln>
          <a:effectLst>
            <a:outerShdw dist="107763" dir="2700000" algn="ctr" rotWithShape="0">
              <a:schemeClr val="bg2">
                <a:alpha val="50000"/>
              </a:schemeClr>
            </a:outerShdw>
          </a:effectLst>
        </p:spPr>
        <p:txBody>
          <a:bodyPr wrap="none" anchor="ctr" anchorCtr="1">
            <a:spAutoFit/>
          </a:bodyPr>
          <a:lstStyle/>
          <a:p>
            <a:pPr>
              <a:defRPr/>
            </a:pPr>
            <a:endParaRPr lang="zh-TW" altLang="en-US" sz="1800"/>
          </a:p>
        </p:txBody>
      </p:sp>
      <p:sp>
        <p:nvSpPr>
          <p:cNvPr id="31" name="向下箭號圖說文字 30"/>
          <p:cNvSpPr>
            <a:spLocks noChangeArrowheads="1"/>
          </p:cNvSpPr>
          <p:nvPr/>
        </p:nvSpPr>
        <p:spPr bwMode="auto">
          <a:xfrm>
            <a:off x="2974975" y="4225925"/>
            <a:ext cx="1179513" cy="942975"/>
          </a:xfrm>
          <a:prstGeom prst="downArrowCallout">
            <a:avLst>
              <a:gd name="adj1" fmla="val 25017"/>
              <a:gd name="adj2" fmla="val 25023"/>
              <a:gd name="adj3" fmla="val 25000"/>
              <a:gd name="adj4" fmla="val 64977"/>
            </a:avLst>
          </a:prstGeom>
          <a:solidFill>
            <a:srgbClr val="00CC99"/>
          </a:solidFill>
          <a:ln w="28575" algn="ctr">
            <a:solidFill>
              <a:schemeClr val="tx1"/>
            </a:solidFill>
            <a:round/>
            <a:headEnd/>
            <a:tailEnd/>
          </a:ln>
          <a:effectLst>
            <a:outerShdw dist="107763" dir="2700000" algn="ctr" rotWithShape="0">
              <a:schemeClr val="bg2">
                <a:alpha val="50000"/>
              </a:schemeClr>
            </a:outerShdw>
          </a:effectLst>
        </p:spPr>
        <p:txBody>
          <a:bodyPr wrap="none" anchor="ctr" anchorCtr="1">
            <a:spAutoFit/>
          </a:bodyPr>
          <a:lstStyle>
            <a:lvl1pPr eaLnBrk="0" hangingPunct="0">
              <a:defRPr kumimoji="1" sz="1400">
                <a:solidFill>
                  <a:srgbClr val="000000"/>
                </a:solidFill>
                <a:latin typeface="Times New Roman" panose="02020603050405020304" pitchFamily="18" charset="0"/>
                <a:ea typeface="MS PGothic" panose="020B0600070205080204" pitchFamily="34" charset="-128"/>
              </a:defRPr>
            </a:lvl1pPr>
            <a:lvl2pPr marL="742950" indent="-285750" eaLnBrk="0" hangingPunct="0">
              <a:defRPr kumimoji="1" sz="1400">
                <a:solidFill>
                  <a:srgbClr val="000000"/>
                </a:solidFill>
                <a:latin typeface="Times New Roman" panose="02020603050405020304" pitchFamily="18" charset="0"/>
                <a:ea typeface="MS PGothic" panose="020B0600070205080204" pitchFamily="34" charset="-128"/>
              </a:defRPr>
            </a:lvl2pPr>
            <a:lvl3pPr marL="1143000" indent="-228600" eaLnBrk="0" hangingPunct="0">
              <a:defRPr kumimoji="1" sz="1400">
                <a:solidFill>
                  <a:srgbClr val="000000"/>
                </a:solidFill>
                <a:latin typeface="Times New Roman" panose="02020603050405020304" pitchFamily="18" charset="0"/>
                <a:ea typeface="MS PGothic" panose="020B0600070205080204" pitchFamily="34" charset="-128"/>
              </a:defRPr>
            </a:lvl3pPr>
            <a:lvl4pPr marL="1600200" indent="-228600" eaLnBrk="0" hangingPunct="0">
              <a:defRPr kumimoji="1" sz="1400">
                <a:solidFill>
                  <a:srgbClr val="000000"/>
                </a:solidFill>
                <a:latin typeface="Times New Roman" panose="02020603050405020304" pitchFamily="18" charset="0"/>
                <a:ea typeface="MS PGothic" panose="020B0600070205080204" pitchFamily="34" charset="-128"/>
              </a:defRPr>
            </a:lvl4pPr>
            <a:lvl5pPr marL="2057400" indent="-228600" eaLnBrk="0" hangingPunct="0">
              <a:defRPr kumimoji="1" sz="1400">
                <a:solidFill>
                  <a:srgbClr val="000000"/>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9pPr>
          </a:lstStyle>
          <a:p>
            <a:pPr eaLnBrk="1" hangingPunct="1"/>
            <a:r>
              <a:rPr lang="en-US" altLang="zh-TW" sz="1800" dirty="0"/>
              <a:t>1</a:t>
            </a:r>
            <a:r>
              <a:rPr lang="en-US" altLang="zh-TW" sz="1800" dirty="0" smtClean="0"/>
              <a:t>.</a:t>
            </a:r>
            <a:r>
              <a:rPr lang="zh-TW" altLang="en-US" sz="1600" dirty="0" smtClean="0"/>
              <a:t>寫數據到</a:t>
            </a:r>
            <a:endParaRPr lang="en-US" altLang="zh-TW" sz="1600" dirty="0"/>
          </a:p>
          <a:p>
            <a:pPr eaLnBrk="1" hangingPunct="1"/>
            <a:r>
              <a:rPr lang="zh-TW" altLang="en-US" sz="1600" dirty="0" smtClean="0"/>
              <a:t>交易日誌</a:t>
            </a:r>
            <a:endParaRPr lang="zh-TW" altLang="en-US" sz="1600" dirty="0"/>
          </a:p>
        </p:txBody>
      </p:sp>
      <p:sp>
        <p:nvSpPr>
          <p:cNvPr id="33" name="向右箭號圖說文字 32"/>
          <p:cNvSpPr>
            <a:spLocks noChangeArrowheads="1"/>
          </p:cNvSpPr>
          <p:nvPr/>
        </p:nvSpPr>
        <p:spPr bwMode="auto">
          <a:xfrm>
            <a:off x="4621213" y="2644775"/>
            <a:ext cx="2413000" cy="369888"/>
          </a:xfrm>
          <a:prstGeom prst="rightArrowCallout">
            <a:avLst>
              <a:gd name="adj1" fmla="val 25000"/>
              <a:gd name="adj2" fmla="val 25000"/>
              <a:gd name="adj3" fmla="val 24947"/>
              <a:gd name="adj4" fmla="val 88505"/>
            </a:avLst>
          </a:prstGeom>
          <a:solidFill>
            <a:srgbClr val="FFFF00"/>
          </a:solidFill>
          <a:ln w="28575" algn="ctr">
            <a:solidFill>
              <a:schemeClr val="tx1"/>
            </a:solidFill>
            <a:round/>
            <a:headEnd/>
            <a:tailEnd/>
          </a:ln>
          <a:effectLst>
            <a:outerShdw dist="107763" dir="2700000" algn="ctr" rotWithShape="0">
              <a:schemeClr val="bg2">
                <a:alpha val="50000"/>
              </a:schemeClr>
            </a:outerShdw>
          </a:effectLst>
        </p:spPr>
        <p:txBody>
          <a:bodyPr anchor="ctr" anchorCtr="1">
            <a:spAutoFit/>
          </a:bodyPr>
          <a:lstStyle>
            <a:lvl1pPr eaLnBrk="0" hangingPunct="0">
              <a:defRPr kumimoji="1" sz="1400">
                <a:solidFill>
                  <a:srgbClr val="000000"/>
                </a:solidFill>
                <a:latin typeface="Times New Roman" panose="02020603050405020304" pitchFamily="18" charset="0"/>
                <a:ea typeface="MS PGothic" panose="020B0600070205080204" pitchFamily="34" charset="-128"/>
              </a:defRPr>
            </a:lvl1pPr>
            <a:lvl2pPr marL="742950" indent="-285750" eaLnBrk="0" hangingPunct="0">
              <a:defRPr kumimoji="1" sz="1400">
                <a:solidFill>
                  <a:srgbClr val="000000"/>
                </a:solidFill>
                <a:latin typeface="Times New Roman" panose="02020603050405020304" pitchFamily="18" charset="0"/>
                <a:ea typeface="MS PGothic" panose="020B0600070205080204" pitchFamily="34" charset="-128"/>
              </a:defRPr>
            </a:lvl2pPr>
            <a:lvl3pPr marL="1143000" indent="-228600" eaLnBrk="0" hangingPunct="0">
              <a:defRPr kumimoji="1" sz="1400">
                <a:solidFill>
                  <a:srgbClr val="000000"/>
                </a:solidFill>
                <a:latin typeface="Times New Roman" panose="02020603050405020304" pitchFamily="18" charset="0"/>
                <a:ea typeface="MS PGothic" panose="020B0600070205080204" pitchFamily="34" charset="-128"/>
              </a:defRPr>
            </a:lvl3pPr>
            <a:lvl4pPr marL="1600200" indent="-228600" eaLnBrk="0" hangingPunct="0">
              <a:defRPr kumimoji="1" sz="1400">
                <a:solidFill>
                  <a:srgbClr val="000000"/>
                </a:solidFill>
                <a:latin typeface="Times New Roman" panose="02020603050405020304" pitchFamily="18" charset="0"/>
                <a:ea typeface="MS PGothic" panose="020B0600070205080204" pitchFamily="34" charset="-128"/>
              </a:defRPr>
            </a:lvl4pPr>
            <a:lvl5pPr marL="2057400" indent="-228600" eaLnBrk="0" hangingPunct="0">
              <a:defRPr kumimoji="1" sz="1400">
                <a:solidFill>
                  <a:srgbClr val="000000"/>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9pPr>
          </a:lstStyle>
          <a:p>
            <a:pPr eaLnBrk="1" hangingPunct="1"/>
            <a:r>
              <a:rPr lang="en-US" altLang="zh-TW" sz="1800" dirty="0"/>
              <a:t>2</a:t>
            </a:r>
            <a:r>
              <a:rPr lang="en-US" altLang="zh-TW" sz="1800" dirty="0" smtClean="0"/>
              <a:t>.</a:t>
            </a:r>
            <a:r>
              <a:rPr lang="zh-TW" altLang="en-US" sz="1600" dirty="0" smtClean="0"/>
              <a:t>傳送交易至鏡像</a:t>
            </a:r>
            <a:endParaRPr lang="zh-TW" altLang="en-US" sz="1600" dirty="0"/>
          </a:p>
        </p:txBody>
      </p:sp>
      <p:sp>
        <p:nvSpPr>
          <p:cNvPr id="35" name="向左箭號圖說文字 34"/>
          <p:cNvSpPr>
            <a:spLocks noChangeArrowheads="1"/>
          </p:cNvSpPr>
          <p:nvPr/>
        </p:nvSpPr>
        <p:spPr bwMode="auto">
          <a:xfrm>
            <a:off x="4294188" y="3086100"/>
            <a:ext cx="2459037" cy="369888"/>
          </a:xfrm>
          <a:prstGeom prst="leftArrowCallout">
            <a:avLst>
              <a:gd name="adj1" fmla="val 17380"/>
              <a:gd name="adj2" fmla="val 25000"/>
              <a:gd name="adj3" fmla="val 24961"/>
              <a:gd name="adj4" fmla="val 86546"/>
            </a:avLst>
          </a:prstGeom>
          <a:solidFill>
            <a:srgbClr val="FFFF00"/>
          </a:solidFill>
          <a:ln w="28575" algn="ctr">
            <a:solidFill>
              <a:schemeClr val="tx1"/>
            </a:solidFill>
            <a:round/>
            <a:headEnd/>
            <a:tailEnd/>
          </a:ln>
          <a:effectLst>
            <a:outerShdw dist="107763" dir="2700000" algn="ctr" rotWithShape="0">
              <a:schemeClr val="bg2">
                <a:alpha val="50000"/>
              </a:schemeClr>
            </a:outerShdw>
          </a:effectLst>
        </p:spPr>
        <p:txBody>
          <a:bodyPr wrap="none" anchor="ctr" anchorCtr="1">
            <a:spAutoFit/>
          </a:bodyPr>
          <a:lstStyle>
            <a:lvl1pPr eaLnBrk="0" hangingPunct="0">
              <a:defRPr kumimoji="1" sz="1400">
                <a:solidFill>
                  <a:srgbClr val="000000"/>
                </a:solidFill>
                <a:latin typeface="Times New Roman" panose="02020603050405020304" pitchFamily="18" charset="0"/>
                <a:ea typeface="MS PGothic" panose="020B0600070205080204" pitchFamily="34" charset="-128"/>
              </a:defRPr>
            </a:lvl1pPr>
            <a:lvl2pPr marL="742950" indent="-285750" eaLnBrk="0" hangingPunct="0">
              <a:defRPr kumimoji="1" sz="1400">
                <a:solidFill>
                  <a:srgbClr val="000000"/>
                </a:solidFill>
                <a:latin typeface="Times New Roman" panose="02020603050405020304" pitchFamily="18" charset="0"/>
                <a:ea typeface="MS PGothic" panose="020B0600070205080204" pitchFamily="34" charset="-128"/>
              </a:defRPr>
            </a:lvl2pPr>
            <a:lvl3pPr marL="1143000" indent="-228600" eaLnBrk="0" hangingPunct="0">
              <a:defRPr kumimoji="1" sz="1400">
                <a:solidFill>
                  <a:srgbClr val="000000"/>
                </a:solidFill>
                <a:latin typeface="Times New Roman" panose="02020603050405020304" pitchFamily="18" charset="0"/>
                <a:ea typeface="MS PGothic" panose="020B0600070205080204" pitchFamily="34" charset="-128"/>
              </a:defRPr>
            </a:lvl3pPr>
            <a:lvl4pPr marL="1600200" indent="-228600" eaLnBrk="0" hangingPunct="0">
              <a:defRPr kumimoji="1" sz="1400">
                <a:solidFill>
                  <a:srgbClr val="000000"/>
                </a:solidFill>
                <a:latin typeface="Times New Roman" panose="02020603050405020304" pitchFamily="18" charset="0"/>
                <a:ea typeface="MS PGothic" panose="020B0600070205080204" pitchFamily="34" charset="-128"/>
              </a:defRPr>
            </a:lvl4pPr>
            <a:lvl5pPr marL="2057400" indent="-228600" eaLnBrk="0" hangingPunct="0">
              <a:defRPr kumimoji="1" sz="1400">
                <a:solidFill>
                  <a:srgbClr val="000000"/>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9pPr>
          </a:lstStyle>
          <a:p>
            <a:pPr eaLnBrk="1" hangingPunct="1"/>
            <a:r>
              <a:rPr lang="en-US" altLang="zh-TW" sz="1800" dirty="0"/>
              <a:t>4</a:t>
            </a:r>
            <a:r>
              <a:rPr lang="en-US" altLang="zh-TW" sz="1800" dirty="0" smtClean="0"/>
              <a:t>.</a:t>
            </a:r>
            <a:r>
              <a:rPr lang="zh-TW" altLang="en-US" sz="1800" dirty="0" smtClean="0"/>
              <a:t>回饋承諾給主體   </a:t>
            </a:r>
            <a:endParaRPr lang="zh-TW" altLang="en-US" sz="1800" dirty="0"/>
          </a:p>
        </p:txBody>
      </p:sp>
      <p:sp>
        <p:nvSpPr>
          <p:cNvPr id="40" name="流程圖: 磁碟 39"/>
          <p:cNvSpPr/>
          <p:nvPr/>
        </p:nvSpPr>
        <p:spPr bwMode="auto">
          <a:xfrm>
            <a:off x="6892925" y="5232400"/>
            <a:ext cx="944563" cy="844550"/>
          </a:xfrm>
          <a:prstGeom prst="flowChartMagneticDisk">
            <a:avLst/>
          </a:prstGeom>
          <a:solidFill>
            <a:schemeClr val="accent6">
              <a:lumMod val="40000"/>
              <a:lumOff val="60000"/>
            </a:schemeClr>
          </a:solidFill>
          <a:ln w="28575" cap="flat" cmpd="sng" algn="ctr">
            <a:solidFill>
              <a:schemeClr val="tx1"/>
            </a:solidFill>
            <a:prstDash val="solid"/>
            <a:round/>
            <a:headEnd type="none" w="med" len="med"/>
            <a:tailEnd type="none" w="med" len="med"/>
          </a:ln>
          <a:effectLst>
            <a:outerShdw dist="107763" dir="2700000" algn="ctr" rotWithShape="0">
              <a:schemeClr val="bg2">
                <a:alpha val="50000"/>
              </a:schemeClr>
            </a:outerShdw>
          </a:effectLst>
        </p:spPr>
        <p:txBody>
          <a:bodyPr wrap="none" anchor="ctr" anchorCtr="1">
            <a:spAutoFit/>
          </a:bodyPr>
          <a:lstStyle/>
          <a:p>
            <a:pPr>
              <a:defRPr/>
            </a:pPr>
            <a:endParaRPr lang="zh-TW" altLang="en-US" sz="1800"/>
          </a:p>
        </p:txBody>
      </p:sp>
      <p:sp>
        <p:nvSpPr>
          <p:cNvPr id="41" name="向下箭號圖說文字 40"/>
          <p:cNvSpPr>
            <a:spLocks noChangeArrowheads="1"/>
          </p:cNvSpPr>
          <p:nvPr/>
        </p:nvSpPr>
        <p:spPr bwMode="auto">
          <a:xfrm>
            <a:off x="6350000" y="4289425"/>
            <a:ext cx="2032000" cy="942975"/>
          </a:xfrm>
          <a:prstGeom prst="downArrowCallout">
            <a:avLst>
              <a:gd name="adj1" fmla="val 25001"/>
              <a:gd name="adj2" fmla="val 25011"/>
              <a:gd name="adj3" fmla="val 25000"/>
              <a:gd name="adj4" fmla="val 64977"/>
            </a:avLst>
          </a:prstGeom>
          <a:solidFill>
            <a:srgbClr val="00CC99"/>
          </a:solidFill>
          <a:ln w="28575" algn="ctr">
            <a:solidFill>
              <a:schemeClr val="tx1"/>
            </a:solidFill>
            <a:round/>
            <a:headEnd/>
            <a:tailEnd/>
          </a:ln>
          <a:effectLst>
            <a:outerShdw dist="107763" dir="2700000" algn="ctr" rotWithShape="0">
              <a:schemeClr val="bg2">
                <a:alpha val="50000"/>
              </a:schemeClr>
            </a:outerShdw>
          </a:effectLst>
        </p:spPr>
        <p:txBody>
          <a:bodyPr wrap="none" anchor="ctr" anchorCtr="1">
            <a:spAutoFit/>
          </a:bodyPr>
          <a:lstStyle>
            <a:lvl1pPr eaLnBrk="0" hangingPunct="0">
              <a:defRPr kumimoji="1" sz="1400">
                <a:solidFill>
                  <a:srgbClr val="000000"/>
                </a:solidFill>
                <a:latin typeface="Times New Roman" panose="02020603050405020304" pitchFamily="18" charset="0"/>
                <a:ea typeface="MS PGothic" panose="020B0600070205080204" pitchFamily="34" charset="-128"/>
              </a:defRPr>
            </a:lvl1pPr>
            <a:lvl2pPr marL="742950" indent="-285750" eaLnBrk="0" hangingPunct="0">
              <a:defRPr kumimoji="1" sz="1400">
                <a:solidFill>
                  <a:srgbClr val="000000"/>
                </a:solidFill>
                <a:latin typeface="Times New Roman" panose="02020603050405020304" pitchFamily="18" charset="0"/>
                <a:ea typeface="MS PGothic" panose="020B0600070205080204" pitchFamily="34" charset="-128"/>
              </a:defRPr>
            </a:lvl2pPr>
            <a:lvl3pPr marL="1143000" indent="-228600" eaLnBrk="0" hangingPunct="0">
              <a:defRPr kumimoji="1" sz="1400">
                <a:solidFill>
                  <a:srgbClr val="000000"/>
                </a:solidFill>
                <a:latin typeface="Times New Roman" panose="02020603050405020304" pitchFamily="18" charset="0"/>
                <a:ea typeface="MS PGothic" panose="020B0600070205080204" pitchFamily="34" charset="-128"/>
              </a:defRPr>
            </a:lvl3pPr>
            <a:lvl4pPr marL="1600200" indent="-228600" eaLnBrk="0" hangingPunct="0">
              <a:defRPr kumimoji="1" sz="1400">
                <a:solidFill>
                  <a:srgbClr val="000000"/>
                </a:solidFill>
                <a:latin typeface="Times New Roman" panose="02020603050405020304" pitchFamily="18" charset="0"/>
                <a:ea typeface="MS PGothic" panose="020B0600070205080204" pitchFamily="34" charset="-128"/>
              </a:defRPr>
            </a:lvl4pPr>
            <a:lvl5pPr marL="2057400" indent="-228600" eaLnBrk="0" hangingPunct="0">
              <a:defRPr kumimoji="1" sz="1400">
                <a:solidFill>
                  <a:srgbClr val="000000"/>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9pPr>
          </a:lstStyle>
          <a:p>
            <a:pPr eaLnBrk="1" hangingPunct="1"/>
            <a:r>
              <a:rPr lang="en-US" altLang="zh-TW" sz="1800" dirty="0"/>
              <a:t>3</a:t>
            </a:r>
            <a:r>
              <a:rPr lang="en-US" altLang="zh-TW" sz="1800" dirty="0" smtClean="0"/>
              <a:t>.</a:t>
            </a:r>
            <a:r>
              <a:rPr lang="zh-TW" altLang="en-US" sz="1600" dirty="0" smtClean="0"/>
              <a:t>寫數據到</a:t>
            </a:r>
            <a:endParaRPr lang="en-US" altLang="zh-TW" sz="1600" dirty="0"/>
          </a:p>
          <a:p>
            <a:pPr eaLnBrk="1" hangingPunct="1"/>
            <a:r>
              <a:rPr lang="zh-TW" altLang="en-US" sz="1600" dirty="0" smtClean="0"/>
              <a:t>交易日誌並提交資料</a:t>
            </a:r>
            <a:endParaRPr lang="zh-TW" altLang="en-US" sz="1600" dirty="0"/>
          </a:p>
        </p:txBody>
      </p:sp>
      <p:sp>
        <p:nvSpPr>
          <p:cNvPr id="42" name="向左箭號圖說文字 41"/>
          <p:cNvSpPr>
            <a:spLocks noChangeArrowheads="1"/>
          </p:cNvSpPr>
          <p:nvPr/>
        </p:nvSpPr>
        <p:spPr bwMode="auto">
          <a:xfrm>
            <a:off x="4257675" y="5472113"/>
            <a:ext cx="2303463" cy="369887"/>
          </a:xfrm>
          <a:prstGeom prst="leftArrowCallout">
            <a:avLst>
              <a:gd name="adj1" fmla="val 17380"/>
              <a:gd name="adj2" fmla="val 25000"/>
              <a:gd name="adj3" fmla="val 24968"/>
              <a:gd name="adj4" fmla="val 86546"/>
            </a:avLst>
          </a:prstGeom>
          <a:solidFill>
            <a:srgbClr val="FFC000"/>
          </a:solidFill>
          <a:ln w="28575" algn="ctr">
            <a:solidFill>
              <a:schemeClr val="tx1"/>
            </a:solidFill>
            <a:round/>
            <a:headEnd/>
            <a:tailEnd/>
          </a:ln>
          <a:effectLst>
            <a:outerShdw dist="107763" dir="2700000" algn="ctr" rotWithShape="0">
              <a:schemeClr val="bg2">
                <a:alpha val="50000"/>
              </a:schemeClr>
            </a:outerShdw>
          </a:effectLst>
        </p:spPr>
        <p:txBody>
          <a:bodyPr anchor="ctr" anchorCtr="1">
            <a:spAutoFit/>
          </a:bodyPr>
          <a:lstStyle>
            <a:lvl1pPr eaLnBrk="0" hangingPunct="0">
              <a:defRPr kumimoji="1" sz="1400">
                <a:solidFill>
                  <a:srgbClr val="000000"/>
                </a:solidFill>
                <a:latin typeface="Times New Roman" panose="02020603050405020304" pitchFamily="18" charset="0"/>
                <a:ea typeface="MS PGothic" panose="020B0600070205080204" pitchFamily="34" charset="-128"/>
              </a:defRPr>
            </a:lvl1pPr>
            <a:lvl2pPr marL="742950" indent="-285750" eaLnBrk="0" hangingPunct="0">
              <a:defRPr kumimoji="1" sz="1400">
                <a:solidFill>
                  <a:srgbClr val="000000"/>
                </a:solidFill>
                <a:latin typeface="Times New Roman" panose="02020603050405020304" pitchFamily="18" charset="0"/>
                <a:ea typeface="MS PGothic" panose="020B0600070205080204" pitchFamily="34" charset="-128"/>
              </a:defRPr>
            </a:lvl2pPr>
            <a:lvl3pPr marL="1143000" indent="-228600" eaLnBrk="0" hangingPunct="0">
              <a:defRPr kumimoji="1" sz="1400">
                <a:solidFill>
                  <a:srgbClr val="000000"/>
                </a:solidFill>
                <a:latin typeface="Times New Roman" panose="02020603050405020304" pitchFamily="18" charset="0"/>
                <a:ea typeface="MS PGothic" panose="020B0600070205080204" pitchFamily="34" charset="-128"/>
              </a:defRPr>
            </a:lvl3pPr>
            <a:lvl4pPr marL="1600200" indent="-228600" eaLnBrk="0" hangingPunct="0">
              <a:defRPr kumimoji="1" sz="1400">
                <a:solidFill>
                  <a:srgbClr val="000000"/>
                </a:solidFill>
                <a:latin typeface="Times New Roman" panose="02020603050405020304" pitchFamily="18" charset="0"/>
                <a:ea typeface="MS PGothic" panose="020B0600070205080204" pitchFamily="34" charset="-128"/>
              </a:defRPr>
            </a:lvl4pPr>
            <a:lvl5pPr marL="2057400" indent="-228600" eaLnBrk="0" hangingPunct="0">
              <a:defRPr kumimoji="1" sz="1400">
                <a:solidFill>
                  <a:srgbClr val="000000"/>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9pPr>
          </a:lstStyle>
          <a:p>
            <a:pPr eaLnBrk="1" hangingPunct="1"/>
            <a:r>
              <a:rPr lang="en-US" altLang="zh-TW" sz="1800" dirty="0"/>
              <a:t>5</a:t>
            </a:r>
            <a:r>
              <a:rPr lang="en-US" altLang="zh-TW" sz="1800" dirty="0" smtClean="0"/>
              <a:t>.</a:t>
            </a:r>
            <a:r>
              <a:rPr lang="zh-TW" altLang="en-US" sz="1800" dirty="0" smtClean="0"/>
              <a:t>提交資料   </a:t>
            </a:r>
            <a:endParaRPr lang="zh-TW" altLang="en-US" sz="1800" dirty="0"/>
          </a:p>
        </p:txBody>
      </p:sp>
      <p:pic>
        <p:nvPicPr>
          <p:cNvPr id="20499" name="Picture 16"/>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34963" y="960438"/>
            <a:ext cx="1184275" cy="1184275"/>
          </a:xfrm>
          <a:prstGeom prst="rect">
            <a:avLst/>
          </a:prstGeom>
          <a:noFill/>
          <a:ln>
            <a:noFill/>
          </a:ln>
          <a:effectLst>
            <a:prstShdw prst="shdw17" dist="17961" dir="2700000">
              <a:srgbClr val="5C7A99">
                <a:alpha val="50000"/>
              </a:srgbClr>
            </a:prstShdw>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28575" algn="ctr">
                <a:solidFill>
                  <a:schemeClr val="tx1"/>
                </a:solidFill>
                <a:miter lim="800000"/>
                <a:headEnd/>
                <a:tailEnd/>
              </a14:hiddenLine>
            </a:ext>
          </a:extLst>
        </p:spPr>
      </p:pic>
      <p:sp>
        <p:nvSpPr>
          <p:cNvPr id="20502" name="閃電 36"/>
          <p:cNvSpPr>
            <a:spLocks noChangeArrowheads="1"/>
          </p:cNvSpPr>
          <p:nvPr/>
        </p:nvSpPr>
        <p:spPr bwMode="auto">
          <a:xfrm>
            <a:off x="1519238" y="1543050"/>
            <a:ext cx="984250" cy="388938"/>
          </a:xfrm>
          <a:prstGeom prst="lightningBolt">
            <a:avLst/>
          </a:prstGeom>
          <a:solidFill>
            <a:srgbClr val="FF0000"/>
          </a:solidFill>
          <a:ln w="28575" algn="ctr">
            <a:solidFill>
              <a:schemeClr val="tx1"/>
            </a:solidFill>
            <a:round/>
            <a:headEnd/>
            <a:tailEnd/>
          </a:ln>
          <a:effectLst>
            <a:outerShdw dist="107763" dir="2700000" algn="ctr" rotWithShape="0">
              <a:schemeClr val="bg2">
                <a:alpha val="50000"/>
              </a:schemeClr>
            </a:outerShdw>
          </a:effectLst>
        </p:spPr>
        <p:txBody>
          <a:bodyPr anchor="ctr" anchorCtr="1">
            <a:spAutoFit/>
          </a:bodyPr>
          <a:lstStyle>
            <a:lvl1pPr eaLnBrk="0" hangingPunct="0">
              <a:defRPr kumimoji="1" sz="1400">
                <a:solidFill>
                  <a:srgbClr val="000000"/>
                </a:solidFill>
                <a:latin typeface="Times New Roman" panose="02020603050405020304" pitchFamily="18" charset="0"/>
                <a:ea typeface="MS PGothic" panose="020B0600070205080204" pitchFamily="34" charset="-128"/>
              </a:defRPr>
            </a:lvl1pPr>
            <a:lvl2pPr marL="742950" indent="-285750" eaLnBrk="0" hangingPunct="0">
              <a:defRPr kumimoji="1" sz="1400">
                <a:solidFill>
                  <a:srgbClr val="000000"/>
                </a:solidFill>
                <a:latin typeface="Times New Roman" panose="02020603050405020304" pitchFamily="18" charset="0"/>
                <a:ea typeface="MS PGothic" panose="020B0600070205080204" pitchFamily="34" charset="-128"/>
              </a:defRPr>
            </a:lvl2pPr>
            <a:lvl3pPr marL="1143000" indent="-228600" eaLnBrk="0" hangingPunct="0">
              <a:defRPr kumimoji="1" sz="1400">
                <a:solidFill>
                  <a:srgbClr val="000000"/>
                </a:solidFill>
                <a:latin typeface="Times New Roman" panose="02020603050405020304" pitchFamily="18" charset="0"/>
                <a:ea typeface="MS PGothic" panose="020B0600070205080204" pitchFamily="34" charset="-128"/>
              </a:defRPr>
            </a:lvl3pPr>
            <a:lvl4pPr marL="1600200" indent="-228600" eaLnBrk="0" hangingPunct="0">
              <a:defRPr kumimoji="1" sz="1400">
                <a:solidFill>
                  <a:srgbClr val="000000"/>
                </a:solidFill>
                <a:latin typeface="Times New Roman" panose="02020603050405020304" pitchFamily="18" charset="0"/>
                <a:ea typeface="MS PGothic" panose="020B0600070205080204" pitchFamily="34" charset="-128"/>
              </a:defRPr>
            </a:lvl4pPr>
            <a:lvl5pPr marL="2057400" indent="-228600" eaLnBrk="0" hangingPunct="0">
              <a:defRPr kumimoji="1" sz="1400">
                <a:solidFill>
                  <a:srgbClr val="000000"/>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9pPr>
          </a:lstStyle>
          <a:p>
            <a:pPr eaLnBrk="1" hangingPunct="1"/>
            <a:endParaRPr lang="zh-TW" altLang="en-US" sz="1800"/>
          </a:p>
        </p:txBody>
      </p:sp>
      <p:sp>
        <p:nvSpPr>
          <p:cNvPr id="20503" name="閃電 50"/>
          <p:cNvSpPr>
            <a:spLocks noChangeArrowheads="1"/>
          </p:cNvSpPr>
          <p:nvPr/>
        </p:nvSpPr>
        <p:spPr bwMode="auto">
          <a:xfrm>
            <a:off x="1519238" y="2887663"/>
            <a:ext cx="830262" cy="382587"/>
          </a:xfrm>
          <a:prstGeom prst="lightningBolt">
            <a:avLst/>
          </a:prstGeom>
          <a:solidFill>
            <a:srgbClr val="FF0000"/>
          </a:solidFill>
          <a:ln w="28575" algn="ctr">
            <a:solidFill>
              <a:schemeClr val="tx1"/>
            </a:solidFill>
            <a:round/>
            <a:headEnd/>
            <a:tailEnd/>
          </a:ln>
          <a:effectLst>
            <a:outerShdw dist="107763" dir="2700000" algn="ctr" rotWithShape="0">
              <a:schemeClr val="bg2">
                <a:alpha val="50000"/>
              </a:schemeClr>
            </a:outerShdw>
          </a:effectLst>
        </p:spPr>
        <p:txBody>
          <a:bodyPr anchor="ctr" anchorCtr="1">
            <a:spAutoFit/>
          </a:bodyPr>
          <a:lstStyle>
            <a:lvl1pPr eaLnBrk="0" hangingPunct="0">
              <a:defRPr kumimoji="1" sz="1400">
                <a:solidFill>
                  <a:srgbClr val="000000"/>
                </a:solidFill>
                <a:latin typeface="Times New Roman" panose="02020603050405020304" pitchFamily="18" charset="0"/>
                <a:ea typeface="MS PGothic" panose="020B0600070205080204" pitchFamily="34" charset="-128"/>
              </a:defRPr>
            </a:lvl1pPr>
            <a:lvl2pPr marL="742950" indent="-285750" eaLnBrk="0" hangingPunct="0">
              <a:defRPr kumimoji="1" sz="1400">
                <a:solidFill>
                  <a:srgbClr val="000000"/>
                </a:solidFill>
                <a:latin typeface="Times New Roman" panose="02020603050405020304" pitchFamily="18" charset="0"/>
                <a:ea typeface="MS PGothic" panose="020B0600070205080204" pitchFamily="34" charset="-128"/>
              </a:defRPr>
            </a:lvl2pPr>
            <a:lvl3pPr marL="1143000" indent="-228600" eaLnBrk="0" hangingPunct="0">
              <a:defRPr kumimoji="1" sz="1400">
                <a:solidFill>
                  <a:srgbClr val="000000"/>
                </a:solidFill>
                <a:latin typeface="Times New Roman" panose="02020603050405020304" pitchFamily="18" charset="0"/>
                <a:ea typeface="MS PGothic" panose="020B0600070205080204" pitchFamily="34" charset="-128"/>
              </a:defRPr>
            </a:lvl3pPr>
            <a:lvl4pPr marL="1600200" indent="-228600" eaLnBrk="0" hangingPunct="0">
              <a:defRPr kumimoji="1" sz="1400">
                <a:solidFill>
                  <a:srgbClr val="000000"/>
                </a:solidFill>
                <a:latin typeface="Times New Roman" panose="02020603050405020304" pitchFamily="18" charset="0"/>
                <a:ea typeface="MS PGothic" panose="020B0600070205080204" pitchFamily="34" charset="-128"/>
              </a:defRPr>
            </a:lvl4pPr>
            <a:lvl5pPr marL="2057400" indent="-228600" eaLnBrk="0" hangingPunct="0">
              <a:defRPr kumimoji="1" sz="1400">
                <a:solidFill>
                  <a:srgbClr val="000000"/>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9pPr>
          </a:lstStyle>
          <a:p>
            <a:pPr eaLnBrk="1" hangingPunct="1"/>
            <a:endParaRPr lang="zh-TW" altLang="en-US" sz="1800"/>
          </a:p>
        </p:txBody>
      </p:sp>
      <p:sp>
        <p:nvSpPr>
          <p:cNvPr id="20504" name="閃電 51"/>
          <p:cNvSpPr>
            <a:spLocks noChangeArrowheads="1"/>
          </p:cNvSpPr>
          <p:nvPr/>
        </p:nvSpPr>
        <p:spPr bwMode="auto">
          <a:xfrm>
            <a:off x="1495425" y="4289425"/>
            <a:ext cx="830263" cy="384175"/>
          </a:xfrm>
          <a:prstGeom prst="lightningBolt">
            <a:avLst/>
          </a:prstGeom>
          <a:solidFill>
            <a:srgbClr val="FF0000"/>
          </a:solidFill>
          <a:ln w="28575" algn="ctr">
            <a:solidFill>
              <a:schemeClr val="tx1"/>
            </a:solidFill>
            <a:round/>
            <a:headEnd/>
            <a:tailEnd/>
          </a:ln>
          <a:effectLst>
            <a:outerShdw dist="107763" dir="2700000" algn="ctr" rotWithShape="0">
              <a:schemeClr val="bg2">
                <a:alpha val="50000"/>
              </a:schemeClr>
            </a:outerShdw>
          </a:effectLst>
        </p:spPr>
        <p:txBody>
          <a:bodyPr anchor="ctr" anchorCtr="1">
            <a:spAutoFit/>
          </a:bodyPr>
          <a:lstStyle>
            <a:lvl1pPr eaLnBrk="0" hangingPunct="0">
              <a:defRPr kumimoji="1" sz="1400">
                <a:solidFill>
                  <a:srgbClr val="000000"/>
                </a:solidFill>
                <a:latin typeface="Times New Roman" panose="02020603050405020304" pitchFamily="18" charset="0"/>
                <a:ea typeface="MS PGothic" panose="020B0600070205080204" pitchFamily="34" charset="-128"/>
              </a:defRPr>
            </a:lvl1pPr>
            <a:lvl2pPr marL="742950" indent="-285750" eaLnBrk="0" hangingPunct="0">
              <a:defRPr kumimoji="1" sz="1400">
                <a:solidFill>
                  <a:srgbClr val="000000"/>
                </a:solidFill>
                <a:latin typeface="Times New Roman" panose="02020603050405020304" pitchFamily="18" charset="0"/>
                <a:ea typeface="MS PGothic" panose="020B0600070205080204" pitchFamily="34" charset="-128"/>
              </a:defRPr>
            </a:lvl2pPr>
            <a:lvl3pPr marL="1143000" indent="-228600" eaLnBrk="0" hangingPunct="0">
              <a:defRPr kumimoji="1" sz="1400">
                <a:solidFill>
                  <a:srgbClr val="000000"/>
                </a:solidFill>
                <a:latin typeface="Times New Roman" panose="02020603050405020304" pitchFamily="18" charset="0"/>
                <a:ea typeface="MS PGothic" panose="020B0600070205080204" pitchFamily="34" charset="-128"/>
              </a:defRPr>
            </a:lvl3pPr>
            <a:lvl4pPr marL="1600200" indent="-228600" eaLnBrk="0" hangingPunct="0">
              <a:defRPr kumimoji="1" sz="1400">
                <a:solidFill>
                  <a:srgbClr val="000000"/>
                </a:solidFill>
                <a:latin typeface="Times New Roman" panose="02020603050405020304" pitchFamily="18" charset="0"/>
                <a:ea typeface="MS PGothic" panose="020B0600070205080204" pitchFamily="34" charset="-128"/>
              </a:defRPr>
            </a:lvl4pPr>
            <a:lvl5pPr marL="2057400" indent="-228600" eaLnBrk="0" hangingPunct="0">
              <a:defRPr kumimoji="1" sz="1400">
                <a:solidFill>
                  <a:srgbClr val="000000"/>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9pPr>
          </a:lstStyle>
          <a:p>
            <a:pPr eaLnBrk="1" hangingPunct="1"/>
            <a:endParaRPr lang="zh-TW" altLang="en-US" sz="1800"/>
          </a:p>
        </p:txBody>
      </p:sp>
      <p:sp>
        <p:nvSpPr>
          <p:cNvPr id="39" name="矩形 38"/>
          <p:cNvSpPr>
            <a:spLocks noChangeArrowheads="1"/>
          </p:cNvSpPr>
          <p:nvPr/>
        </p:nvSpPr>
        <p:spPr bwMode="auto">
          <a:xfrm>
            <a:off x="669925" y="6379360"/>
            <a:ext cx="7545388" cy="4001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400">
                <a:solidFill>
                  <a:srgbClr val="000000"/>
                </a:solidFill>
                <a:latin typeface="Times New Roman" panose="02020603050405020304" pitchFamily="18" charset="0"/>
                <a:ea typeface="MS PGothic" panose="020B0600070205080204" pitchFamily="34" charset="-128"/>
              </a:defRPr>
            </a:lvl1pPr>
            <a:lvl2pPr marL="742950" indent="-285750" eaLnBrk="0" hangingPunct="0">
              <a:defRPr kumimoji="1" sz="1400">
                <a:solidFill>
                  <a:srgbClr val="000000"/>
                </a:solidFill>
                <a:latin typeface="Times New Roman" panose="02020603050405020304" pitchFamily="18" charset="0"/>
                <a:ea typeface="MS PGothic" panose="020B0600070205080204" pitchFamily="34" charset="-128"/>
              </a:defRPr>
            </a:lvl2pPr>
            <a:lvl3pPr marL="1143000" indent="-228600" eaLnBrk="0" hangingPunct="0">
              <a:defRPr kumimoji="1" sz="1400">
                <a:solidFill>
                  <a:srgbClr val="000000"/>
                </a:solidFill>
                <a:latin typeface="Times New Roman" panose="02020603050405020304" pitchFamily="18" charset="0"/>
                <a:ea typeface="MS PGothic" panose="020B0600070205080204" pitchFamily="34" charset="-128"/>
              </a:defRPr>
            </a:lvl3pPr>
            <a:lvl4pPr marL="1600200" indent="-228600" eaLnBrk="0" hangingPunct="0">
              <a:defRPr kumimoji="1" sz="1400">
                <a:solidFill>
                  <a:srgbClr val="000000"/>
                </a:solidFill>
                <a:latin typeface="Times New Roman" panose="02020603050405020304" pitchFamily="18" charset="0"/>
                <a:ea typeface="MS PGothic" panose="020B0600070205080204" pitchFamily="34" charset="-128"/>
              </a:defRPr>
            </a:lvl4pPr>
            <a:lvl5pPr marL="2057400" indent="-228600" eaLnBrk="0" hangingPunct="0">
              <a:defRPr kumimoji="1" sz="1400">
                <a:solidFill>
                  <a:srgbClr val="000000"/>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9pPr>
          </a:lstStyle>
          <a:p>
            <a:pPr algn="l" eaLnBrk="1" hangingPunct="1"/>
            <a:r>
              <a:rPr lang="zh-TW" altLang="en-US" sz="2000" b="1" dirty="0" smtClean="0">
                <a:solidFill>
                  <a:schemeClr val="tx1"/>
                </a:solidFill>
                <a:latin typeface="標楷體" panose="03000509000000000000" pitchFamily="65" charset="-120"/>
                <a:ea typeface="標楷體" panose="03000509000000000000" pitchFamily="65" charset="-120"/>
              </a:rPr>
              <a:t>採用</a:t>
            </a:r>
            <a:r>
              <a:rPr lang="en-US" altLang="zh-TW" sz="2000" b="1" dirty="0" smtClean="0">
                <a:solidFill>
                  <a:schemeClr val="tx1"/>
                </a:solidFill>
                <a:latin typeface="標楷體" panose="03000509000000000000" pitchFamily="65" charset="-120"/>
                <a:ea typeface="標楷體" panose="03000509000000000000" pitchFamily="65" charset="-120"/>
              </a:rPr>
              <a:t>SQL </a:t>
            </a:r>
            <a:r>
              <a:rPr lang="en-US" altLang="zh-TW" sz="2000" b="1" dirty="0">
                <a:solidFill>
                  <a:schemeClr val="tx1"/>
                </a:solidFill>
                <a:latin typeface="標楷體" panose="03000509000000000000" pitchFamily="65" charset="-120"/>
                <a:ea typeface="標楷體" panose="03000509000000000000" pitchFamily="65" charset="-120"/>
              </a:rPr>
              <a:t>Server </a:t>
            </a:r>
            <a:r>
              <a:rPr lang="zh-TW" altLang="en-US" sz="2000" b="1" dirty="0">
                <a:solidFill>
                  <a:schemeClr val="tx1"/>
                </a:solidFill>
                <a:latin typeface="標楷體" panose="03000509000000000000" pitchFamily="65" charset="-120"/>
                <a:ea typeface="標楷體" panose="03000509000000000000" pitchFamily="65" charset="-120"/>
              </a:rPr>
              <a:t>高可用性功能</a:t>
            </a:r>
            <a:r>
              <a:rPr lang="en-US" altLang="zh-TW" sz="2000" b="1" dirty="0" smtClean="0">
                <a:solidFill>
                  <a:schemeClr val="tx1"/>
                </a:solidFill>
                <a:latin typeface="標楷體" panose="03000509000000000000" pitchFamily="65" charset="-120"/>
                <a:ea typeface="標楷體" panose="03000509000000000000" pitchFamily="65" charset="-120"/>
              </a:rPr>
              <a:t>-</a:t>
            </a:r>
            <a:r>
              <a:rPr lang="zh-TW" altLang="en-US" sz="2000" b="1" dirty="0" smtClean="0">
                <a:solidFill>
                  <a:schemeClr val="tx1"/>
                </a:solidFill>
                <a:latin typeface="標楷體" panose="03000509000000000000" pitchFamily="65" charset="-120"/>
                <a:ea typeface="標楷體" panose="03000509000000000000" pitchFamily="65" charset="-120"/>
              </a:rPr>
              <a:t>資料庫鏡像</a:t>
            </a:r>
            <a:r>
              <a:rPr lang="en-US" altLang="zh-TW" sz="2000" b="1" dirty="0" smtClean="0">
                <a:solidFill>
                  <a:schemeClr val="tx1"/>
                </a:solidFill>
                <a:latin typeface="標楷體" panose="03000509000000000000" pitchFamily="65" charset="-120"/>
                <a:ea typeface="標楷體" panose="03000509000000000000" pitchFamily="65" charset="-120"/>
              </a:rPr>
              <a:t>,</a:t>
            </a:r>
            <a:r>
              <a:rPr lang="zh-TW" altLang="en-US" sz="2000" b="1" dirty="0" smtClean="0">
                <a:solidFill>
                  <a:schemeClr val="tx1"/>
                </a:solidFill>
                <a:latin typeface="標楷體" panose="03000509000000000000" pitchFamily="65" charset="-120"/>
                <a:ea typeface="標楷體" panose="03000509000000000000" pitchFamily="65" charset="-120"/>
              </a:rPr>
              <a:t>以達到資料備援要求</a:t>
            </a:r>
            <a:endParaRPr lang="zh-TW" altLang="en-US" sz="2000" dirty="0">
              <a:solidFill>
                <a:schemeClr val="tx1"/>
              </a:solidFill>
            </a:endParaRPr>
          </a:p>
        </p:txBody>
      </p:sp>
      <p:sp>
        <p:nvSpPr>
          <p:cNvPr id="20506" name="文字方塊 46"/>
          <p:cNvSpPr txBox="1">
            <a:spLocks noChangeArrowheads="1"/>
          </p:cNvSpPr>
          <p:nvPr/>
        </p:nvSpPr>
        <p:spPr bwMode="auto">
          <a:xfrm>
            <a:off x="292100" y="583729"/>
            <a:ext cx="19129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400">
                <a:solidFill>
                  <a:srgbClr val="000000"/>
                </a:solidFill>
                <a:latin typeface="Times New Roman" panose="02020603050405020304" pitchFamily="18" charset="0"/>
                <a:ea typeface="MS PGothic" panose="020B0600070205080204" pitchFamily="34" charset="-128"/>
              </a:defRPr>
            </a:lvl1pPr>
            <a:lvl2pPr marL="742950" indent="-285750" eaLnBrk="0" hangingPunct="0">
              <a:defRPr kumimoji="1" sz="1400">
                <a:solidFill>
                  <a:srgbClr val="000000"/>
                </a:solidFill>
                <a:latin typeface="Times New Roman" panose="02020603050405020304" pitchFamily="18" charset="0"/>
                <a:ea typeface="MS PGothic" panose="020B0600070205080204" pitchFamily="34" charset="-128"/>
              </a:defRPr>
            </a:lvl2pPr>
            <a:lvl3pPr marL="1143000" indent="-228600" eaLnBrk="0" hangingPunct="0">
              <a:defRPr kumimoji="1" sz="1400">
                <a:solidFill>
                  <a:srgbClr val="000000"/>
                </a:solidFill>
                <a:latin typeface="Times New Roman" panose="02020603050405020304" pitchFamily="18" charset="0"/>
                <a:ea typeface="MS PGothic" panose="020B0600070205080204" pitchFamily="34" charset="-128"/>
              </a:defRPr>
            </a:lvl3pPr>
            <a:lvl4pPr marL="1600200" indent="-228600" eaLnBrk="0" hangingPunct="0">
              <a:defRPr kumimoji="1" sz="1400">
                <a:solidFill>
                  <a:srgbClr val="000000"/>
                </a:solidFill>
                <a:latin typeface="Times New Roman" panose="02020603050405020304" pitchFamily="18" charset="0"/>
                <a:ea typeface="MS PGothic" panose="020B0600070205080204" pitchFamily="34" charset="-128"/>
              </a:defRPr>
            </a:lvl4pPr>
            <a:lvl5pPr marL="2057400" indent="-228600" eaLnBrk="0" hangingPunct="0">
              <a:defRPr kumimoji="1" sz="1400">
                <a:solidFill>
                  <a:srgbClr val="000000"/>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9pPr>
          </a:lstStyle>
          <a:p>
            <a:pPr eaLnBrk="1" hangingPunct="1"/>
            <a:r>
              <a:rPr lang="zh-TW" altLang="en-US" sz="1800" b="1" dirty="0" smtClean="0"/>
              <a:t>操作終端</a:t>
            </a:r>
            <a:endParaRPr lang="zh-TW" altLang="en-US" sz="1800" b="1" dirty="0"/>
          </a:p>
        </p:txBody>
      </p:sp>
      <p:sp>
        <p:nvSpPr>
          <p:cNvPr id="20507" name="文字方塊 55"/>
          <p:cNvSpPr txBox="1">
            <a:spLocks noChangeArrowheads="1"/>
          </p:cNvSpPr>
          <p:nvPr/>
        </p:nvSpPr>
        <p:spPr bwMode="auto">
          <a:xfrm>
            <a:off x="3486150" y="957263"/>
            <a:ext cx="19129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400">
                <a:solidFill>
                  <a:srgbClr val="000000"/>
                </a:solidFill>
                <a:latin typeface="Times New Roman" panose="02020603050405020304" pitchFamily="18" charset="0"/>
                <a:ea typeface="MS PGothic" panose="020B0600070205080204" pitchFamily="34" charset="-128"/>
              </a:defRPr>
            </a:lvl1pPr>
            <a:lvl2pPr marL="742950" indent="-285750" eaLnBrk="0" hangingPunct="0">
              <a:defRPr kumimoji="1" sz="1400">
                <a:solidFill>
                  <a:srgbClr val="000000"/>
                </a:solidFill>
                <a:latin typeface="Times New Roman" panose="02020603050405020304" pitchFamily="18" charset="0"/>
                <a:ea typeface="MS PGothic" panose="020B0600070205080204" pitchFamily="34" charset="-128"/>
              </a:defRPr>
            </a:lvl2pPr>
            <a:lvl3pPr marL="1143000" indent="-228600" eaLnBrk="0" hangingPunct="0">
              <a:defRPr kumimoji="1" sz="1400">
                <a:solidFill>
                  <a:srgbClr val="000000"/>
                </a:solidFill>
                <a:latin typeface="Times New Roman" panose="02020603050405020304" pitchFamily="18" charset="0"/>
                <a:ea typeface="MS PGothic" panose="020B0600070205080204" pitchFamily="34" charset="-128"/>
              </a:defRPr>
            </a:lvl3pPr>
            <a:lvl4pPr marL="1600200" indent="-228600" eaLnBrk="0" hangingPunct="0">
              <a:defRPr kumimoji="1" sz="1400">
                <a:solidFill>
                  <a:srgbClr val="000000"/>
                </a:solidFill>
                <a:latin typeface="Times New Roman" panose="02020603050405020304" pitchFamily="18" charset="0"/>
                <a:ea typeface="MS PGothic" panose="020B0600070205080204" pitchFamily="34" charset="-128"/>
              </a:defRPr>
            </a:lvl4pPr>
            <a:lvl5pPr marL="2057400" indent="-228600" eaLnBrk="0" hangingPunct="0">
              <a:defRPr kumimoji="1" sz="1400">
                <a:solidFill>
                  <a:srgbClr val="000000"/>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9pPr>
          </a:lstStyle>
          <a:p>
            <a:pPr eaLnBrk="1" hangingPunct="1"/>
            <a:r>
              <a:rPr lang="zh-TW" altLang="en-US" sz="1800" b="1" dirty="0" smtClean="0">
                <a:solidFill>
                  <a:srgbClr val="0000FF"/>
                </a:solidFill>
                <a:latin typeface="標楷體" panose="03000509000000000000" pitchFamily="65" charset="-120"/>
                <a:ea typeface="標楷體" panose="03000509000000000000" pitchFamily="65" charset="-120"/>
              </a:rPr>
              <a:t>資料庫伺服器組</a:t>
            </a:r>
            <a:endParaRPr lang="zh-TW" altLang="en-US" sz="1800" b="1" dirty="0">
              <a:solidFill>
                <a:srgbClr val="0000FF"/>
              </a:solidFill>
              <a:latin typeface="標楷體" panose="03000509000000000000" pitchFamily="65" charset="-120"/>
              <a:ea typeface="標楷體" panose="03000509000000000000" pitchFamily="65" charset="-120"/>
            </a:endParaRPr>
          </a:p>
        </p:txBody>
      </p:sp>
      <p:sp>
        <p:nvSpPr>
          <p:cNvPr id="28" name="矩形 6"/>
          <p:cNvSpPr>
            <a:spLocks noChangeArrowheads="1"/>
          </p:cNvSpPr>
          <p:nvPr/>
        </p:nvSpPr>
        <p:spPr bwMode="auto">
          <a:xfrm>
            <a:off x="6276232" y="1478618"/>
            <a:ext cx="10823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a:solidFill>
                  <a:srgbClr val="000000"/>
                </a:solidFill>
                <a:latin typeface="Times New Roman" panose="02020603050405020304" pitchFamily="18" charset="0"/>
                <a:ea typeface="MS PGothic" panose="020B0600070205080204" pitchFamily="34" charset="-128"/>
              </a:defRPr>
            </a:lvl1pPr>
            <a:lvl2pPr marL="742950" indent="-285750" eaLnBrk="0" hangingPunct="0">
              <a:defRPr kumimoji="1" sz="1400">
                <a:solidFill>
                  <a:srgbClr val="000000"/>
                </a:solidFill>
                <a:latin typeface="Times New Roman" panose="02020603050405020304" pitchFamily="18" charset="0"/>
                <a:ea typeface="MS PGothic" panose="020B0600070205080204" pitchFamily="34" charset="-128"/>
              </a:defRPr>
            </a:lvl2pPr>
            <a:lvl3pPr marL="1143000" indent="-228600" eaLnBrk="0" hangingPunct="0">
              <a:defRPr kumimoji="1" sz="1400">
                <a:solidFill>
                  <a:srgbClr val="000000"/>
                </a:solidFill>
                <a:latin typeface="Times New Roman" panose="02020603050405020304" pitchFamily="18" charset="0"/>
                <a:ea typeface="MS PGothic" panose="020B0600070205080204" pitchFamily="34" charset="-128"/>
              </a:defRPr>
            </a:lvl3pPr>
            <a:lvl4pPr marL="1600200" indent="-228600" eaLnBrk="0" hangingPunct="0">
              <a:defRPr kumimoji="1" sz="1400">
                <a:solidFill>
                  <a:srgbClr val="000000"/>
                </a:solidFill>
                <a:latin typeface="Times New Roman" panose="02020603050405020304" pitchFamily="18" charset="0"/>
                <a:ea typeface="MS PGothic" panose="020B0600070205080204" pitchFamily="34" charset="-128"/>
              </a:defRPr>
            </a:lvl4pPr>
            <a:lvl5pPr marL="2057400" indent="-228600" eaLnBrk="0" hangingPunct="0">
              <a:defRPr kumimoji="1" sz="1400">
                <a:solidFill>
                  <a:srgbClr val="000000"/>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kumimoji="1" sz="1400">
                <a:solidFill>
                  <a:srgbClr val="000000"/>
                </a:solidFill>
                <a:latin typeface="Times New Roman" panose="02020603050405020304" pitchFamily="18" charset="0"/>
                <a:ea typeface="MS PGothic" panose="020B0600070205080204" pitchFamily="34" charset="-128"/>
              </a:defRPr>
            </a:lvl9pPr>
          </a:lstStyle>
          <a:p>
            <a:r>
              <a:rPr lang="en-US" altLang="zh-TW" dirty="0"/>
              <a:t>WCS</a:t>
            </a:r>
            <a:endParaRPr lang="zh-TW" altLang="en-US" dirty="0"/>
          </a:p>
          <a:p>
            <a:r>
              <a:rPr lang="zh-TW" altLang="en-US" dirty="0" smtClean="0"/>
              <a:t>控制伺服器</a:t>
            </a:r>
            <a:endParaRPr lang="en-US" altLang="zh-TW" b="1" dirty="0">
              <a:solidFill>
                <a:srgbClr val="FF0000"/>
              </a:solidFill>
            </a:endParaRPr>
          </a:p>
        </p:txBody>
      </p:sp>
      <p:pic>
        <p:nvPicPr>
          <p:cNvPr id="29" name="Picture 1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288256" y="898770"/>
            <a:ext cx="1032241" cy="1422893"/>
          </a:xfrm>
          <a:prstGeom prst="rect">
            <a:avLst/>
          </a:prstGeom>
          <a:noFill/>
          <a:ln>
            <a:noFill/>
          </a:ln>
          <a:effectLst>
            <a:prstShdw prst="shdw17" dist="17961" dir="2700000">
              <a:srgbClr val="5C7A99">
                <a:alpha val="50000"/>
              </a:srgbClr>
            </a:prstShdw>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28575" algn="ctr">
                <a:solidFill>
                  <a:schemeClr val="tx1"/>
                </a:solidFill>
                <a:miter lim="800000"/>
                <a:headEnd/>
                <a:tailEnd/>
              </a14:hiddenLine>
            </a:ext>
          </a:extLst>
        </p:spPr>
      </p:pic>
      <p:pic>
        <p:nvPicPr>
          <p:cNvPr id="32" name="Picture 1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135164" y="2166938"/>
            <a:ext cx="1032241" cy="1422893"/>
          </a:xfrm>
          <a:prstGeom prst="rect">
            <a:avLst/>
          </a:prstGeom>
          <a:noFill/>
          <a:ln>
            <a:noFill/>
          </a:ln>
          <a:effectLst>
            <a:prstShdw prst="shdw17" dist="17961" dir="2700000">
              <a:srgbClr val="5C7A99">
                <a:alpha val="50000"/>
              </a:srgbClr>
            </a:prstShdw>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28575" algn="ctr">
                <a:solidFill>
                  <a:schemeClr val="tx1"/>
                </a:solidFill>
                <a:miter lim="800000"/>
                <a:headEnd/>
                <a:tailEnd/>
              </a14:hiddenLine>
            </a:ext>
          </a:extLst>
        </p:spPr>
      </p:pic>
      <p:pic>
        <p:nvPicPr>
          <p:cNvPr id="34" name="Picture 16"/>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66058" y="2541130"/>
            <a:ext cx="1184275" cy="1184275"/>
          </a:xfrm>
          <a:prstGeom prst="rect">
            <a:avLst/>
          </a:prstGeom>
          <a:noFill/>
          <a:ln>
            <a:noFill/>
          </a:ln>
          <a:effectLst>
            <a:prstShdw prst="shdw17" dist="17961" dir="2700000">
              <a:srgbClr val="5C7A99">
                <a:alpha val="50000"/>
              </a:srgbClr>
            </a:prstShdw>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28575" algn="ctr">
                <a:solidFill>
                  <a:schemeClr val="tx1"/>
                </a:solidFill>
                <a:miter lim="800000"/>
                <a:headEnd/>
                <a:tailEnd/>
              </a14:hiddenLine>
            </a:ext>
          </a:extLst>
        </p:spPr>
      </p:pic>
      <p:pic>
        <p:nvPicPr>
          <p:cNvPr id="37" name="Picture 16"/>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97110" y="3897213"/>
            <a:ext cx="1184275" cy="1184275"/>
          </a:xfrm>
          <a:prstGeom prst="rect">
            <a:avLst/>
          </a:prstGeom>
          <a:noFill/>
          <a:ln>
            <a:noFill/>
          </a:ln>
          <a:effectLst>
            <a:prstShdw prst="shdw17" dist="17961" dir="2700000">
              <a:srgbClr val="5C7A99">
                <a:alpha val="50000"/>
              </a:srgbClr>
            </a:prstShdw>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28575" algn="ctr">
                <a:solidFill>
                  <a:schemeClr val="tx1"/>
                </a:solidFill>
                <a:miter lim="800000"/>
                <a:headEnd/>
                <a:tailEnd/>
              </a14:hiddenLine>
            </a:ext>
          </a:extLst>
        </p:spPr>
      </p:pic>
    </p:spTree>
    <p:extLst>
      <p:ext uri="{BB962C8B-B14F-4D97-AF65-F5344CB8AC3E}">
        <p14:creationId xmlns:p14="http://schemas.microsoft.com/office/powerpoint/2010/main" val="10895213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投影片編號版面配置區 1"/>
          <p:cNvSpPr txBox="1">
            <a:spLocks noGrp="1"/>
          </p:cNvSpPr>
          <p:nvPr/>
        </p:nvSpPr>
        <p:spPr bwMode="auto">
          <a:xfrm>
            <a:off x="7562850" y="6604000"/>
            <a:ext cx="488950" cy="254000"/>
          </a:xfrm>
          <a:prstGeom prst="rect">
            <a:avLst/>
          </a:prstGeom>
          <a:noFill/>
          <a:ln w="9525" algn="ctr">
            <a:noFill/>
            <a:miter lim="800000"/>
            <a:headEnd/>
            <a:tailEnd/>
          </a:ln>
        </p:spPr>
        <p:txBody>
          <a:bodyPr/>
          <a:lstStyle/>
          <a:p>
            <a:pPr algn="r"/>
            <a:fld id="{715FC196-F937-478A-A46A-442EDDC1B3F2}" type="slidenum">
              <a:rPr lang="en-US" altLang="zh-TW" sz="1200">
                <a:solidFill>
                  <a:srgbClr val="0000FF"/>
                </a:solidFill>
                <a:latin typeface="標楷體" pitchFamily="65" charset="-120"/>
              </a:rPr>
              <a:pPr algn="r"/>
              <a:t>55</a:t>
            </a:fld>
            <a:endParaRPr lang="en-US" altLang="ja-JP" sz="1200" dirty="0">
              <a:solidFill>
                <a:srgbClr val="0000FF"/>
              </a:solidFill>
              <a:latin typeface="標楷體" pitchFamily="65" charset="-120"/>
            </a:endParaRPr>
          </a:p>
        </p:txBody>
      </p:sp>
      <p:graphicFrame>
        <p:nvGraphicFramePr>
          <p:cNvPr id="5" name="表格 4"/>
          <p:cNvGraphicFramePr>
            <a:graphicFrameLocks noGrp="1"/>
          </p:cNvGraphicFramePr>
          <p:nvPr/>
        </p:nvGraphicFramePr>
        <p:xfrm>
          <a:off x="153988" y="673100"/>
          <a:ext cx="8874126" cy="5857082"/>
        </p:xfrm>
        <a:graphic>
          <a:graphicData uri="http://schemas.openxmlformats.org/drawingml/2006/table">
            <a:tbl>
              <a:tblPr firstRow="1" bandRow="1">
                <a:tableStyleId>{5C22544A-7EE6-4342-B048-85BDC9FD1C3A}</a:tableStyleId>
              </a:tblPr>
              <a:tblGrid>
                <a:gridCol w="1216581"/>
                <a:gridCol w="1824874"/>
                <a:gridCol w="1216582"/>
                <a:gridCol w="4616089"/>
              </a:tblGrid>
              <a:tr h="370780">
                <a:tc>
                  <a:txBody>
                    <a:bodyPr/>
                    <a:lstStyle/>
                    <a:p>
                      <a:pPr algn="ctr"/>
                      <a:r>
                        <a:rPr lang="zh-TW" altLang="en-US" sz="1800" dirty="0" smtClean="0">
                          <a:latin typeface="標楷體" panose="03000509000000000000" pitchFamily="65" charset="-120"/>
                          <a:ea typeface="標楷體" panose="03000509000000000000" pitchFamily="65" charset="-120"/>
                        </a:rPr>
                        <a:t>連線介面</a:t>
                      </a:r>
                      <a:endParaRPr lang="zh-TW" altLang="en-US" sz="1800" dirty="0">
                        <a:latin typeface="標楷體" panose="03000509000000000000" pitchFamily="65" charset="-120"/>
                        <a:ea typeface="標楷體" panose="03000509000000000000" pitchFamily="65" charset="-120"/>
                      </a:endParaRPr>
                    </a:p>
                  </a:txBody>
                  <a:tcPr marL="91446" marR="91446" marT="45713" marB="45713"/>
                </a:tc>
                <a:tc>
                  <a:txBody>
                    <a:bodyPr/>
                    <a:lstStyle/>
                    <a:p>
                      <a:pPr algn="ctr"/>
                      <a:r>
                        <a:rPr lang="zh-TW" altLang="en-US" sz="1800" dirty="0" smtClean="0">
                          <a:latin typeface="標楷體" panose="03000509000000000000" pitchFamily="65" charset="-120"/>
                          <a:ea typeface="標楷體" panose="03000509000000000000" pitchFamily="65" charset="-120"/>
                        </a:rPr>
                        <a:t>描述</a:t>
                      </a:r>
                      <a:endParaRPr lang="zh-TW" altLang="en-US" sz="1800" dirty="0">
                        <a:latin typeface="標楷體" panose="03000509000000000000" pitchFamily="65" charset="-120"/>
                        <a:ea typeface="標楷體" panose="03000509000000000000" pitchFamily="65" charset="-120"/>
                      </a:endParaRPr>
                    </a:p>
                  </a:txBody>
                  <a:tcPr marL="91446" marR="91446" marT="45713" marB="45713"/>
                </a:tc>
                <a:tc>
                  <a:txBody>
                    <a:bodyPr/>
                    <a:lstStyle/>
                    <a:p>
                      <a:pPr algn="ctr"/>
                      <a:r>
                        <a:rPr lang="zh-TW" altLang="en-US" sz="1800" dirty="0" smtClean="0">
                          <a:latin typeface="標楷體" panose="03000509000000000000" pitchFamily="65" charset="-120"/>
                          <a:ea typeface="標楷體" panose="03000509000000000000" pitchFamily="65" charset="-120"/>
                        </a:rPr>
                        <a:t>實績</a:t>
                      </a:r>
                      <a:endParaRPr lang="zh-TW" altLang="en-US" sz="1800" dirty="0">
                        <a:latin typeface="標楷體" panose="03000509000000000000" pitchFamily="65" charset="-120"/>
                        <a:ea typeface="標楷體" panose="03000509000000000000" pitchFamily="65" charset="-120"/>
                      </a:endParaRPr>
                    </a:p>
                  </a:txBody>
                  <a:tcPr marL="91446" marR="91446" marT="45713" marB="45713"/>
                </a:tc>
                <a:tc>
                  <a:txBody>
                    <a:bodyPr/>
                    <a:lstStyle/>
                    <a:p>
                      <a:pPr algn="ctr"/>
                      <a:r>
                        <a:rPr lang="zh-TW" altLang="en-US" sz="1800" dirty="0" smtClean="0">
                          <a:latin typeface="標楷體" panose="03000509000000000000" pitchFamily="65" charset="-120"/>
                          <a:ea typeface="標楷體" panose="03000509000000000000" pitchFamily="65" charset="-120"/>
                        </a:rPr>
                        <a:t>說明</a:t>
                      </a:r>
                      <a:endParaRPr lang="zh-TW" altLang="en-US" sz="1800" dirty="0">
                        <a:latin typeface="標楷體" panose="03000509000000000000" pitchFamily="65" charset="-120"/>
                        <a:ea typeface="標楷體" panose="03000509000000000000" pitchFamily="65" charset="-120"/>
                      </a:endParaRPr>
                    </a:p>
                  </a:txBody>
                  <a:tcPr marL="91446" marR="91446" marT="45713" marB="45713"/>
                </a:tc>
              </a:tr>
              <a:tr h="944726">
                <a:tc>
                  <a:txBody>
                    <a:bodyPr/>
                    <a:lstStyle/>
                    <a:p>
                      <a:r>
                        <a:rPr lang="en-US" altLang="zh-TW" sz="1400" dirty="0" smtClean="0">
                          <a:latin typeface="標楷體" panose="03000509000000000000" pitchFamily="65" charset="-120"/>
                          <a:ea typeface="標楷體" panose="03000509000000000000" pitchFamily="65" charset="-120"/>
                        </a:rPr>
                        <a:t>UIT</a:t>
                      </a:r>
                      <a:endParaRPr lang="zh-TW" altLang="en-US" sz="1400" dirty="0">
                        <a:latin typeface="標楷體" panose="03000509000000000000" pitchFamily="65" charset="-120"/>
                        <a:ea typeface="標楷體" panose="03000509000000000000" pitchFamily="65" charset="-120"/>
                      </a:endParaRPr>
                    </a:p>
                  </a:txBody>
                  <a:tcPr marL="91446" marR="91446" marT="45713" marB="45713"/>
                </a:tc>
                <a:tc>
                  <a:txBody>
                    <a:bodyPr/>
                    <a:lstStyle/>
                    <a:p>
                      <a:r>
                        <a:rPr lang="en-US" altLang="zh-TW" sz="1400" dirty="0" smtClean="0">
                          <a:latin typeface="標楷體" panose="03000509000000000000" pitchFamily="65" charset="-120"/>
                          <a:ea typeface="標楷體" panose="03000509000000000000" pitchFamily="65" charset="-120"/>
                        </a:rPr>
                        <a:t>User Define Table</a:t>
                      </a:r>
                      <a:endParaRPr lang="zh-TW" altLang="en-US" sz="1400" dirty="0">
                        <a:latin typeface="標楷體" panose="03000509000000000000" pitchFamily="65" charset="-120"/>
                        <a:ea typeface="標楷體" panose="03000509000000000000" pitchFamily="65" charset="-120"/>
                      </a:endParaRPr>
                    </a:p>
                  </a:txBody>
                  <a:tcPr marL="91446" marR="91446" marT="45713" marB="45713"/>
                </a:tc>
                <a:tc>
                  <a:txBody>
                    <a:bodyPr/>
                    <a:lstStyle/>
                    <a:p>
                      <a:r>
                        <a:rPr lang="zh-TW" altLang="en-US" sz="1400" dirty="0" smtClean="0">
                          <a:latin typeface="標楷體" panose="03000509000000000000" pitchFamily="65" charset="-120"/>
                          <a:ea typeface="標楷體" panose="03000509000000000000" pitchFamily="65" charset="-120"/>
                        </a:rPr>
                        <a:t>繼茂</a:t>
                      </a:r>
                      <a:endParaRPr lang="zh-TW" altLang="en-US" sz="1400" dirty="0">
                        <a:latin typeface="標楷體" panose="03000509000000000000" pitchFamily="65" charset="-120"/>
                        <a:ea typeface="標楷體" panose="03000509000000000000" pitchFamily="65" charset="-120"/>
                      </a:endParaRPr>
                    </a:p>
                  </a:txBody>
                  <a:tcPr marL="91446" marR="91446" marT="45713" marB="45713"/>
                </a:tc>
                <a:tc>
                  <a:txBody>
                    <a:bodyPr/>
                    <a:lstStyle/>
                    <a:p>
                      <a:r>
                        <a:rPr lang="zh-TW" altLang="en-US" sz="1400" dirty="0" smtClean="0">
                          <a:latin typeface="標楷體" panose="03000509000000000000" pitchFamily="65" charset="-120"/>
                          <a:ea typeface="標楷體" panose="03000509000000000000" pitchFamily="65" charset="-120"/>
                        </a:rPr>
                        <a:t>客戶端使用在模具、原料、半成品及成品自動倉儲的資料交換上，資料庫</a:t>
                      </a:r>
                      <a:r>
                        <a:rPr lang="en-US" altLang="zh-TW" sz="1400" dirty="0" smtClean="0">
                          <a:latin typeface="標楷體" panose="03000509000000000000" pitchFamily="65" charset="-120"/>
                          <a:ea typeface="標楷體" panose="03000509000000000000" pitchFamily="65" charset="-120"/>
                        </a:rPr>
                        <a:t>Server</a:t>
                      </a:r>
                      <a:r>
                        <a:rPr lang="zh-TW" altLang="en-US" sz="1400" dirty="0" smtClean="0">
                          <a:latin typeface="標楷體" panose="03000509000000000000" pitchFamily="65" charset="-120"/>
                          <a:ea typeface="標楷體" panose="03000509000000000000" pitchFamily="65" charset="-120"/>
                        </a:rPr>
                        <a:t>統一放在台灣，不論在台灣、大陸或泰國的自動倉儲統一連線到台灣資料庫取用需要的單據及物料主檔等資料</a:t>
                      </a:r>
                      <a:endParaRPr lang="zh-TW" altLang="en-US" sz="1400" dirty="0">
                        <a:latin typeface="標楷體" panose="03000509000000000000" pitchFamily="65" charset="-120"/>
                        <a:ea typeface="標楷體" panose="03000509000000000000" pitchFamily="65" charset="-120"/>
                      </a:endParaRPr>
                    </a:p>
                  </a:txBody>
                  <a:tcPr marL="91446" marR="91446" marT="45713" marB="45713"/>
                </a:tc>
              </a:tr>
              <a:tr h="518076">
                <a:tc>
                  <a:txBody>
                    <a:bodyPr/>
                    <a:lstStyle/>
                    <a:p>
                      <a:r>
                        <a:rPr lang="en-US" altLang="zh-TW" sz="1400" dirty="0" smtClean="0">
                          <a:latin typeface="標楷體" panose="03000509000000000000" pitchFamily="65" charset="-120"/>
                          <a:ea typeface="標楷體" panose="03000509000000000000" pitchFamily="65" charset="-120"/>
                        </a:rPr>
                        <a:t>RFC</a:t>
                      </a:r>
                      <a:endParaRPr lang="zh-TW" altLang="en-US" sz="1400" dirty="0">
                        <a:latin typeface="標楷體" panose="03000509000000000000" pitchFamily="65" charset="-120"/>
                        <a:ea typeface="標楷體" panose="03000509000000000000" pitchFamily="65" charset="-120"/>
                      </a:endParaRPr>
                    </a:p>
                  </a:txBody>
                  <a:tcPr marL="91446" marR="91446" marT="45713" marB="45713"/>
                </a:tc>
                <a:tc>
                  <a:txBody>
                    <a:bodyPr/>
                    <a:lstStyle/>
                    <a:p>
                      <a:r>
                        <a:rPr lang="zh-TW" altLang="en-US" sz="1400" dirty="0" smtClean="0">
                          <a:latin typeface="標楷體" panose="03000509000000000000" pitchFamily="65" charset="-120"/>
                          <a:ea typeface="標楷體" panose="03000509000000000000" pitchFamily="65" charset="-120"/>
                        </a:rPr>
                        <a:t>調用</a:t>
                      </a:r>
                      <a:r>
                        <a:rPr lang="en-US" altLang="zh-TW" sz="1400" dirty="0" smtClean="0">
                          <a:latin typeface="標楷體" panose="03000509000000000000" pitchFamily="65" charset="-120"/>
                          <a:ea typeface="標楷體" panose="03000509000000000000" pitchFamily="65" charset="-120"/>
                        </a:rPr>
                        <a:t>SAP Remote Function Call</a:t>
                      </a:r>
                      <a:endParaRPr lang="zh-TW" altLang="en-US" sz="1400" dirty="0">
                        <a:latin typeface="標楷體" panose="03000509000000000000" pitchFamily="65" charset="-120"/>
                        <a:ea typeface="標楷體" panose="03000509000000000000" pitchFamily="65" charset="-120"/>
                      </a:endParaRPr>
                    </a:p>
                  </a:txBody>
                  <a:tcPr marL="91446" marR="91446" marT="45713" marB="45713"/>
                </a:tc>
                <a:tc>
                  <a:txBody>
                    <a:bodyPr/>
                    <a:lstStyle/>
                    <a:p>
                      <a:r>
                        <a:rPr lang="zh-TW" altLang="en-US" sz="1400" dirty="0" smtClean="0">
                          <a:latin typeface="標楷體" panose="03000509000000000000" pitchFamily="65" charset="-120"/>
                          <a:ea typeface="標楷體" panose="03000509000000000000" pitchFamily="65" charset="-120"/>
                        </a:rPr>
                        <a:t>台積電</a:t>
                      </a:r>
                      <a:endParaRPr lang="zh-TW" altLang="en-US" sz="1400" dirty="0">
                        <a:latin typeface="標楷體" panose="03000509000000000000" pitchFamily="65" charset="-120"/>
                        <a:ea typeface="標楷體" panose="03000509000000000000" pitchFamily="65" charset="-120"/>
                      </a:endParaRPr>
                    </a:p>
                  </a:txBody>
                  <a:tcPr marL="91446" marR="91446" marT="45713" marB="45713"/>
                </a:tc>
                <a:tc>
                  <a:txBody>
                    <a:bodyPr/>
                    <a:lstStyle/>
                    <a:p>
                      <a:r>
                        <a:rPr lang="zh-TW" altLang="en-US" sz="1400" dirty="0" smtClean="0">
                          <a:latin typeface="標楷體" panose="03000509000000000000" pitchFamily="65" charset="-120"/>
                          <a:ea typeface="標楷體" panose="03000509000000000000" pitchFamily="65" charset="-120"/>
                        </a:rPr>
                        <a:t>此方式僅應用在</a:t>
                      </a:r>
                      <a:r>
                        <a:rPr lang="en-US" altLang="zh-TW" sz="1400" dirty="0" smtClean="0">
                          <a:latin typeface="標楷體" panose="03000509000000000000" pitchFamily="65" charset="-120"/>
                          <a:ea typeface="標楷體" panose="03000509000000000000" pitchFamily="65" charset="-120"/>
                        </a:rPr>
                        <a:t>AS/RS</a:t>
                      </a:r>
                      <a:r>
                        <a:rPr lang="zh-TW" altLang="en-US" sz="1400" dirty="0" smtClean="0">
                          <a:latin typeface="標楷體" panose="03000509000000000000" pitchFamily="65" charset="-120"/>
                          <a:ea typeface="標楷體" panose="03000509000000000000" pitchFamily="65" charset="-120"/>
                        </a:rPr>
                        <a:t>入出庫資料回傳到</a:t>
                      </a:r>
                      <a:r>
                        <a:rPr lang="en-US" altLang="zh-TW" sz="1400" dirty="0" smtClean="0">
                          <a:latin typeface="標楷體" panose="03000509000000000000" pitchFamily="65" charset="-120"/>
                          <a:ea typeface="標楷體" panose="03000509000000000000" pitchFamily="65" charset="-120"/>
                        </a:rPr>
                        <a:t>ERP</a:t>
                      </a:r>
                      <a:r>
                        <a:rPr lang="zh-TW" altLang="en-US" sz="1400" dirty="0" smtClean="0">
                          <a:latin typeface="標楷體" panose="03000509000000000000" pitchFamily="65" charset="-120"/>
                          <a:ea typeface="標楷體" panose="03000509000000000000" pitchFamily="65" charset="-120"/>
                        </a:rPr>
                        <a:t>的資料流程上</a:t>
                      </a:r>
                      <a:endParaRPr lang="zh-TW" altLang="en-US" sz="1400" dirty="0">
                        <a:latin typeface="標楷體" panose="03000509000000000000" pitchFamily="65" charset="-120"/>
                        <a:ea typeface="標楷體" panose="03000509000000000000" pitchFamily="65" charset="-120"/>
                      </a:endParaRPr>
                    </a:p>
                  </a:txBody>
                  <a:tcPr marL="91446" marR="91446" marT="45713" marB="45713"/>
                </a:tc>
              </a:tr>
              <a:tr h="670451">
                <a:tc>
                  <a:txBody>
                    <a:bodyPr/>
                    <a:lstStyle/>
                    <a:p>
                      <a:r>
                        <a:rPr lang="en-US" altLang="zh-TW" sz="1400" dirty="0" smtClean="0">
                          <a:latin typeface="標楷體" panose="03000509000000000000" pitchFamily="65" charset="-120"/>
                          <a:ea typeface="標楷體" panose="03000509000000000000" pitchFamily="65" charset="-120"/>
                        </a:rPr>
                        <a:t>RFC</a:t>
                      </a:r>
                      <a:endParaRPr lang="zh-TW" altLang="en-US" sz="1400" dirty="0">
                        <a:latin typeface="標楷體" panose="03000509000000000000" pitchFamily="65" charset="-120"/>
                        <a:ea typeface="標楷體" panose="03000509000000000000" pitchFamily="65" charset="-120"/>
                      </a:endParaRPr>
                    </a:p>
                  </a:txBody>
                  <a:tcPr marL="91446" marR="91446" marT="45713" marB="45713"/>
                </a:tc>
                <a:tc>
                  <a:txBody>
                    <a:bodyPr/>
                    <a:lstStyle/>
                    <a:p>
                      <a:r>
                        <a:rPr lang="zh-TW" altLang="en-US" sz="1400" dirty="0" smtClean="0">
                          <a:latin typeface="標楷體" panose="03000509000000000000" pitchFamily="65" charset="-120"/>
                          <a:ea typeface="標楷體" panose="03000509000000000000" pitchFamily="65" charset="-120"/>
                        </a:rPr>
                        <a:t>調用</a:t>
                      </a:r>
                      <a:r>
                        <a:rPr lang="en-US" altLang="zh-TW" sz="1400" dirty="0" smtClean="0">
                          <a:latin typeface="標楷體" panose="03000509000000000000" pitchFamily="65" charset="-120"/>
                          <a:ea typeface="標楷體" panose="03000509000000000000" pitchFamily="65" charset="-120"/>
                        </a:rPr>
                        <a:t>SAP BAPI</a:t>
                      </a:r>
                    </a:p>
                    <a:p>
                      <a:r>
                        <a:rPr lang="en-US" altLang="zh-TW" sz="1200" dirty="0" smtClean="0">
                          <a:latin typeface="標楷體" panose="03000509000000000000" pitchFamily="65" charset="-120"/>
                          <a:ea typeface="標楷體" panose="03000509000000000000" pitchFamily="65" charset="-120"/>
                        </a:rPr>
                        <a:t>(Business Application Programming Interface)</a:t>
                      </a:r>
                      <a:endParaRPr lang="zh-TW" altLang="en-US" sz="1200" dirty="0">
                        <a:latin typeface="標楷體" panose="03000509000000000000" pitchFamily="65" charset="-120"/>
                        <a:ea typeface="標楷體" panose="03000509000000000000" pitchFamily="65" charset="-120"/>
                      </a:endParaRPr>
                    </a:p>
                  </a:txBody>
                  <a:tcPr marL="91446" marR="91446" marT="45713" marB="45713"/>
                </a:tc>
                <a:tc>
                  <a:txBody>
                    <a:bodyPr/>
                    <a:lstStyle/>
                    <a:p>
                      <a:r>
                        <a:rPr lang="zh-TW" altLang="en-US" sz="1400" dirty="0" smtClean="0">
                          <a:latin typeface="標楷體" panose="03000509000000000000" pitchFamily="65" charset="-120"/>
                          <a:ea typeface="標楷體" panose="03000509000000000000" pitchFamily="65" charset="-120"/>
                        </a:rPr>
                        <a:t>富士康</a:t>
                      </a:r>
                      <a:r>
                        <a:rPr lang="en-US" altLang="zh-TW" sz="1400" dirty="0" smtClean="0">
                          <a:latin typeface="標楷體" panose="03000509000000000000" pitchFamily="65" charset="-120"/>
                          <a:ea typeface="標楷體" panose="03000509000000000000" pitchFamily="65" charset="-120"/>
                        </a:rPr>
                        <a:t>(</a:t>
                      </a:r>
                      <a:r>
                        <a:rPr lang="zh-TW" altLang="en-US" sz="1400" dirty="0" smtClean="0">
                          <a:latin typeface="標楷體" panose="03000509000000000000" pitchFamily="65" charset="-120"/>
                          <a:ea typeface="標楷體" panose="03000509000000000000" pitchFamily="65" charset="-120"/>
                        </a:rPr>
                        <a:t>鴻海</a:t>
                      </a:r>
                      <a:r>
                        <a:rPr lang="en-US" altLang="zh-TW" sz="1400" dirty="0" smtClean="0">
                          <a:latin typeface="標楷體" panose="03000509000000000000" pitchFamily="65" charset="-120"/>
                          <a:ea typeface="標楷體" panose="03000509000000000000" pitchFamily="65" charset="-120"/>
                        </a:rPr>
                        <a:t>)</a:t>
                      </a:r>
                      <a:endParaRPr lang="zh-TW" altLang="en-US" sz="1400" dirty="0">
                        <a:latin typeface="標楷體" panose="03000509000000000000" pitchFamily="65" charset="-120"/>
                        <a:ea typeface="標楷體" panose="03000509000000000000" pitchFamily="65" charset="-120"/>
                      </a:endParaRPr>
                    </a:p>
                  </a:txBody>
                  <a:tcPr marL="91446" marR="91446" marT="45713" marB="45713"/>
                </a:tc>
                <a:tc>
                  <a:txBody>
                    <a:bodyPr/>
                    <a:lstStyle/>
                    <a:p>
                      <a:r>
                        <a:rPr lang="en-US" altLang="zh-TW" sz="1400" dirty="0" smtClean="0">
                          <a:latin typeface="標楷體" panose="03000509000000000000" pitchFamily="65" charset="-120"/>
                          <a:ea typeface="標楷體" panose="03000509000000000000" pitchFamily="65" charset="-120"/>
                        </a:rPr>
                        <a:t>AS/RS</a:t>
                      </a:r>
                      <a:r>
                        <a:rPr lang="zh-TW" altLang="en-US" sz="1400" dirty="0" smtClean="0">
                          <a:latin typeface="標楷體" panose="03000509000000000000" pitchFamily="65" charset="-120"/>
                          <a:ea typeface="標楷體" panose="03000509000000000000" pitchFamily="65" charset="-120"/>
                        </a:rPr>
                        <a:t>透過</a:t>
                      </a:r>
                      <a:r>
                        <a:rPr lang="en-US" altLang="zh-TW" sz="1400" dirty="0" smtClean="0">
                          <a:latin typeface="標楷體" panose="03000509000000000000" pitchFamily="65" charset="-120"/>
                          <a:ea typeface="標楷體" panose="03000509000000000000" pitchFamily="65" charset="-120"/>
                        </a:rPr>
                        <a:t>BAPI</a:t>
                      </a:r>
                      <a:r>
                        <a:rPr lang="zh-TW" altLang="en-US" sz="1400" dirty="0" smtClean="0">
                          <a:latin typeface="標楷體" panose="03000509000000000000" pitchFamily="65" charset="-120"/>
                          <a:ea typeface="標楷體" panose="03000509000000000000" pitchFamily="65" charset="-120"/>
                        </a:rPr>
                        <a:t>的方式取得</a:t>
                      </a:r>
                      <a:r>
                        <a:rPr lang="en-US" altLang="zh-TW" sz="1400" dirty="0" smtClean="0">
                          <a:latin typeface="標楷體" panose="03000509000000000000" pitchFamily="65" charset="-120"/>
                          <a:ea typeface="標楷體" panose="03000509000000000000" pitchFamily="65" charset="-120"/>
                        </a:rPr>
                        <a:t>SAP</a:t>
                      </a:r>
                      <a:r>
                        <a:rPr lang="zh-TW" altLang="en-US" sz="1400" dirty="0" smtClean="0">
                          <a:latin typeface="標楷體" panose="03000509000000000000" pitchFamily="65" charset="-120"/>
                          <a:ea typeface="標楷體" panose="03000509000000000000" pitchFamily="65" charset="-120"/>
                        </a:rPr>
                        <a:t>上生產線排程資料，並由</a:t>
                      </a:r>
                      <a:r>
                        <a:rPr lang="en-US" altLang="zh-TW" sz="1400" dirty="0" smtClean="0">
                          <a:latin typeface="標楷體" panose="03000509000000000000" pitchFamily="65" charset="-120"/>
                          <a:ea typeface="標楷體" panose="03000509000000000000" pitchFamily="65" charset="-120"/>
                        </a:rPr>
                        <a:t>AS/RS</a:t>
                      </a:r>
                      <a:r>
                        <a:rPr lang="zh-TW" altLang="en-US" sz="1400" dirty="0" smtClean="0">
                          <a:latin typeface="標楷體" panose="03000509000000000000" pitchFamily="65" charset="-120"/>
                          <a:ea typeface="標楷體" panose="03000509000000000000" pitchFamily="65" charset="-120"/>
                        </a:rPr>
                        <a:t>依照各機台的排程自動做物料配送到產線的動作</a:t>
                      </a:r>
                      <a:endParaRPr lang="zh-TW" altLang="en-US" sz="1400" dirty="0">
                        <a:latin typeface="標楷體" panose="03000509000000000000" pitchFamily="65" charset="-120"/>
                        <a:ea typeface="標楷體" panose="03000509000000000000" pitchFamily="65" charset="-120"/>
                      </a:endParaRPr>
                    </a:p>
                  </a:txBody>
                  <a:tcPr marL="91446" marR="91446" marT="45713" marB="45713"/>
                </a:tc>
              </a:tr>
              <a:tr h="944726">
                <a:tc>
                  <a:txBody>
                    <a:bodyPr/>
                    <a:lstStyle/>
                    <a:p>
                      <a:r>
                        <a:rPr lang="en-US" altLang="zh-TW" sz="1400" dirty="0" smtClean="0">
                          <a:latin typeface="標楷體" panose="03000509000000000000" pitchFamily="65" charset="-120"/>
                          <a:ea typeface="標楷體" panose="03000509000000000000" pitchFamily="65" charset="-120"/>
                        </a:rPr>
                        <a:t>BizTalk</a:t>
                      </a:r>
                      <a:endParaRPr lang="zh-TW" altLang="en-US" sz="1400" dirty="0">
                        <a:latin typeface="標楷體" panose="03000509000000000000" pitchFamily="65" charset="-120"/>
                        <a:ea typeface="標楷體" panose="03000509000000000000" pitchFamily="65" charset="-120"/>
                      </a:endParaRPr>
                    </a:p>
                  </a:txBody>
                  <a:tcPr marL="91446" marR="91446" marT="45713" marB="45713"/>
                </a:tc>
                <a:tc>
                  <a:txBody>
                    <a:bodyPr/>
                    <a:lstStyle/>
                    <a:p>
                      <a:r>
                        <a:rPr lang="zh-TW" altLang="en-US" sz="1400" dirty="0" smtClean="0">
                          <a:latin typeface="標楷體" panose="03000509000000000000" pitchFamily="65" charset="-120"/>
                          <a:ea typeface="標楷體" panose="03000509000000000000" pitchFamily="65" charset="-120"/>
                        </a:rPr>
                        <a:t>透過</a:t>
                      </a:r>
                      <a:r>
                        <a:rPr lang="en-US" altLang="zh-TW" sz="1400" dirty="0" smtClean="0">
                          <a:latin typeface="標楷體" panose="03000509000000000000" pitchFamily="65" charset="-120"/>
                          <a:ea typeface="標楷體" panose="03000509000000000000" pitchFamily="65" charset="-120"/>
                        </a:rPr>
                        <a:t>BizTalk</a:t>
                      </a:r>
                      <a:r>
                        <a:rPr lang="zh-TW" altLang="en-US" sz="1400" dirty="0" smtClean="0">
                          <a:latin typeface="標楷體" panose="03000509000000000000" pitchFamily="65" charset="-120"/>
                          <a:ea typeface="標楷體" panose="03000509000000000000" pitchFamily="65" charset="-120"/>
                        </a:rPr>
                        <a:t>調用</a:t>
                      </a:r>
                      <a:r>
                        <a:rPr lang="en-US" altLang="zh-TW" sz="1400" dirty="0" smtClean="0">
                          <a:latin typeface="標楷體" panose="03000509000000000000" pitchFamily="65" charset="-120"/>
                          <a:ea typeface="標楷體" panose="03000509000000000000" pitchFamily="65" charset="-120"/>
                        </a:rPr>
                        <a:t>SAP Remote Function Call</a:t>
                      </a:r>
                      <a:endParaRPr lang="zh-TW" altLang="en-US" sz="1400" dirty="0">
                        <a:latin typeface="標楷體" panose="03000509000000000000" pitchFamily="65" charset="-120"/>
                        <a:ea typeface="標楷體" panose="03000509000000000000" pitchFamily="65" charset="-120"/>
                      </a:endParaRPr>
                    </a:p>
                  </a:txBody>
                  <a:tcPr marL="91446" marR="91446" marT="45713" marB="45713"/>
                </a:tc>
                <a:tc>
                  <a:txBody>
                    <a:bodyPr/>
                    <a:lstStyle/>
                    <a:p>
                      <a:r>
                        <a:rPr lang="zh-TW" altLang="en-US" sz="1400" dirty="0" smtClean="0">
                          <a:latin typeface="標楷體" panose="03000509000000000000" pitchFamily="65" charset="-120"/>
                          <a:ea typeface="標楷體" panose="03000509000000000000" pitchFamily="65" charset="-120"/>
                        </a:rPr>
                        <a:t>頂津</a:t>
                      </a:r>
                      <a:r>
                        <a:rPr lang="en-US" altLang="zh-TW" sz="1400" dirty="0" smtClean="0">
                          <a:latin typeface="標楷體" panose="03000509000000000000" pitchFamily="65" charset="-120"/>
                          <a:ea typeface="標楷體" panose="03000509000000000000" pitchFamily="65" charset="-120"/>
                        </a:rPr>
                        <a:t>(</a:t>
                      </a:r>
                      <a:r>
                        <a:rPr lang="zh-TW" altLang="en-US" sz="1400" dirty="0" smtClean="0">
                          <a:latin typeface="標楷體" panose="03000509000000000000" pitchFamily="65" charset="-120"/>
                          <a:ea typeface="標楷體" panose="03000509000000000000" pitchFamily="65" charset="-120"/>
                        </a:rPr>
                        <a:t>康師傅</a:t>
                      </a:r>
                      <a:r>
                        <a:rPr lang="en-US" altLang="zh-TW" sz="1400" dirty="0" smtClean="0">
                          <a:latin typeface="標楷體" panose="03000509000000000000" pitchFamily="65" charset="-120"/>
                          <a:ea typeface="標楷體" panose="03000509000000000000" pitchFamily="65" charset="-120"/>
                        </a:rPr>
                        <a:t>)</a:t>
                      </a:r>
                      <a:endParaRPr lang="zh-TW" altLang="en-US" sz="1400" dirty="0">
                        <a:latin typeface="標楷體" panose="03000509000000000000" pitchFamily="65" charset="-120"/>
                        <a:ea typeface="標楷體" panose="03000509000000000000" pitchFamily="65" charset="-120"/>
                      </a:endParaRPr>
                    </a:p>
                  </a:txBody>
                  <a:tcPr marL="91446" marR="91446" marT="45713" marB="4571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dirty="0" smtClean="0">
                          <a:latin typeface="標楷體" panose="03000509000000000000" pitchFamily="65" charset="-120"/>
                          <a:ea typeface="標楷體" panose="03000509000000000000" pitchFamily="65" charset="-120"/>
                        </a:rPr>
                        <a:t>使用</a:t>
                      </a:r>
                      <a:r>
                        <a:rPr lang="en-US" altLang="zh-TW" sz="1400" dirty="0" smtClean="0">
                          <a:latin typeface="標楷體" panose="03000509000000000000" pitchFamily="65" charset="-120"/>
                          <a:ea typeface="標楷體" panose="03000509000000000000" pitchFamily="65" charset="-120"/>
                        </a:rPr>
                        <a:t>BizTalk</a:t>
                      </a:r>
                      <a:r>
                        <a:rPr lang="zh-TW" altLang="en-US" sz="1400" dirty="0" smtClean="0">
                          <a:latin typeface="標楷體" panose="03000509000000000000" pitchFamily="65" charset="-120"/>
                          <a:ea typeface="標楷體" panose="03000509000000000000" pitchFamily="65" charset="-120"/>
                        </a:rPr>
                        <a:t>具有較高的擴充性、安全性等優點，並可讓不同系統間的資料傳遞統一管理，使得企業內</a:t>
                      </a:r>
                      <a:r>
                        <a:rPr lang="en-US" altLang="zh-TW" sz="1400" dirty="0" smtClean="0">
                          <a:latin typeface="標楷體" panose="03000509000000000000" pitchFamily="65" charset="-120"/>
                          <a:ea typeface="標楷體" panose="03000509000000000000" pitchFamily="65" charset="-120"/>
                        </a:rPr>
                        <a:t>/</a:t>
                      </a:r>
                      <a:r>
                        <a:rPr lang="zh-TW" altLang="en-US" sz="1400" dirty="0" smtClean="0">
                          <a:latin typeface="標楷體" panose="03000509000000000000" pitchFamily="65" charset="-120"/>
                          <a:ea typeface="標楷體" panose="03000509000000000000" pitchFamily="65" charset="-120"/>
                        </a:rPr>
                        <a:t>外的系統能透過統一的平臺來做資料的交換，以達到系統簡化的目的</a:t>
                      </a:r>
                    </a:p>
                  </a:txBody>
                  <a:tcPr marL="91446" marR="91446" marT="45713" marB="45713"/>
                </a:tc>
              </a:tr>
              <a:tr h="731401">
                <a:tc>
                  <a:txBody>
                    <a:bodyPr/>
                    <a:lstStyle/>
                    <a:p>
                      <a:r>
                        <a:rPr lang="en-US" altLang="zh-TW" sz="1400" dirty="0" smtClean="0">
                          <a:latin typeface="標楷體" panose="03000509000000000000" pitchFamily="65" charset="-120"/>
                          <a:ea typeface="標楷體" panose="03000509000000000000" pitchFamily="65" charset="-120"/>
                        </a:rPr>
                        <a:t>MQ Series/</a:t>
                      </a:r>
                    </a:p>
                    <a:p>
                      <a:r>
                        <a:rPr lang="en-US" altLang="zh-TW" sz="1400" dirty="0" err="1" smtClean="0">
                          <a:latin typeface="標楷體" panose="03000509000000000000" pitchFamily="65" charset="-120"/>
                          <a:ea typeface="標楷體" panose="03000509000000000000" pitchFamily="65" charset="-120"/>
                        </a:rPr>
                        <a:t>TibcoRV</a:t>
                      </a:r>
                      <a:endParaRPr lang="zh-TW" altLang="en-US" sz="1400" dirty="0">
                        <a:latin typeface="標楷體" panose="03000509000000000000" pitchFamily="65" charset="-120"/>
                        <a:ea typeface="標楷體" panose="03000509000000000000" pitchFamily="65" charset="-120"/>
                      </a:endParaRPr>
                    </a:p>
                  </a:txBody>
                  <a:tcPr marL="91446" marR="91446" marT="45713" marB="45713"/>
                </a:tc>
                <a:tc>
                  <a:txBody>
                    <a:bodyPr/>
                    <a:lstStyle/>
                    <a:p>
                      <a:r>
                        <a:rPr lang="zh-TW" altLang="en-US" sz="1400" dirty="0" smtClean="0">
                          <a:latin typeface="標楷體" panose="03000509000000000000" pitchFamily="65" charset="-120"/>
                          <a:ea typeface="標楷體" panose="03000509000000000000" pitchFamily="65" charset="-120"/>
                        </a:rPr>
                        <a:t>透過</a:t>
                      </a:r>
                      <a:r>
                        <a:rPr lang="en-US" altLang="zh-TW" sz="1400" dirty="0" smtClean="0">
                          <a:latin typeface="標楷體" panose="03000509000000000000" pitchFamily="65" charset="-120"/>
                          <a:ea typeface="標楷體" panose="03000509000000000000" pitchFamily="65" charset="-120"/>
                        </a:rPr>
                        <a:t>MQ / RV</a:t>
                      </a:r>
                      <a:r>
                        <a:rPr lang="zh-TW" altLang="en-US" sz="1400" dirty="0" smtClean="0">
                          <a:latin typeface="標楷體" panose="03000509000000000000" pitchFamily="65" charset="-120"/>
                          <a:ea typeface="標楷體" panose="03000509000000000000" pitchFamily="65" charset="-120"/>
                        </a:rPr>
                        <a:t>傳遞</a:t>
                      </a:r>
                      <a:r>
                        <a:rPr lang="en-US" altLang="zh-TW" sz="1400" dirty="0" smtClean="0">
                          <a:latin typeface="標楷體" panose="03000509000000000000" pitchFamily="65" charset="-120"/>
                          <a:ea typeface="標楷體" panose="03000509000000000000" pitchFamily="65" charset="-120"/>
                        </a:rPr>
                        <a:t>XML</a:t>
                      </a:r>
                      <a:r>
                        <a:rPr lang="zh-TW" altLang="en-US" sz="1400" dirty="0" smtClean="0">
                          <a:latin typeface="標楷體" panose="03000509000000000000" pitchFamily="65" charset="-120"/>
                          <a:ea typeface="標楷體" panose="03000509000000000000" pitchFamily="65" charset="-120"/>
                        </a:rPr>
                        <a:t>資料</a:t>
                      </a:r>
                      <a:endParaRPr lang="zh-TW" altLang="en-US" sz="1400" dirty="0">
                        <a:latin typeface="標楷體" panose="03000509000000000000" pitchFamily="65" charset="-120"/>
                        <a:ea typeface="標楷體" panose="03000509000000000000" pitchFamily="65" charset="-120"/>
                      </a:endParaRPr>
                    </a:p>
                  </a:txBody>
                  <a:tcPr marL="91446" marR="91446" marT="45713" marB="45713"/>
                </a:tc>
                <a:tc>
                  <a:txBody>
                    <a:bodyPr/>
                    <a:lstStyle/>
                    <a:p>
                      <a:r>
                        <a:rPr lang="zh-TW" altLang="en-US" sz="1400" dirty="0" smtClean="0">
                          <a:latin typeface="標楷體" panose="03000509000000000000" pitchFamily="65" charset="-120"/>
                          <a:ea typeface="標楷體" panose="03000509000000000000" pitchFamily="65" charset="-120"/>
                        </a:rPr>
                        <a:t>瀚斯寶麗、友達、群創、安麗</a:t>
                      </a:r>
                      <a:endParaRPr lang="zh-TW" altLang="en-US" sz="1400" dirty="0">
                        <a:latin typeface="標楷體" panose="03000509000000000000" pitchFamily="65" charset="-120"/>
                        <a:ea typeface="標楷體" panose="03000509000000000000" pitchFamily="65" charset="-120"/>
                      </a:endParaRPr>
                    </a:p>
                  </a:txBody>
                  <a:tcPr marL="91446" marR="91446" marT="45713" marB="45713"/>
                </a:tc>
                <a:tc>
                  <a:txBody>
                    <a:bodyPr/>
                    <a:lstStyle/>
                    <a:p>
                      <a:r>
                        <a:rPr lang="zh-TW" altLang="en-US" sz="1400" dirty="0" smtClean="0">
                          <a:latin typeface="標楷體" panose="03000509000000000000" pitchFamily="65" charset="-120"/>
                          <a:ea typeface="標楷體" panose="03000509000000000000" pitchFamily="65" charset="-120"/>
                        </a:rPr>
                        <a:t>提供一個訊息傳遞的暫存區，不論對方系統是否正常運作中，均能確保要送給對方的資料是一直存在仲介暫存區中，等待對方隨時ˋ來讀取該訊息</a:t>
                      </a:r>
                      <a:endParaRPr lang="zh-TW" altLang="en-US" sz="1400" dirty="0">
                        <a:latin typeface="標楷體" panose="03000509000000000000" pitchFamily="65" charset="-120"/>
                        <a:ea typeface="標楷體" panose="03000509000000000000" pitchFamily="65" charset="-120"/>
                      </a:endParaRPr>
                    </a:p>
                  </a:txBody>
                  <a:tcPr marL="91446" marR="91446" marT="45713" marB="45713"/>
                </a:tc>
              </a:tr>
              <a:tr h="731401">
                <a:tc>
                  <a:txBody>
                    <a:bodyPr/>
                    <a:lstStyle/>
                    <a:p>
                      <a:r>
                        <a:rPr lang="en-US" altLang="zh-TW" sz="1400" dirty="0" smtClean="0">
                          <a:latin typeface="標楷體" panose="03000509000000000000" pitchFamily="65" charset="-120"/>
                          <a:ea typeface="標楷體" panose="03000509000000000000" pitchFamily="65" charset="-120"/>
                        </a:rPr>
                        <a:t>Text File</a:t>
                      </a:r>
                      <a:endParaRPr lang="zh-TW" altLang="en-US" sz="1400" dirty="0">
                        <a:latin typeface="標楷體" panose="03000509000000000000" pitchFamily="65" charset="-120"/>
                        <a:ea typeface="標楷體" panose="03000509000000000000" pitchFamily="65" charset="-120"/>
                      </a:endParaRPr>
                    </a:p>
                  </a:txBody>
                  <a:tcPr marL="91446" marR="91446" marT="45713" marB="45713"/>
                </a:tc>
                <a:tc>
                  <a:txBody>
                    <a:bodyPr/>
                    <a:lstStyle/>
                    <a:p>
                      <a:r>
                        <a:rPr lang="zh-TW" altLang="en-US" sz="1400" dirty="0" smtClean="0">
                          <a:latin typeface="標楷體" panose="03000509000000000000" pitchFamily="65" charset="-120"/>
                          <a:ea typeface="標楷體" panose="03000509000000000000" pitchFamily="65" charset="-120"/>
                        </a:rPr>
                        <a:t>透過文字檔</a:t>
                      </a:r>
                      <a:r>
                        <a:rPr lang="en-US" altLang="zh-TW" sz="1400" dirty="0" smtClean="0">
                          <a:latin typeface="標楷體" panose="03000509000000000000" pitchFamily="65" charset="-120"/>
                          <a:ea typeface="標楷體" panose="03000509000000000000" pitchFamily="65" charset="-120"/>
                        </a:rPr>
                        <a:t>(.txt</a:t>
                      </a:r>
                      <a:r>
                        <a:rPr lang="zh-TW" altLang="en-US" sz="1400" dirty="0" smtClean="0">
                          <a:latin typeface="標楷體" panose="03000509000000000000" pitchFamily="65" charset="-120"/>
                          <a:ea typeface="標楷體" panose="03000509000000000000" pitchFamily="65" charset="-120"/>
                        </a:rPr>
                        <a:t>、</a:t>
                      </a:r>
                      <a:r>
                        <a:rPr lang="en-US" altLang="zh-TW" sz="1400" dirty="0" smtClean="0">
                          <a:latin typeface="標楷體" panose="03000509000000000000" pitchFamily="65" charset="-120"/>
                          <a:ea typeface="標楷體" panose="03000509000000000000" pitchFamily="65" charset="-120"/>
                        </a:rPr>
                        <a:t>.csv</a:t>
                      </a:r>
                      <a:r>
                        <a:rPr lang="zh-TW" altLang="en-US" sz="1400" dirty="0" smtClean="0">
                          <a:latin typeface="標楷體" panose="03000509000000000000" pitchFamily="65" charset="-120"/>
                          <a:ea typeface="標楷體" panose="03000509000000000000" pitchFamily="65" charset="-120"/>
                        </a:rPr>
                        <a:t>、</a:t>
                      </a:r>
                      <a:r>
                        <a:rPr lang="en-US" altLang="zh-TW" sz="1400" dirty="0" smtClean="0">
                          <a:latin typeface="標楷體" panose="03000509000000000000" pitchFamily="65" charset="-120"/>
                          <a:ea typeface="標楷體" panose="03000509000000000000" pitchFamily="65" charset="-120"/>
                        </a:rPr>
                        <a:t>…)</a:t>
                      </a:r>
                      <a:r>
                        <a:rPr lang="zh-TW" altLang="en-US" sz="1400" dirty="0" smtClean="0">
                          <a:latin typeface="標楷體" panose="03000509000000000000" pitchFamily="65" charset="-120"/>
                          <a:ea typeface="標楷體" panose="03000509000000000000" pitchFamily="65" charset="-120"/>
                        </a:rPr>
                        <a:t>交換資料</a:t>
                      </a:r>
                      <a:endParaRPr lang="zh-TW" altLang="en-US" sz="1400" dirty="0">
                        <a:latin typeface="標楷體" panose="03000509000000000000" pitchFamily="65" charset="-120"/>
                        <a:ea typeface="標楷體" panose="03000509000000000000" pitchFamily="65" charset="-120"/>
                      </a:endParaRPr>
                    </a:p>
                  </a:txBody>
                  <a:tcPr marL="91446" marR="91446" marT="45713" marB="45713"/>
                </a:tc>
                <a:tc>
                  <a:txBody>
                    <a:bodyPr/>
                    <a:lstStyle/>
                    <a:p>
                      <a:r>
                        <a:rPr lang="zh-TW" altLang="en-US" sz="1400" dirty="0" smtClean="0">
                          <a:latin typeface="標楷體" panose="03000509000000000000" pitchFamily="65" charset="-120"/>
                          <a:ea typeface="標楷體" panose="03000509000000000000" pitchFamily="65" charset="-120"/>
                        </a:rPr>
                        <a:t>廣達、仁寶、環隆、廣輝、順德</a:t>
                      </a:r>
                      <a:endParaRPr lang="zh-TW" altLang="en-US" sz="1400" dirty="0">
                        <a:latin typeface="標楷體" panose="03000509000000000000" pitchFamily="65" charset="-120"/>
                        <a:ea typeface="標楷體" panose="03000509000000000000" pitchFamily="65" charset="-120"/>
                      </a:endParaRPr>
                    </a:p>
                  </a:txBody>
                  <a:tcPr marL="91446" marR="91446" marT="45713" marB="45713"/>
                </a:tc>
                <a:tc>
                  <a:txBody>
                    <a:bodyPr/>
                    <a:lstStyle/>
                    <a:p>
                      <a:r>
                        <a:rPr lang="zh-TW" altLang="en-US" sz="1400" dirty="0" smtClean="0">
                          <a:latin typeface="標楷體" panose="03000509000000000000" pitchFamily="65" charset="-120"/>
                          <a:ea typeface="標楷體" panose="03000509000000000000" pitchFamily="65" charset="-120"/>
                        </a:rPr>
                        <a:t>透過文字檔來交換資料，兩個系統間資料庫及系統環境不會互相影響，問題點較易釐清</a:t>
                      </a:r>
                      <a:endParaRPr lang="en-US" altLang="zh-TW" sz="1400" dirty="0" smtClean="0">
                        <a:latin typeface="標楷體" panose="03000509000000000000" pitchFamily="65" charset="-120"/>
                        <a:ea typeface="標楷體" panose="03000509000000000000" pitchFamily="65" charset="-120"/>
                      </a:endParaRPr>
                    </a:p>
                    <a:p>
                      <a:endParaRPr lang="en-US" altLang="zh-TW" sz="1400" dirty="0" smtClean="0">
                        <a:latin typeface="標楷體" panose="03000509000000000000" pitchFamily="65" charset="-120"/>
                        <a:ea typeface="標楷體" panose="03000509000000000000" pitchFamily="65" charset="-120"/>
                      </a:endParaRPr>
                    </a:p>
                  </a:txBody>
                  <a:tcPr marL="91446" marR="91446" marT="45713" marB="45713"/>
                </a:tc>
              </a:tr>
              <a:tr h="944726">
                <a:tc>
                  <a:txBody>
                    <a:bodyPr/>
                    <a:lstStyle/>
                    <a:p>
                      <a:r>
                        <a:rPr lang="en-US" altLang="zh-TW" sz="1400" dirty="0" err="1" smtClean="0">
                          <a:latin typeface="標楷體" panose="03000509000000000000" pitchFamily="65" charset="-120"/>
                          <a:ea typeface="標楷體" panose="03000509000000000000" pitchFamily="65" charset="-120"/>
                        </a:rPr>
                        <a:t>WebServices</a:t>
                      </a:r>
                      <a:endParaRPr lang="zh-TW" altLang="en-US" sz="1400" dirty="0">
                        <a:latin typeface="標楷體" panose="03000509000000000000" pitchFamily="65" charset="-120"/>
                        <a:ea typeface="標楷體" panose="03000509000000000000" pitchFamily="65" charset="-120"/>
                      </a:endParaRPr>
                    </a:p>
                  </a:txBody>
                  <a:tcPr marL="91446" marR="91446" marT="45713" marB="45713"/>
                </a:tc>
                <a:tc>
                  <a:txBody>
                    <a:bodyPr/>
                    <a:lstStyle/>
                    <a:p>
                      <a:r>
                        <a:rPr lang="zh-TW" altLang="en-US" sz="1400" dirty="0" smtClean="0">
                          <a:latin typeface="標楷體" panose="03000509000000000000" pitchFamily="65" charset="-120"/>
                          <a:ea typeface="標楷體" panose="03000509000000000000" pitchFamily="65" charset="-120"/>
                        </a:rPr>
                        <a:t>透過</a:t>
                      </a:r>
                      <a:r>
                        <a:rPr lang="en-US" altLang="zh-TW" sz="1400" dirty="0" err="1" smtClean="0">
                          <a:latin typeface="標楷體" panose="03000509000000000000" pitchFamily="65" charset="-120"/>
                          <a:ea typeface="標楷體" panose="03000509000000000000" pitchFamily="65" charset="-120"/>
                        </a:rPr>
                        <a:t>WebServices</a:t>
                      </a:r>
                      <a:r>
                        <a:rPr lang="zh-TW" altLang="en-US" sz="1400" dirty="0" smtClean="0">
                          <a:latin typeface="標楷體" panose="03000509000000000000" pitchFamily="65" charset="-120"/>
                          <a:ea typeface="標楷體" panose="03000509000000000000" pitchFamily="65" charset="-120"/>
                        </a:rPr>
                        <a:t>交換資料</a:t>
                      </a:r>
                      <a:endParaRPr lang="zh-TW" altLang="en-US" sz="1400" dirty="0">
                        <a:latin typeface="標楷體" panose="03000509000000000000" pitchFamily="65" charset="-120"/>
                        <a:ea typeface="標楷體" panose="03000509000000000000" pitchFamily="65" charset="-120"/>
                      </a:endParaRPr>
                    </a:p>
                  </a:txBody>
                  <a:tcPr marL="91446" marR="91446" marT="45713" marB="45713"/>
                </a:tc>
                <a:tc>
                  <a:txBody>
                    <a:bodyPr/>
                    <a:lstStyle/>
                    <a:p>
                      <a:r>
                        <a:rPr lang="zh-TW" altLang="en-US" sz="1400" dirty="0" smtClean="0">
                          <a:latin typeface="標楷體" panose="03000509000000000000" pitchFamily="65" charset="-120"/>
                          <a:ea typeface="標楷體" panose="03000509000000000000" pitchFamily="65" charset="-120"/>
                        </a:rPr>
                        <a:t>海晨</a:t>
                      </a:r>
                      <a:r>
                        <a:rPr lang="en-US" altLang="zh-TW" sz="1400" dirty="0" smtClean="0">
                          <a:latin typeface="標楷體" panose="03000509000000000000" pitchFamily="65" charset="-120"/>
                          <a:ea typeface="標楷體" panose="03000509000000000000" pitchFamily="65" charset="-120"/>
                        </a:rPr>
                        <a:t>(</a:t>
                      </a:r>
                      <a:r>
                        <a:rPr lang="zh-TW" altLang="en-US" sz="1400" dirty="0" smtClean="0">
                          <a:latin typeface="標楷體" panose="03000509000000000000" pitchFamily="65" charset="-120"/>
                          <a:ea typeface="標楷體" panose="03000509000000000000" pitchFamily="65" charset="-120"/>
                        </a:rPr>
                        <a:t>聯寶</a:t>
                      </a:r>
                      <a:r>
                        <a:rPr lang="en-US" altLang="zh-TW" sz="1400" dirty="0" smtClean="0">
                          <a:latin typeface="標楷體" panose="03000509000000000000" pitchFamily="65" charset="-120"/>
                          <a:ea typeface="標楷體" panose="03000509000000000000" pitchFamily="65" charset="-120"/>
                        </a:rPr>
                        <a:t>)</a:t>
                      </a:r>
                      <a:endParaRPr lang="zh-TW" altLang="en-US" sz="1400" dirty="0">
                        <a:latin typeface="標楷體" panose="03000509000000000000" pitchFamily="65" charset="-120"/>
                        <a:ea typeface="標楷體" panose="03000509000000000000" pitchFamily="65" charset="-120"/>
                      </a:endParaRPr>
                    </a:p>
                  </a:txBody>
                  <a:tcPr marL="91446" marR="91446" marT="45713" marB="45713"/>
                </a:tc>
                <a:tc>
                  <a:txBody>
                    <a:bodyPr/>
                    <a:lstStyle/>
                    <a:p>
                      <a:r>
                        <a:rPr lang="zh-TW" altLang="en-US" sz="1400" dirty="0" smtClean="0">
                          <a:latin typeface="標楷體" panose="03000509000000000000" pitchFamily="65" charset="-120"/>
                          <a:ea typeface="標楷體" panose="03000509000000000000" pitchFamily="65" charset="-120"/>
                        </a:rPr>
                        <a:t>為平臺中立的網路服務，應用程式可以透過 </a:t>
                      </a:r>
                      <a:r>
                        <a:rPr lang="en-US" altLang="zh-TW" sz="1400" dirty="0" smtClean="0">
                          <a:latin typeface="標楷體" panose="03000509000000000000" pitchFamily="65" charset="-120"/>
                          <a:ea typeface="標楷體" panose="03000509000000000000" pitchFamily="65" charset="-120"/>
                        </a:rPr>
                        <a:t>URL </a:t>
                      </a:r>
                      <a:r>
                        <a:rPr lang="zh-TW" altLang="en-US" sz="1400" dirty="0" smtClean="0">
                          <a:latin typeface="標楷體" panose="03000509000000000000" pitchFamily="65" charset="-120"/>
                          <a:ea typeface="標楷體" panose="03000509000000000000" pitchFamily="65" charset="-120"/>
                        </a:rPr>
                        <a:t>指定存取 </a:t>
                      </a:r>
                      <a:r>
                        <a:rPr lang="en-US" altLang="zh-TW" sz="1400" dirty="0" smtClean="0">
                          <a:latin typeface="標楷體" panose="03000509000000000000" pitchFamily="65" charset="-120"/>
                          <a:ea typeface="標楷體" panose="03000509000000000000" pitchFamily="65" charset="-120"/>
                        </a:rPr>
                        <a:t>internet </a:t>
                      </a:r>
                      <a:r>
                        <a:rPr lang="zh-TW" altLang="en-US" sz="1400" dirty="0" smtClean="0">
                          <a:latin typeface="標楷體" panose="03000509000000000000" pitchFamily="65" charset="-120"/>
                          <a:ea typeface="標楷體" panose="03000509000000000000" pitchFamily="65" charset="-120"/>
                        </a:rPr>
                        <a:t>上任何一台電腦提供的服務，不管對方的電腦是什麼作業平臺或應用程式的類型，雙方只要遵循標準的協定就可以溝通</a:t>
                      </a:r>
                      <a:endParaRPr lang="zh-TW" altLang="en-US" sz="1400" dirty="0">
                        <a:latin typeface="標楷體" panose="03000509000000000000" pitchFamily="65" charset="-120"/>
                        <a:ea typeface="標楷體" panose="03000509000000000000" pitchFamily="65" charset="-120"/>
                      </a:endParaRPr>
                    </a:p>
                  </a:txBody>
                  <a:tcPr marL="91446" marR="91446" marT="45713" marB="45713"/>
                </a:tc>
              </a:tr>
            </a:tbl>
          </a:graphicData>
        </a:graphic>
      </p:graphicFrame>
      <p:sp>
        <p:nvSpPr>
          <p:cNvPr id="62514" name="Rectangle 3"/>
          <p:cNvSpPr>
            <a:spLocks noChangeArrowheads="1"/>
          </p:cNvSpPr>
          <p:nvPr/>
        </p:nvSpPr>
        <p:spPr bwMode="auto">
          <a:xfrm>
            <a:off x="1519238" y="82550"/>
            <a:ext cx="6002337" cy="461963"/>
          </a:xfrm>
          <a:prstGeom prst="rect">
            <a:avLst/>
          </a:prstGeom>
          <a:noFill/>
          <a:ln w="9525" algn="ctr">
            <a:noFill/>
            <a:miter lim="800000"/>
            <a:headEnd/>
            <a:tailEnd/>
          </a:ln>
        </p:spPr>
        <p:txBody>
          <a:bodyPr>
            <a:spAutoFit/>
          </a:bodyPr>
          <a:lstStyle/>
          <a:p>
            <a:r>
              <a:rPr lang="en-US" altLang="zh-TW" sz="2400" b="1" dirty="0">
                <a:solidFill>
                  <a:srgbClr val="0000FF"/>
                </a:solidFill>
                <a:latin typeface="標楷體" pitchFamily="65" charset="-120"/>
              </a:rPr>
              <a:t>ERP</a:t>
            </a:r>
            <a:r>
              <a:rPr lang="zh-TW" altLang="en-US" sz="2400" b="1" dirty="0" smtClean="0">
                <a:solidFill>
                  <a:srgbClr val="0000FF"/>
                </a:solidFill>
                <a:latin typeface="標楷體" pitchFamily="65" charset="-120"/>
              </a:rPr>
              <a:t>連線實績  </a:t>
            </a:r>
            <a:endParaRPr lang="zh-TW" altLang="en-US" sz="2400" b="1" dirty="0">
              <a:solidFill>
                <a:srgbClr val="0000FF"/>
              </a:solidFill>
              <a:latin typeface="標楷體" pitchFamily="65" charset="-120"/>
            </a:endParaRPr>
          </a:p>
        </p:txBody>
      </p:sp>
      <p:sp>
        <p:nvSpPr>
          <p:cNvPr id="2" name="文字方塊 1"/>
          <p:cNvSpPr txBox="1"/>
          <p:nvPr/>
        </p:nvSpPr>
        <p:spPr>
          <a:xfrm>
            <a:off x="5995314" y="365323"/>
            <a:ext cx="2877711" cy="307777"/>
          </a:xfrm>
          <a:prstGeom prst="rect">
            <a:avLst/>
          </a:prstGeom>
          <a:noFill/>
        </p:spPr>
        <p:txBody>
          <a:bodyPr wrap="none" rtlCol="0">
            <a:spAutoFit/>
          </a:bodyPr>
          <a:lstStyle/>
          <a:p>
            <a:r>
              <a:rPr lang="zh-TW" altLang="en-US" dirty="0" smtClean="0">
                <a:solidFill>
                  <a:srgbClr val="FF0000"/>
                </a:solidFill>
              </a:rPr>
              <a:t>待雙方後續共同確認連線技術方式</a:t>
            </a:r>
            <a:endParaRPr lang="zh-TW" altLang="en-US" dirty="0">
              <a:solidFill>
                <a:srgbClr val="FF0000"/>
              </a:solidFill>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720000" y="1800000"/>
            <a:ext cx="8172480" cy="1989040"/>
          </a:xfrm>
          <a:prstGeom prst="roundRect">
            <a:avLst/>
          </a:prstGeom>
          <a:solidFill>
            <a:srgbClr val="00CC00"/>
          </a:solidFill>
          <a:ln>
            <a:solidFill>
              <a:srgbClr val="00B0F0"/>
            </a:solidFill>
          </a:ln>
          <a:effectLst>
            <a:reflection blurRad="6350" stA="50000" endA="295" endPos="92000" dist="1016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TW" altLang="en-US" sz="4000" b="1" dirty="0" smtClean="0">
                <a:solidFill>
                  <a:srgbClr val="FFFFFF"/>
                </a:solidFill>
                <a:latin typeface="標楷體" pitchFamily="65" charset="-120"/>
                <a:ea typeface="標楷體" pitchFamily="65" charset="-120"/>
              </a:rPr>
              <a:t>八、工程範圍</a:t>
            </a:r>
            <a:endParaRPr lang="zh-TW" altLang="en-US" sz="4000" b="1" dirty="0">
              <a:solidFill>
                <a:srgbClr val="FFFFFF"/>
              </a:solidFill>
              <a:latin typeface="標楷體" pitchFamily="65" charset="-120"/>
              <a:ea typeface="標楷體" pitchFamily="65" charset="-120"/>
            </a:endParaRPr>
          </a:p>
        </p:txBody>
      </p:sp>
      <p:sp>
        <p:nvSpPr>
          <p:cNvPr id="6" name="投影片編號版面配置區 5">
            <a:extLst>
              <a:ext uri="{FF2B5EF4-FFF2-40B4-BE49-F238E27FC236}">
                <a16:creationId xmlns="" xmlns:a16="http://schemas.microsoft.com/office/drawing/2014/main" id="{40B81B41-C5CE-46AB-8CB6-E73D150130DA}"/>
              </a:ext>
            </a:extLst>
          </p:cNvPr>
          <p:cNvSpPr>
            <a:spLocks noGrp="1"/>
          </p:cNvSpPr>
          <p:nvPr>
            <p:ph type="sldNum" sz="quarter" idx="4294967295"/>
          </p:nvPr>
        </p:nvSpPr>
        <p:spPr>
          <a:xfrm>
            <a:off x="7289800" y="6604000"/>
            <a:ext cx="762000" cy="254000"/>
          </a:xfrm>
          <a:prstGeom prst="rect">
            <a:avLst/>
          </a:prstGeom>
        </p:spPr>
        <p:txBody>
          <a:bodyPr/>
          <a:lstStyle/>
          <a:p>
            <a:pPr>
              <a:defRPr/>
            </a:pPr>
            <a:fld id="{F1CD241D-E62D-4891-9180-0BA086DD02BF}" type="slidenum">
              <a:rPr lang="en-US" altLang="zh-TW" smtClean="0"/>
              <a:pPr>
                <a:defRPr/>
              </a:pPr>
              <a:t>56</a:t>
            </a:fld>
            <a:endParaRPr lang="en-US" altLang="ja-JP" dirty="0"/>
          </a:p>
        </p:txBody>
      </p:sp>
    </p:spTree>
    <p:extLst>
      <p:ext uri="{BB962C8B-B14F-4D97-AF65-F5344CB8AC3E}">
        <p14:creationId xmlns:p14="http://schemas.microsoft.com/office/powerpoint/2010/main" val="16005126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0947" name="Group 1123"/>
          <p:cNvGraphicFramePr>
            <a:graphicFrameLocks noGrp="1"/>
          </p:cNvGraphicFramePr>
          <p:nvPr>
            <p:ph type="tbl" idx="4294967295"/>
            <p:extLst>
              <p:ext uri="{D42A27DB-BD31-4B8C-83A1-F6EECF244321}">
                <p14:modId xmlns:p14="http://schemas.microsoft.com/office/powerpoint/2010/main" val="4257795540"/>
              </p:ext>
            </p:extLst>
          </p:nvPr>
        </p:nvGraphicFramePr>
        <p:xfrm>
          <a:off x="436563" y="1125538"/>
          <a:ext cx="8383587" cy="5059680"/>
        </p:xfrm>
        <a:graphic>
          <a:graphicData uri="http://schemas.openxmlformats.org/drawingml/2006/table">
            <a:tbl>
              <a:tblPr/>
              <a:tblGrid>
                <a:gridCol w="604837"/>
                <a:gridCol w="3399971"/>
                <a:gridCol w="598715"/>
                <a:gridCol w="587828"/>
                <a:gridCol w="3192236"/>
              </a:tblGrid>
              <a:tr h="230188">
                <a:tc>
                  <a:txBody>
                    <a:bodyPr/>
                    <a:lstStyle/>
                    <a:p>
                      <a:pPr marL="0" marR="0" lvl="0" indent="0" algn="l"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kern="1200" cap="none" normalizeH="0" baseline="0" dirty="0" smtClean="0">
                          <a:ln>
                            <a:noFill/>
                          </a:ln>
                          <a:solidFill>
                            <a:schemeClr val="tx1"/>
                          </a:solidFill>
                          <a:effectLst/>
                          <a:latin typeface="標楷體" pitchFamily="65" charset="-120"/>
                          <a:ea typeface="標楷體" pitchFamily="65" charset="-120"/>
                          <a:cs typeface="+mn-cs"/>
                        </a:rPr>
                        <a:t>項目</a:t>
                      </a:r>
                    </a:p>
                  </a:txBody>
                  <a:tcPr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rPr>
                        <a:t>工程名稱</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金頂</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rPr>
                        <a:t>盟立</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rPr>
                        <a:t>備註</a:t>
                      </a:r>
                    </a:p>
                  </a:txBody>
                  <a:tcPr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8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400" b="0" i="0" u="none" strike="noStrike" cap="none" normalizeH="0" baseline="0" dirty="0" smtClean="0">
                          <a:ln>
                            <a:noFill/>
                          </a:ln>
                          <a:solidFill>
                            <a:schemeClr val="tx1"/>
                          </a:solidFill>
                          <a:effectLst/>
                          <a:latin typeface="標楷體" pitchFamily="65" charset="-120"/>
                          <a:ea typeface="標楷體" pitchFamily="65" charset="-120"/>
                        </a:rPr>
                        <a:t>1</a:t>
                      </a:r>
                    </a:p>
                  </a:txBody>
                  <a:tcPr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rPr>
                        <a:t>料架之設計、製造、安裝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TW" altLang="en-US" sz="1400" b="0" i="0" u="none" strike="noStrike" cap="none" normalizeH="0" baseline="0" smtClean="0">
                        <a:ln>
                          <a:noFill/>
                        </a:ln>
                        <a:solidFill>
                          <a:schemeClr val="tx1"/>
                        </a:solidFill>
                        <a:effectLst/>
                        <a:latin typeface="Times New Roman" pitchFamily="18" charset="0"/>
                        <a:ea typeface="標楷體" pitchFamily="65"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rPr>
                        <a: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1" lang="zh-TW" altLang="en-US" sz="1400" b="0" i="0" u="none" strike="noStrike" kern="1200" cap="none" normalizeH="0" baseline="0" dirty="0" smtClean="0">
                        <a:ln>
                          <a:noFill/>
                        </a:ln>
                        <a:solidFill>
                          <a:schemeClr val="tx1"/>
                        </a:solidFill>
                        <a:effectLst/>
                        <a:latin typeface="Times New Roman" pitchFamily="18" charset="0"/>
                        <a:ea typeface="標楷體" pitchFamily="65" charset="-120"/>
                        <a:cs typeface="+mn-cs"/>
                      </a:endParaRPr>
                    </a:p>
                  </a:txBody>
                  <a:tcPr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400" b="0" i="0" u="none" strike="noStrike" cap="none" normalizeH="0" baseline="0" dirty="0" smtClean="0">
                          <a:ln>
                            <a:noFill/>
                          </a:ln>
                          <a:solidFill>
                            <a:schemeClr val="tx1"/>
                          </a:solidFill>
                          <a:effectLst/>
                          <a:latin typeface="標楷體" pitchFamily="65" charset="-120"/>
                          <a:ea typeface="標楷體" pitchFamily="65" charset="-120"/>
                        </a:rPr>
                        <a:t>2</a:t>
                      </a:r>
                    </a:p>
                  </a:txBody>
                  <a:tcPr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rPr>
                        <a:t>存取主機之設計、製造、配線、安裝</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TW" altLang="en-US" sz="1400" b="0" i="0" u="none" strike="noStrike" cap="none" normalizeH="0" baseline="0" smtClean="0">
                        <a:ln>
                          <a:noFill/>
                        </a:ln>
                        <a:solidFill>
                          <a:schemeClr val="tx1"/>
                        </a:solidFill>
                        <a:effectLst/>
                        <a:latin typeface="Times New Roman" pitchFamily="18" charset="0"/>
                        <a:ea typeface="標楷體" pitchFamily="65"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1" lang="zh-TW" altLang="en-US" sz="1400" b="0" i="0" u="none" strike="noStrike" kern="1200" cap="none" normalizeH="0" baseline="0" dirty="0" smtClean="0">
                        <a:ln>
                          <a:noFill/>
                        </a:ln>
                        <a:solidFill>
                          <a:schemeClr val="tx1"/>
                        </a:solidFill>
                        <a:effectLst/>
                        <a:latin typeface="Times New Roman" pitchFamily="18" charset="0"/>
                        <a:ea typeface="標楷體" pitchFamily="65" charset="-120"/>
                        <a:cs typeface="+mn-cs"/>
                      </a:endParaRPr>
                    </a:p>
                  </a:txBody>
                  <a:tcPr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400" b="0" i="0" u="none" strike="noStrike" cap="none" normalizeH="0" baseline="0" dirty="0" smtClean="0">
                          <a:ln>
                            <a:noFill/>
                          </a:ln>
                          <a:solidFill>
                            <a:schemeClr val="tx1"/>
                          </a:solidFill>
                          <a:effectLst/>
                          <a:latin typeface="標楷體" pitchFamily="65" charset="-120"/>
                          <a:ea typeface="標楷體" pitchFamily="65" charset="-120"/>
                        </a:rPr>
                        <a:t>3</a:t>
                      </a:r>
                    </a:p>
                  </a:txBody>
                  <a:tcPr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rPr>
                        <a:t>週邊輸送設備之設計、製造、配線、安裝</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1" lang="zh-TW" altLang="en-US" sz="1400" b="0" i="0" u="none" strike="noStrike" kern="1200" cap="none" normalizeH="0" baseline="0" dirty="0" smtClean="0">
                        <a:ln>
                          <a:noFill/>
                        </a:ln>
                        <a:solidFill>
                          <a:schemeClr val="tx1"/>
                        </a:solidFill>
                        <a:effectLst/>
                        <a:latin typeface="Times New Roman" pitchFamily="18" charset="0"/>
                        <a:ea typeface="標楷體" pitchFamily="65" charset="-120"/>
                        <a:cs typeface="+mn-cs"/>
                      </a:endParaRPr>
                    </a:p>
                  </a:txBody>
                  <a:tcPr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400" b="0" i="0" u="none" strike="noStrike" cap="none" normalizeH="0" baseline="0" dirty="0" smtClean="0">
                          <a:ln>
                            <a:noFill/>
                          </a:ln>
                          <a:solidFill>
                            <a:schemeClr val="tx1"/>
                          </a:solidFill>
                          <a:effectLst/>
                          <a:latin typeface="標楷體" pitchFamily="65" charset="-120"/>
                          <a:ea typeface="標楷體" pitchFamily="65" charset="-120"/>
                        </a:rPr>
                        <a:t>4</a:t>
                      </a:r>
                    </a:p>
                  </a:txBody>
                  <a:tcPr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dirty="0" smtClean="0">
                          <a:ln>
                            <a:noFill/>
                          </a:ln>
                          <a:solidFill>
                            <a:schemeClr val="tx1"/>
                          </a:solidFill>
                          <a:effectLst/>
                          <a:latin typeface="標楷體" pitchFamily="65" charset="-120"/>
                          <a:ea typeface="標楷體" pitchFamily="65" charset="-120"/>
                        </a:rPr>
                        <a:t>防火捲門設備工程</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zh-TW" altLang="en-US" dirty="0"/>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TW" altLang="en-US" sz="1400" b="0" i="0" u="none" strike="noStrike" kern="1200" cap="none" normalizeH="0" baseline="0" dirty="0" smtClean="0">
                          <a:ln>
                            <a:noFill/>
                          </a:ln>
                          <a:solidFill>
                            <a:schemeClr val="tx1"/>
                          </a:solidFill>
                          <a:effectLst/>
                          <a:latin typeface="Times New Roman" pitchFamily="18" charset="0"/>
                          <a:ea typeface="標楷體" pitchFamily="65" charset="-120"/>
                          <a:cs typeface="+mn-cs"/>
                        </a:rPr>
                        <a:t>需依消防法規耐火要求製作</a:t>
                      </a:r>
                    </a:p>
                  </a:txBody>
                  <a:tcPr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049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400" b="0" i="0" u="none" strike="noStrike" cap="none" normalizeH="0" baseline="0" dirty="0" smtClean="0">
                          <a:ln>
                            <a:noFill/>
                          </a:ln>
                          <a:solidFill>
                            <a:schemeClr val="tx1"/>
                          </a:solidFill>
                          <a:effectLst/>
                          <a:latin typeface="標楷體" pitchFamily="65" charset="-120"/>
                          <a:ea typeface="標楷體" pitchFamily="65" charset="-120"/>
                        </a:rPr>
                        <a:t>5</a:t>
                      </a:r>
                    </a:p>
                  </a:txBody>
                  <a:tcPr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dirty="0" smtClean="0">
                          <a:ln>
                            <a:noFill/>
                          </a:ln>
                          <a:solidFill>
                            <a:schemeClr val="tx1"/>
                          </a:solidFill>
                          <a:effectLst/>
                          <a:latin typeface="標楷體" pitchFamily="65" charset="-120"/>
                          <a:ea typeface="標楷體" pitchFamily="65" charset="-120"/>
                        </a:rPr>
                        <a:t>消防設備工程</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zh-TW" altLang="en-US" dirty="0"/>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TW" sz="1400" b="0" i="0" u="none" strike="noStrike" kern="1200" cap="none" normalizeH="0" baseline="0" dirty="0" smtClean="0">
                          <a:ln>
                            <a:noFill/>
                          </a:ln>
                          <a:solidFill>
                            <a:schemeClr val="tx1"/>
                          </a:solidFill>
                          <a:effectLst/>
                          <a:latin typeface="Times New Roman" pitchFamily="18" charset="0"/>
                          <a:ea typeface="標楷體" pitchFamily="65" charset="-120"/>
                          <a:cs typeface="+mn-cs"/>
                        </a:rPr>
                        <a:t>(</a:t>
                      </a:r>
                      <a:r>
                        <a:rPr kumimoji="1" lang="zh-TW" altLang="en-US" sz="1400" b="0" i="0" u="none" strike="noStrike" kern="1200" cap="none" normalizeH="0" baseline="0" dirty="0" smtClean="0">
                          <a:ln>
                            <a:noFill/>
                          </a:ln>
                          <a:solidFill>
                            <a:schemeClr val="tx1"/>
                          </a:solidFill>
                          <a:effectLst/>
                          <a:latin typeface="Times New Roman" pitchFamily="18" charset="0"/>
                          <a:ea typeface="標楷體" pitchFamily="65" charset="-120"/>
                          <a:cs typeface="+mn-cs"/>
                        </a:rPr>
                        <a:t>火災自動警報系統、緊急廣播系統、消防栓箱系統、避難器具系統、排煙系統</a:t>
                      </a:r>
                      <a:r>
                        <a:rPr kumimoji="1" lang="en-US" altLang="zh-TW" sz="1400" b="0" i="0" u="none" strike="noStrike" kern="1200" cap="none" normalizeH="0" baseline="0" dirty="0" smtClean="0">
                          <a:ln>
                            <a:noFill/>
                          </a:ln>
                          <a:solidFill>
                            <a:schemeClr val="tx1"/>
                          </a:solidFill>
                          <a:effectLst/>
                          <a:latin typeface="Times New Roman" pitchFamily="18" charset="0"/>
                          <a:ea typeface="標楷體" pitchFamily="65" charset="-120"/>
                          <a:cs typeface="+mn-cs"/>
                        </a:rPr>
                        <a:t>)</a:t>
                      </a:r>
                      <a:endParaRPr kumimoji="1" lang="zh-TW" altLang="en-US" sz="1400" b="0" i="0" u="none" strike="noStrike" kern="1200" cap="none" normalizeH="0" baseline="0" dirty="0" smtClean="0">
                        <a:ln>
                          <a:noFill/>
                        </a:ln>
                        <a:solidFill>
                          <a:schemeClr val="tx1"/>
                        </a:solidFill>
                        <a:effectLst/>
                        <a:latin typeface="Times New Roman" pitchFamily="18" charset="0"/>
                        <a:ea typeface="標楷體" pitchFamily="65" charset="-120"/>
                        <a:cs typeface="+mn-cs"/>
                      </a:endParaRPr>
                    </a:p>
                  </a:txBody>
                  <a:tcPr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400" b="0" i="0" u="none" strike="noStrike" cap="none" normalizeH="0" baseline="0" dirty="0" smtClean="0">
                          <a:ln>
                            <a:noFill/>
                          </a:ln>
                          <a:solidFill>
                            <a:schemeClr val="tx1"/>
                          </a:solidFill>
                          <a:effectLst/>
                          <a:latin typeface="標楷體" pitchFamily="65" charset="-120"/>
                          <a:ea typeface="標楷體" pitchFamily="65" charset="-120"/>
                        </a:rPr>
                        <a:t>6</a:t>
                      </a:r>
                    </a:p>
                  </a:txBody>
                  <a:tcPr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rPr>
                        <a:t>空調通風工程</a:t>
                      </a:r>
                      <a:endParaRPr kumimoji="1" lang="en-US" altLang="zh-TW" sz="1400" b="0" i="0" u="none" strike="noStrike" cap="none" normalizeH="0" baseline="0" dirty="0" smtClean="0">
                        <a:ln>
                          <a:noFill/>
                        </a:ln>
                        <a:solidFill>
                          <a:schemeClr val="tx1"/>
                        </a:solidFill>
                        <a:effectLst/>
                        <a:latin typeface="Times New Roman" pitchFamily="18" charset="0"/>
                        <a:ea typeface="標楷體" pitchFamily="65"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1" lang="zh-TW" altLang="en-US" sz="1400" b="0" i="0" u="none" strike="noStrike" kern="1200" cap="none" normalizeH="0" baseline="0" dirty="0" smtClean="0">
                        <a:ln>
                          <a:noFill/>
                        </a:ln>
                        <a:solidFill>
                          <a:schemeClr val="tx1"/>
                        </a:solidFill>
                        <a:effectLst/>
                        <a:latin typeface="Times New Roman" pitchFamily="18" charset="0"/>
                        <a:ea typeface="標楷體" pitchFamily="65" charset="-120"/>
                        <a:cs typeface="+mn-cs"/>
                      </a:endParaRPr>
                    </a:p>
                  </a:txBody>
                  <a:tcPr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400" b="0" i="0" u="none" strike="noStrike" cap="none" normalizeH="0" baseline="0" dirty="0" smtClean="0">
                          <a:ln>
                            <a:noFill/>
                          </a:ln>
                          <a:solidFill>
                            <a:schemeClr val="tx1"/>
                          </a:solidFill>
                          <a:effectLst/>
                          <a:latin typeface="標楷體" pitchFamily="65" charset="-120"/>
                          <a:ea typeface="標楷體" pitchFamily="65" charset="-120"/>
                        </a:rPr>
                        <a:t>7</a:t>
                      </a:r>
                    </a:p>
                  </a:txBody>
                  <a:tcPr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rPr>
                        <a:t>電氣照明工程</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TW" sz="1400" b="0" i="0" u="none" strike="noStrike" kern="1200" cap="none" normalizeH="0" baseline="0" dirty="0" smtClean="0">
                          <a:ln>
                            <a:noFill/>
                          </a:ln>
                          <a:solidFill>
                            <a:schemeClr val="tx1"/>
                          </a:solidFill>
                          <a:effectLst/>
                          <a:latin typeface="Times New Roman" pitchFamily="18" charset="0"/>
                          <a:ea typeface="標楷體" pitchFamily="65" charset="-120"/>
                          <a:cs typeface="+mn-cs"/>
                        </a:rPr>
                        <a:t>(</a:t>
                      </a:r>
                      <a:r>
                        <a:rPr kumimoji="1" lang="zh-TW" altLang="en-US" sz="1400" b="0" i="0" u="none" strike="noStrike" kern="1200" cap="none" normalizeH="0" baseline="0" dirty="0" smtClean="0">
                          <a:ln>
                            <a:noFill/>
                          </a:ln>
                          <a:solidFill>
                            <a:schemeClr val="tx1"/>
                          </a:solidFill>
                          <a:effectLst/>
                          <a:latin typeface="Times New Roman" pitchFamily="18" charset="0"/>
                          <a:ea typeface="標楷體" pitchFamily="65" charset="-120"/>
                          <a:cs typeface="+mn-cs"/>
                        </a:rPr>
                        <a:t>含電力配管配線、照明設備</a:t>
                      </a:r>
                      <a:r>
                        <a:rPr kumimoji="1" lang="en-US" altLang="zh-TW" sz="1400" b="0" i="0" u="none" strike="noStrike" kern="1200" cap="none" normalizeH="0" baseline="0" dirty="0" smtClean="0">
                          <a:ln>
                            <a:noFill/>
                          </a:ln>
                          <a:solidFill>
                            <a:schemeClr val="tx1"/>
                          </a:solidFill>
                          <a:effectLst/>
                          <a:latin typeface="Times New Roman" pitchFamily="18" charset="0"/>
                          <a:ea typeface="標楷體" pitchFamily="65" charset="-120"/>
                          <a:cs typeface="+mn-cs"/>
                        </a:rPr>
                        <a:t>)</a:t>
                      </a:r>
                      <a:endParaRPr kumimoji="1" lang="zh-TW" altLang="en-US" sz="1400" b="0" i="0" u="none" strike="noStrike" kern="1200" cap="none" normalizeH="0" baseline="0" dirty="0" smtClean="0">
                        <a:ln>
                          <a:noFill/>
                        </a:ln>
                        <a:solidFill>
                          <a:schemeClr val="tx1"/>
                        </a:solidFill>
                        <a:effectLst/>
                        <a:latin typeface="Times New Roman" pitchFamily="18" charset="0"/>
                        <a:ea typeface="標楷體" pitchFamily="65" charset="-120"/>
                        <a:cs typeface="+mn-cs"/>
                      </a:endParaRPr>
                    </a:p>
                  </a:txBody>
                  <a:tcPr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400" b="0" i="0" u="none" strike="noStrike" cap="none" normalizeH="0" baseline="0" dirty="0" smtClean="0">
                          <a:ln>
                            <a:noFill/>
                          </a:ln>
                          <a:solidFill>
                            <a:schemeClr val="tx1"/>
                          </a:solidFill>
                          <a:effectLst/>
                          <a:latin typeface="標楷體" pitchFamily="65" charset="-120"/>
                          <a:ea typeface="標楷體" pitchFamily="65" charset="-120"/>
                        </a:rPr>
                        <a:t>8</a:t>
                      </a:r>
                    </a:p>
                  </a:txBody>
                  <a:tcPr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kern="1200" cap="none" normalizeH="0" baseline="0" dirty="0" smtClean="0">
                          <a:ln>
                            <a:noFill/>
                          </a:ln>
                          <a:solidFill>
                            <a:schemeClr val="tx1"/>
                          </a:solidFill>
                          <a:effectLst/>
                          <a:latin typeface="Times New Roman" pitchFamily="18" charset="0"/>
                          <a:ea typeface="標楷體" pitchFamily="65" charset="-120"/>
                          <a:cs typeface="+mn-cs"/>
                        </a:rPr>
                        <a:t>消防緊急發電設備</a:t>
                      </a:r>
                      <a:endPar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1" lang="zh-TW" altLang="en-US" sz="1400" b="0" i="0" u="none" strike="noStrike" kern="1200" cap="none" normalizeH="0" baseline="0" dirty="0" smtClean="0">
                        <a:ln>
                          <a:noFill/>
                        </a:ln>
                        <a:solidFill>
                          <a:schemeClr val="tx1"/>
                        </a:solidFill>
                        <a:effectLst/>
                        <a:latin typeface="Times New Roman" pitchFamily="18" charset="0"/>
                        <a:ea typeface="標楷體" pitchFamily="65" charset="-120"/>
                        <a:cs typeface="+mn-cs"/>
                      </a:endParaRPr>
                    </a:p>
                  </a:txBody>
                  <a:tcPr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8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400" b="0" i="0" u="none" strike="noStrike" cap="none" normalizeH="0" baseline="0" dirty="0" smtClean="0">
                          <a:ln>
                            <a:noFill/>
                          </a:ln>
                          <a:solidFill>
                            <a:schemeClr val="tx1"/>
                          </a:solidFill>
                          <a:effectLst/>
                          <a:latin typeface="標楷體" pitchFamily="65" charset="-120"/>
                          <a:ea typeface="標楷體" pitchFamily="65" charset="-120"/>
                        </a:rPr>
                        <a:t>9</a:t>
                      </a:r>
                    </a:p>
                  </a:txBody>
                  <a:tcPr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kern="1200" cap="none" normalizeH="0" baseline="0" dirty="0" smtClean="0">
                          <a:ln>
                            <a:noFill/>
                          </a:ln>
                          <a:solidFill>
                            <a:schemeClr val="tx1"/>
                          </a:solidFill>
                          <a:effectLst/>
                          <a:latin typeface="Times New Roman" pitchFamily="18" charset="0"/>
                          <a:ea typeface="標楷體" pitchFamily="65" charset="-120"/>
                          <a:cs typeface="+mn-cs"/>
                        </a:rPr>
                        <a:t>消防專用蓄水池</a:t>
                      </a:r>
                      <a:endPar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1" lang="zh-TW" altLang="en-US" sz="1400" b="0" i="0" u="none" strike="noStrike" kern="1200" cap="none" normalizeH="0" baseline="0" dirty="0" smtClean="0">
                        <a:ln>
                          <a:noFill/>
                        </a:ln>
                        <a:solidFill>
                          <a:schemeClr val="tx1"/>
                        </a:solidFill>
                        <a:effectLst/>
                        <a:latin typeface="Times New Roman" pitchFamily="18" charset="0"/>
                        <a:ea typeface="標楷體" pitchFamily="65" charset="-120"/>
                        <a:cs typeface="+mn-cs"/>
                      </a:endParaRPr>
                    </a:p>
                  </a:txBody>
                  <a:tcPr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6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400" b="0" i="0" u="none" strike="noStrike" cap="none" normalizeH="0" baseline="0" dirty="0" smtClean="0">
                          <a:ln>
                            <a:noFill/>
                          </a:ln>
                          <a:solidFill>
                            <a:schemeClr val="tx1"/>
                          </a:solidFill>
                          <a:effectLst/>
                          <a:latin typeface="標楷體" pitchFamily="65" charset="-120"/>
                          <a:ea typeface="標楷體" pitchFamily="65" charset="-120"/>
                        </a:rPr>
                        <a:t>10</a:t>
                      </a:r>
                    </a:p>
                  </a:txBody>
                  <a:tcPr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rPr>
                        <a:t>自動撒水系統工程</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1" lang="en-US" altLang="zh-TW" sz="1400" b="0" i="0" u="none" strike="noStrike" kern="1200" cap="none" normalizeH="0" baseline="0" dirty="0" smtClean="0">
                          <a:ln>
                            <a:noFill/>
                          </a:ln>
                          <a:solidFill>
                            <a:schemeClr val="tx1"/>
                          </a:solidFill>
                          <a:effectLst/>
                          <a:latin typeface="Times New Roman" pitchFamily="18" charset="0"/>
                          <a:ea typeface="標楷體" pitchFamily="65" charset="-120"/>
                          <a:cs typeface="+mn-cs"/>
                        </a:rPr>
                        <a:t>(</a:t>
                      </a:r>
                      <a:r>
                        <a:rPr kumimoji="1" lang="zh-TW" altLang="en-US" sz="1400" b="0" i="0" u="none" strike="noStrike" kern="1200" cap="none" normalizeH="0" baseline="0" dirty="0" smtClean="0">
                          <a:ln>
                            <a:noFill/>
                          </a:ln>
                          <a:solidFill>
                            <a:schemeClr val="tx1"/>
                          </a:solidFill>
                          <a:effectLst/>
                          <a:latin typeface="Times New Roman" pitchFamily="18" charset="0"/>
                          <a:ea typeface="標楷體" pitchFamily="65" charset="-120"/>
                          <a:cs typeface="+mn-cs"/>
                        </a:rPr>
                        <a:t>含撒水泵浦配管配線</a:t>
                      </a:r>
                      <a:r>
                        <a:rPr kumimoji="1" lang="en-US" altLang="zh-TW" sz="1400" b="0" i="0" u="none" strike="noStrike" kern="1200" cap="none" normalizeH="0" baseline="0" dirty="0" smtClean="0">
                          <a:ln>
                            <a:noFill/>
                          </a:ln>
                          <a:solidFill>
                            <a:schemeClr val="tx1"/>
                          </a:solidFill>
                          <a:effectLst/>
                          <a:latin typeface="Times New Roman" pitchFamily="18" charset="0"/>
                          <a:ea typeface="標楷體" pitchFamily="65" charset="-120"/>
                          <a:cs typeface="+mn-cs"/>
                        </a:rPr>
                        <a:t>)</a:t>
                      </a:r>
                      <a:endParaRPr kumimoji="1" lang="zh-TW" altLang="en-US" sz="1400" b="0" i="0" u="none" strike="noStrike" kern="1200" cap="none" normalizeH="0" baseline="0" dirty="0" smtClean="0">
                        <a:ln>
                          <a:noFill/>
                        </a:ln>
                        <a:solidFill>
                          <a:schemeClr val="tx1"/>
                        </a:solidFill>
                        <a:effectLst/>
                        <a:latin typeface="Times New Roman" pitchFamily="18" charset="0"/>
                        <a:ea typeface="標楷體" pitchFamily="65" charset="-120"/>
                        <a:cs typeface="+mn-cs"/>
                      </a:endParaRPr>
                    </a:p>
                  </a:txBody>
                  <a:tcPr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400" b="0" i="0" u="none" strike="noStrike" cap="none" normalizeH="0" baseline="0" dirty="0" smtClean="0">
                          <a:ln>
                            <a:noFill/>
                          </a:ln>
                          <a:solidFill>
                            <a:schemeClr val="tx1"/>
                          </a:solidFill>
                          <a:effectLst/>
                          <a:latin typeface="標楷體" pitchFamily="65" charset="-120"/>
                          <a:ea typeface="標楷體" pitchFamily="65" charset="-120"/>
                        </a:rPr>
                        <a:t>11</a:t>
                      </a:r>
                    </a:p>
                  </a:txBody>
                  <a:tcPr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dirty="0" smtClean="0">
                          <a:ln>
                            <a:noFill/>
                          </a:ln>
                          <a:solidFill>
                            <a:schemeClr val="tx1"/>
                          </a:solidFill>
                          <a:effectLst/>
                          <a:latin typeface="標楷體" pitchFamily="65" charset="-120"/>
                          <a:ea typeface="標楷體" pitchFamily="65" charset="-120"/>
                        </a:rPr>
                        <a:t>施工及測試臨時用電及照明</a:t>
                      </a:r>
                      <a:endParaRPr kumimoji="1" lang="en-US" altLang="zh-TW" sz="1400" b="0" i="0" u="none" strike="noStrike" cap="none" normalizeH="0" baseline="0" dirty="0" smtClean="0">
                        <a:ln>
                          <a:noFill/>
                        </a:ln>
                        <a:solidFill>
                          <a:schemeClr val="tx1"/>
                        </a:solidFill>
                        <a:effectLst/>
                        <a:latin typeface="標楷體" pitchFamily="65" charset="-120"/>
                        <a:ea typeface="標楷體" pitchFamily="65"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TW" altLang="en-US" sz="1400" b="0" i="0" u="none" strike="noStrike" cap="none" normalizeH="0" baseline="0" smtClean="0">
                        <a:ln>
                          <a:noFill/>
                        </a:ln>
                        <a:solidFill>
                          <a:schemeClr val="tx1"/>
                        </a:solidFill>
                        <a:effectLst/>
                        <a:latin typeface="Times New Roman" pitchFamily="18" charset="0"/>
                        <a:ea typeface="標楷體" pitchFamily="65"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1" lang="zh-TW" altLang="en-US" sz="1400" b="0" i="0" u="none" strike="noStrike" kern="1200" cap="none" normalizeH="0" baseline="0" dirty="0" smtClean="0">
                        <a:ln>
                          <a:noFill/>
                        </a:ln>
                        <a:solidFill>
                          <a:schemeClr val="tx1"/>
                        </a:solidFill>
                        <a:effectLst/>
                        <a:latin typeface="Times New Roman" pitchFamily="18" charset="0"/>
                        <a:ea typeface="標楷體" pitchFamily="65" charset="-120"/>
                        <a:cs typeface="+mn-cs"/>
                      </a:endParaRPr>
                    </a:p>
                  </a:txBody>
                  <a:tcPr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400" b="0" i="0" u="none" strike="noStrike" cap="none" normalizeH="0" baseline="0" dirty="0" smtClean="0">
                          <a:ln>
                            <a:noFill/>
                          </a:ln>
                          <a:solidFill>
                            <a:schemeClr val="tx1"/>
                          </a:solidFill>
                          <a:effectLst/>
                          <a:latin typeface="標楷體" pitchFamily="65" charset="-120"/>
                          <a:ea typeface="標楷體" pitchFamily="65" charset="-120"/>
                        </a:rPr>
                        <a:t>12</a:t>
                      </a:r>
                    </a:p>
                  </a:txBody>
                  <a:tcPr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rPr>
                        <a:t>消防設備師會勘簽證</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1" lang="zh-TW" altLang="en-US" sz="1400" b="0" i="0" u="none" strike="noStrike" kern="1200" cap="none" normalizeH="0" baseline="0" dirty="0" smtClean="0">
                        <a:ln>
                          <a:noFill/>
                        </a:ln>
                        <a:solidFill>
                          <a:schemeClr val="tx1"/>
                        </a:solidFill>
                        <a:effectLst/>
                        <a:latin typeface="Times New Roman" pitchFamily="18" charset="0"/>
                        <a:ea typeface="標楷體" pitchFamily="65" charset="-120"/>
                        <a:cs typeface="+mn-cs"/>
                      </a:endParaRPr>
                    </a:p>
                  </a:txBody>
                  <a:tcPr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400" b="0" i="0" u="none" strike="noStrike" cap="none" normalizeH="0" baseline="0" dirty="0" smtClean="0">
                          <a:ln>
                            <a:noFill/>
                          </a:ln>
                          <a:solidFill>
                            <a:schemeClr val="tx1"/>
                          </a:solidFill>
                          <a:effectLst/>
                          <a:latin typeface="標楷體" pitchFamily="65" charset="-120"/>
                          <a:ea typeface="標楷體" pitchFamily="65" charset="-120"/>
                        </a:rPr>
                        <a:t>13</a:t>
                      </a:r>
                    </a:p>
                  </a:txBody>
                  <a:tcPr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rPr>
                        <a:t>建築執照申請</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rPr>
                        <a: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1" lang="zh-TW" altLang="en-US" sz="1400" b="0" i="0" u="none" strike="noStrike" kern="1200" cap="none" normalizeH="0" baseline="0" dirty="0" smtClean="0">
                        <a:ln>
                          <a:noFill/>
                        </a:ln>
                        <a:solidFill>
                          <a:schemeClr val="tx1"/>
                        </a:solidFill>
                        <a:effectLst/>
                        <a:latin typeface="Times New Roman" pitchFamily="18" charset="0"/>
                        <a:ea typeface="標楷體" pitchFamily="65" charset="-120"/>
                        <a:cs typeface="+mn-cs"/>
                      </a:endParaRPr>
                    </a:p>
                  </a:txBody>
                  <a:tcPr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400" b="0" i="0" u="none" strike="noStrike" cap="none" normalizeH="0" baseline="0" dirty="0" smtClean="0">
                          <a:ln>
                            <a:noFill/>
                          </a:ln>
                          <a:solidFill>
                            <a:schemeClr val="tx1"/>
                          </a:solidFill>
                          <a:effectLst/>
                          <a:latin typeface="標楷體" pitchFamily="65" charset="-120"/>
                          <a:ea typeface="標楷體" pitchFamily="65" charset="-120"/>
                        </a:rPr>
                        <a:t>14</a:t>
                      </a:r>
                    </a:p>
                  </a:txBody>
                  <a:tcPr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rPr>
                        <a:t>使用執照申請</a:t>
                      </a:r>
                      <a:endParaRPr kumimoji="1" lang="zh-TW" altLang="en-US" sz="1400" b="0" i="0" u="none" strike="noStrike" cap="none" normalizeH="0" baseline="0" dirty="0" smtClean="0">
                        <a:ln>
                          <a:noFill/>
                        </a:ln>
                        <a:solidFill>
                          <a:schemeClr val="tx1"/>
                        </a:solidFill>
                        <a:effectLst/>
                        <a:latin typeface="標楷體" pitchFamily="65" charset="-120"/>
                        <a:ea typeface="標楷體" pitchFamily="65"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TW" altLang="en-US" sz="1400" b="0" i="0" u="none" strike="noStrike" cap="none" normalizeH="0" baseline="0" dirty="0" smtClean="0">
                        <a:ln>
                          <a:noFill/>
                        </a:ln>
                        <a:solidFill>
                          <a:schemeClr val="tx1"/>
                        </a:solidFill>
                        <a:effectLst/>
                        <a:latin typeface="Times New Roman" pitchFamily="18" charset="0"/>
                        <a:ea typeface="標楷體" pitchFamily="65"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1" lang="zh-TW" altLang="en-US" sz="1400" b="0" i="0" u="none" strike="noStrike" kern="1200" cap="none" normalizeH="0" baseline="0" dirty="0" smtClean="0">
                        <a:ln>
                          <a:noFill/>
                        </a:ln>
                        <a:solidFill>
                          <a:schemeClr val="tx1"/>
                        </a:solidFill>
                        <a:effectLst/>
                        <a:latin typeface="Times New Roman" pitchFamily="18" charset="0"/>
                        <a:ea typeface="標楷體" pitchFamily="65" charset="-120"/>
                        <a:cs typeface="+mn-cs"/>
                      </a:endParaRPr>
                    </a:p>
                  </a:txBody>
                  <a:tcPr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5624" name="Rectangle 759"/>
          <p:cNvSpPr>
            <a:spLocks noChangeArrowheads="1"/>
          </p:cNvSpPr>
          <p:nvPr/>
        </p:nvSpPr>
        <p:spPr bwMode="auto">
          <a:xfrm>
            <a:off x="323850" y="692150"/>
            <a:ext cx="1481138" cy="361950"/>
          </a:xfrm>
          <a:prstGeom prst="rect">
            <a:avLst/>
          </a:prstGeom>
          <a:noFill/>
          <a:ln w="9525">
            <a:noFill/>
            <a:miter lim="800000"/>
            <a:headEnd/>
            <a:tailEnd/>
          </a:ln>
        </p:spPr>
        <p:txBody>
          <a:bodyPr wrap="none" anchor="ctr"/>
          <a:lstStyle/>
          <a:p>
            <a:pPr algn="l"/>
            <a:r>
              <a:rPr lang="zh-TW" altLang="en-US" sz="1800" b="1" dirty="0">
                <a:latin typeface="標楷體" pitchFamily="65" charset="-120"/>
              </a:rPr>
              <a:t>一</a:t>
            </a:r>
            <a:r>
              <a:rPr lang="en-US" altLang="zh-TW" sz="1800" b="1" dirty="0">
                <a:latin typeface="標楷體" pitchFamily="65" charset="-120"/>
              </a:rPr>
              <a:t>.</a:t>
            </a:r>
            <a:r>
              <a:rPr lang="zh-TW" altLang="en-US" sz="1800" b="1" dirty="0">
                <a:latin typeface="標楷體" pitchFamily="65" charset="-120"/>
              </a:rPr>
              <a:t>硬體範圍：</a:t>
            </a:r>
            <a:endParaRPr lang="en-US" altLang="zh-TW" sz="1800" b="1" dirty="0">
              <a:latin typeface="標楷體" pitchFamily="65" charset="-120"/>
            </a:endParaRPr>
          </a:p>
        </p:txBody>
      </p:sp>
      <p:sp>
        <p:nvSpPr>
          <p:cNvPr id="65625" name="投影片編號版面配置區 1"/>
          <p:cNvSpPr txBox="1">
            <a:spLocks noGrp="1"/>
          </p:cNvSpPr>
          <p:nvPr/>
        </p:nvSpPr>
        <p:spPr bwMode="auto">
          <a:xfrm>
            <a:off x="7550150" y="6604000"/>
            <a:ext cx="501650" cy="254000"/>
          </a:xfrm>
          <a:prstGeom prst="rect">
            <a:avLst/>
          </a:prstGeom>
          <a:noFill/>
          <a:ln w="9525" algn="ctr">
            <a:noFill/>
            <a:miter lim="800000"/>
            <a:headEnd/>
            <a:tailEnd/>
          </a:ln>
        </p:spPr>
        <p:txBody>
          <a:bodyPr/>
          <a:lstStyle/>
          <a:p>
            <a:pPr algn="r"/>
            <a:fld id="{C5F69A85-7983-4B03-B306-E46F2FD7E551}" type="slidenum">
              <a:rPr lang="en-US" altLang="zh-TW" sz="1200">
                <a:solidFill>
                  <a:srgbClr val="0000FF"/>
                </a:solidFill>
                <a:latin typeface="標楷體" pitchFamily="65" charset="-120"/>
              </a:rPr>
              <a:pPr algn="r"/>
              <a:t>57</a:t>
            </a:fld>
            <a:endParaRPr lang="en-US" altLang="ja-JP" sz="1200" dirty="0">
              <a:solidFill>
                <a:srgbClr val="0000FF"/>
              </a:solidFill>
              <a:latin typeface="標楷體" pitchFamily="65" charset="-120"/>
            </a:endParaRPr>
          </a:p>
        </p:txBody>
      </p:sp>
      <p:sp>
        <p:nvSpPr>
          <p:cNvPr id="65626" name="Rectangle 107"/>
          <p:cNvSpPr>
            <a:spLocks noChangeArrowheads="1"/>
          </p:cNvSpPr>
          <p:nvPr/>
        </p:nvSpPr>
        <p:spPr bwMode="auto">
          <a:xfrm>
            <a:off x="3708400" y="84138"/>
            <a:ext cx="1631950" cy="461962"/>
          </a:xfrm>
          <a:prstGeom prst="rect">
            <a:avLst/>
          </a:prstGeom>
          <a:noFill/>
          <a:ln w="9525" algn="ctr">
            <a:noFill/>
            <a:miter lim="800000"/>
            <a:headEnd/>
            <a:tailEnd/>
          </a:ln>
        </p:spPr>
        <p:txBody>
          <a:bodyPr>
            <a:spAutoFit/>
          </a:bodyPr>
          <a:lstStyle/>
          <a:p>
            <a:r>
              <a:rPr lang="zh-TW" altLang="en-US" sz="2400" b="1" dirty="0">
                <a:solidFill>
                  <a:srgbClr val="0000FF"/>
                </a:solidFill>
                <a:latin typeface="Arial" charset="0"/>
              </a:rPr>
              <a:t>工程範圍</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5"/>
          <p:cNvSpPr>
            <a:spLocks noChangeArrowheads="1"/>
          </p:cNvSpPr>
          <p:nvPr/>
        </p:nvSpPr>
        <p:spPr bwMode="auto">
          <a:xfrm>
            <a:off x="331788" y="774700"/>
            <a:ext cx="1482725" cy="361950"/>
          </a:xfrm>
          <a:prstGeom prst="rect">
            <a:avLst/>
          </a:prstGeom>
          <a:noFill/>
          <a:ln w="9525">
            <a:noFill/>
            <a:miter lim="800000"/>
            <a:headEnd/>
            <a:tailEnd/>
          </a:ln>
        </p:spPr>
        <p:txBody>
          <a:bodyPr wrap="none" anchor="ctr"/>
          <a:lstStyle/>
          <a:p>
            <a:pPr algn="l"/>
            <a:r>
              <a:rPr lang="zh-TW" altLang="en-US" sz="1800" b="1" dirty="0">
                <a:latin typeface="Arial" charset="0"/>
              </a:rPr>
              <a:t>二</a:t>
            </a:r>
            <a:r>
              <a:rPr lang="en-US" altLang="zh-TW" sz="1800" b="1" dirty="0">
                <a:latin typeface="Arial" charset="0"/>
              </a:rPr>
              <a:t>.</a:t>
            </a:r>
            <a:r>
              <a:rPr lang="zh-TW" altLang="en-US" sz="1800" b="1" dirty="0">
                <a:latin typeface="Arial" charset="0"/>
              </a:rPr>
              <a:t>控制系統：</a:t>
            </a:r>
          </a:p>
        </p:txBody>
      </p:sp>
      <p:sp>
        <p:nvSpPr>
          <p:cNvPr id="66563" name="Rectangle 80"/>
          <p:cNvSpPr>
            <a:spLocks noChangeArrowheads="1"/>
          </p:cNvSpPr>
          <p:nvPr/>
        </p:nvSpPr>
        <p:spPr bwMode="auto">
          <a:xfrm>
            <a:off x="319088" y="2705100"/>
            <a:ext cx="1482725" cy="361950"/>
          </a:xfrm>
          <a:prstGeom prst="rect">
            <a:avLst/>
          </a:prstGeom>
          <a:noFill/>
          <a:ln w="9525">
            <a:noFill/>
            <a:miter lim="800000"/>
            <a:headEnd/>
            <a:tailEnd/>
          </a:ln>
        </p:spPr>
        <p:txBody>
          <a:bodyPr wrap="none" anchor="ctr"/>
          <a:lstStyle/>
          <a:p>
            <a:pPr algn="l"/>
            <a:r>
              <a:rPr lang="zh-TW" altLang="en-US" sz="1800" b="1" dirty="0">
                <a:latin typeface="Arial" charset="0"/>
              </a:rPr>
              <a:t>三</a:t>
            </a:r>
            <a:r>
              <a:rPr lang="en-US" altLang="zh-TW" sz="1800" b="1" dirty="0">
                <a:latin typeface="Arial" charset="0"/>
              </a:rPr>
              <a:t>.</a:t>
            </a:r>
            <a:r>
              <a:rPr lang="zh-TW" altLang="en-US" sz="1800" b="1" dirty="0">
                <a:latin typeface="Arial" charset="0"/>
              </a:rPr>
              <a:t>配管及配線工程：</a:t>
            </a:r>
          </a:p>
        </p:txBody>
      </p:sp>
      <p:sp>
        <p:nvSpPr>
          <p:cNvPr id="66564" name="Rectangle 81"/>
          <p:cNvSpPr>
            <a:spLocks noChangeArrowheads="1"/>
          </p:cNvSpPr>
          <p:nvPr/>
        </p:nvSpPr>
        <p:spPr bwMode="auto">
          <a:xfrm>
            <a:off x="395288" y="4941888"/>
            <a:ext cx="3024187" cy="287337"/>
          </a:xfrm>
          <a:prstGeom prst="rect">
            <a:avLst/>
          </a:prstGeom>
          <a:noFill/>
          <a:ln w="9525">
            <a:noFill/>
            <a:miter lim="800000"/>
            <a:headEnd/>
            <a:tailEnd/>
          </a:ln>
        </p:spPr>
        <p:txBody>
          <a:bodyPr wrap="none" anchor="ctr"/>
          <a:lstStyle/>
          <a:p>
            <a:pPr algn="l"/>
            <a:r>
              <a:rPr lang="zh-TW" altLang="en-US" sz="1600" dirty="0"/>
              <a:t>註：</a:t>
            </a:r>
            <a:r>
              <a:rPr lang="en-US" altLang="zh-TW" sz="1600" dirty="0"/>
              <a:t>"◎"</a:t>
            </a:r>
            <a:r>
              <a:rPr lang="zh-TW" altLang="en-US" sz="1600" dirty="0"/>
              <a:t>記號表所屬工作範圍。</a:t>
            </a:r>
          </a:p>
        </p:txBody>
      </p:sp>
      <p:graphicFrame>
        <p:nvGraphicFramePr>
          <p:cNvPr id="121963" name="Group 107"/>
          <p:cNvGraphicFramePr>
            <a:graphicFrameLocks noGrp="1"/>
          </p:cNvGraphicFramePr>
          <p:nvPr>
            <p:extLst>
              <p:ext uri="{D42A27DB-BD31-4B8C-83A1-F6EECF244321}">
                <p14:modId xmlns:p14="http://schemas.microsoft.com/office/powerpoint/2010/main" val="3951656060"/>
              </p:ext>
            </p:extLst>
          </p:nvPr>
        </p:nvGraphicFramePr>
        <p:xfrm>
          <a:off x="557213" y="1136650"/>
          <a:ext cx="7962900" cy="1192213"/>
        </p:xfrm>
        <a:graphic>
          <a:graphicData uri="http://schemas.openxmlformats.org/drawingml/2006/table">
            <a:tbl>
              <a:tblPr/>
              <a:tblGrid>
                <a:gridCol w="482600"/>
                <a:gridCol w="3619500"/>
                <a:gridCol w="609600"/>
                <a:gridCol w="596900"/>
                <a:gridCol w="2654300"/>
              </a:tblGrid>
              <a:tr h="323850">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項目</a:t>
                      </a:r>
                    </a:p>
                  </a:txBody>
                  <a:tcPr marL="7620" marR="7620" marT="762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工程名稱</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金頂</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盟立</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備註</a:t>
                      </a:r>
                    </a:p>
                  </a:txBody>
                  <a:tcPr marL="7620" marR="7620" marT="762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8925">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en-US" altLang="zh-TW" sz="1400" b="0" i="0" u="none" strike="noStrike" cap="none" normalizeH="0" baseline="0" dirty="0" smtClean="0">
                          <a:ln>
                            <a:noFill/>
                          </a:ln>
                          <a:solidFill>
                            <a:schemeClr val="tx1"/>
                          </a:solidFill>
                          <a:effectLst/>
                          <a:latin typeface="標楷體" pitchFamily="65" charset="-120"/>
                          <a:ea typeface="標楷體" pitchFamily="65" charset="-120"/>
                        </a:rPr>
                        <a:t>1</a:t>
                      </a:r>
                    </a:p>
                  </a:txBody>
                  <a:tcPr marL="7620" marR="7620" marT="762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ctr" latinLnBrk="0" hangingPunct="1">
                        <a:lnSpc>
                          <a:spcPct val="100000"/>
                        </a:lnSpc>
                        <a:spcBef>
                          <a:spcPct val="0"/>
                        </a:spcBef>
                        <a:spcAft>
                          <a:spcPct val="0"/>
                        </a:spcAft>
                        <a:buClrTx/>
                        <a:buSzTx/>
                        <a:buFont typeface="Arial" charset="0"/>
                        <a:buNone/>
                        <a:tabLst/>
                      </a:pPr>
                      <a:r>
                        <a:rPr kumimoji="0" lang="en-US" altLang="zh-TW" sz="1400" b="0" i="0" u="none" strike="noStrike" cap="none" normalizeH="0" baseline="0" dirty="0" smtClean="0">
                          <a:ln>
                            <a:noFill/>
                          </a:ln>
                          <a:solidFill>
                            <a:schemeClr val="tx1"/>
                          </a:solidFill>
                          <a:effectLst/>
                          <a:latin typeface="標楷體" pitchFamily="65" charset="-120"/>
                          <a:ea typeface="標楷體" pitchFamily="65" charset="-120"/>
                        </a:rPr>
                        <a:t>AS/RS</a:t>
                      </a: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控制系統</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　</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 </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　</a:t>
                      </a:r>
                    </a:p>
                  </a:txBody>
                  <a:tcPr marL="7620" marR="7620" marT="762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0513">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en-US" altLang="zh-TW" sz="1400" b="0" i="0" u="none" strike="noStrike" cap="none" normalizeH="0" baseline="0" dirty="0" smtClean="0">
                          <a:ln>
                            <a:noFill/>
                          </a:ln>
                          <a:solidFill>
                            <a:schemeClr val="tx1"/>
                          </a:solidFill>
                          <a:effectLst/>
                          <a:latin typeface="標楷體" pitchFamily="65" charset="-120"/>
                          <a:ea typeface="標楷體" pitchFamily="65" charset="-120"/>
                        </a:rPr>
                        <a:t>2</a:t>
                      </a:r>
                    </a:p>
                  </a:txBody>
                  <a:tcPr marL="7620" marR="7620" marT="762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輸送設備</a:t>
                      </a:r>
                      <a:r>
                        <a:rPr kumimoji="0" lang="en-US" altLang="zh-TW" sz="1400" b="0" i="0" u="none" strike="noStrike" cap="none" normalizeH="0" baseline="0" dirty="0" smtClean="0">
                          <a:ln>
                            <a:noFill/>
                          </a:ln>
                          <a:solidFill>
                            <a:schemeClr val="tx1"/>
                          </a:solidFill>
                          <a:effectLst/>
                          <a:latin typeface="標楷體" pitchFamily="65" charset="-120"/>
                          <a:ea typeface="標楷體" pitchFamily="65" charset="-120"/>
                        </a:rPr>
                        <a:t>PLC</a:t>
                      </a: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控制系統</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　</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　</a:t>
                      </a:r>
                    </a:p>
                  </a:txBody>
                  <a:tcPr marL="7620" marR="7620" marT="762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8925">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en-US" altLang="zh-TW" sz="1400" b="0" i="0" u="none" strike="noStrike" cap="none" normalizeH="0" baseline="0" dirty="0" smtClean="0">
                          <a:ln>
                            <a:noFill/>
                          </a:ln>
                          <a:solidFill>
                            <a:schemeClr val="tx1"/>
                          </a:solidFill>
                          <a:effectLst/>
                          <a:latin typeface="標楷體" pitchFamily="65" charset="-120"/>
                          <a:ea typeface="標楷體" pitchFamily="65" charset="-120"/>
                        </a:rPr>
                        <a:t>3</a:t>
                      </a:r>
                    </a:p>
                  </a:txBody>
                  <a:tcPr marL="7620" marR="7620" marT="762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電腦作業系統</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　</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　</a:t>
                      </a:r>
                    </a:p>
                  </a:txBody>
                  <a:tcPr marL="7620" marR="7620" marT="762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121967" name="Group 111"/>
          <p:cNvGraphicFramePr>
            <a:graphicFrameLocks noGrp="1"/>
          </p:cNvGraphicFramePr>
          <p:nvPr>
            <p:extLst>
              <p:ext uri="{D42A27DB-BD31-4B8C-83A1-F6EECF244321}">
                <p14:modId xmlns:p14="http://schemas.microsoft.com/office/powerpoint/2010/main" val="1517327275"/>
              </p:ext>
            </p:extLst>
          </p:nvPr>
        </p:nvGraphicFramePr>
        <p:xfrm>
          <a:off x="577850" y="3136900"/>
          <a:ext cx="7962900" cy="1609725"/>
        </p:xfrm>
        <a:graphic>
          <a:graphicData uri="http://schemas.openxmlformats.org/drawingml/2006/table">
            <a:tbl>
              <a:tblPr/>
              <a:tblGrid>
                <a:gridCol w="482600"/>
                <a:gridCol w="3619500"/>
                <a:gridCol w="609600"/>
                <a:gridCol w="596900"/>
                <a:gridCol w="2654300"/>
              </a:tblGrid>
              <a:tr h="323850">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項目</a:t>
                      </a:r>
                    </a:p>
                  </a:txBody>
                  <a:tcPr marL="7620" marR="7620" marT="762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工程名稱</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金頂</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盟立</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備註</a:t>
                      </a:r>
                    </a:p>
                  </a:txBody>
                  <a:tcPr marL="7620" marR="7620" marT="762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7175">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en-US" altLang="zh-TW" sz="1400" b="0" i="0" u="none" strike="noStrike" cap="none" normalizeH="0" baseline="0" dirty="0" smtClean="0">
                          <a:ln>
                            <a:noFill/>
                          </a:ln>
                          <a:solidFill>
                            <a:schemeClr val="tx1"/>
                          </a:solidFill>
                          <a:effectLst/>
                          <a:latin typeface="標楷體" pitchFamily="65" charset="-120"/>
                          <a:ea typeface="標楷體" pitchFamily="65" charset="-120"/>
                        </a:rPr>
                        <a:t>1</a:t>
                      </a:r>
                    </a:p>
                  </a:txBody>
                  <a:tcPr marL="7620" marR="7620" marT="762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一次側配電工程</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rgbClr val="FF0000"/>
                          </a:solidFill>
                          <a:effectLst/>
                          <a:latin typeface="標楷體" pitchFamily="65" charset="-120"/>
                          <a:ea typeface="標楷體" pitchFamily="65" charset="-120"/>
                        </a:rPr>
                        <a:t>　</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供應到盟立指定地點</a:t>
                      </a:r>
                    </a:p>
                  </a:txBody>
                  <a:tcPr marL="7620" marR="7620" marT="762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7175">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en-US" altLang="zh-TW" sz="1400" b="0" i="0" u="none" strike="noStrike" cap="none" normalizeH="0" baseline="0" dirty="0" smtClean="0">
                          <a:ln>
                            <a:noFill/>
                          </a:ln>
                          <a:solidFill>
                            <a:schemeClr val="tx1"/>
                          </a:solidFill>
                          <a:effectLst/>
                          <a:latin typeface="標楷體" pitchFamily="65" charset="-120"/>
                          <a:ea typeface="標楷體" pitchFamily="65" charset="-120"/>
                        </a:rPr>
                        <a:t>2</a:t>
                      </a:r>
                    </a:p>
                  </a:txBody>
                  <a:tcPr marL="7620" marR="7620" marT="762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二次側分電盤設計及製造</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　</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　</a:t>
                      </a:r>
                    </a:p>
                  </a:txBody>
                  <a:tcPr marL="7620" marR="7620" marT="762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7175">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en-US" altLang="zh-TW" sz="1400" b="0" i="0" u="none" strike="noStrike" cap="none" normalizeH="0" baseline="0" dirty="0" smtClean="0">
                          <a:ln>
                            <a:noFill/>
                          </a:ln>
                          <a:solidFill>
                            <a:schemeClr val="tx1"/>
                          </a:solidFill>
                          <a:effectLst/>
                          <a:latin typeface="標楷體" pitchFamily="65" charset="-120"/>
                          <a:ea typeface="標楷體" pitchFamily="65" charset="-120"/>
                        </a:rPr>
                        <a:t>3</a:t>
                      </a:r>
                    </a:p>
                  </a:txBody>
                  <a:tcPr marL="7620" marR="7620" marT="762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二次側電源施工及控制配線</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　</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　</a:t>
                      </a:r>
                    </a:p>
                  </a:txBody>
                  <a:tcPr marL="7620" marR="7620" marT="762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7175">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en-US" altLang="zh-TW" sz="1400" b="0" i="0" u="none" strike="noStrike" cap="none" normalizeH="0" baseline="0" dirty="0" smtClean="0">
                          <a:ln>
                            <a:noFill/>
                          </a:ln>
                          <a:solidFill>
                            <a:schemeClr val="tx1"/>
                          </a:solidFill>
                          <a:effectLst/>
                          <a:latin typeface="標楷體" pitchFamily="65" charset="-120"/>
                          <a:ea typeface="標楷體" pitchFamily="65" charset="-120"/>
                        </a:rPr>
                        <a:t>4</a:t>
                      </a:r>
                    </a:p>
                  </a:txBody>
                  <a:tcPr marL="7620" marR="7620" marT="762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一次側氣壓源配管工程</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 </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　</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有需要時供應到盟立指定地點</a:t>
                      </a:r>
                    </a:p>
                  </a:txBody>
                  <a:tcPr marL="7620" marR="7620" marT="762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7175">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en-US" altLang="zh-TW" sz="1400" b="0" i="0" u="none" strike="noStrike" cap="none" normalizeH="0" baseline="0" dirty="0" smtClean="0">
                          <a:ln>
                            <a:noFill/>
                          </a:ln>
                          <a:solidFill>
                            <a:schemeClr val="tx1"/>
                          </a:solidFill>
                          <a:effectLst/>
                          <a:latin typeface="標楷體" pitchFamily="65" charset="-120"/>
                          <a:ea typeface="標楷體" pitchFamily="65" charset="-120"/>
                        </a:rPr>
                        <a:t>5</a:t>
                      </a:r>
                    </a:p>
                  </a:txBody>
                  <a:tcPr marL="7620" marR="7620" marT="7620" marB="0" anchor="ctr"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二次側氣壓源配管工程</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　</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a:t>
                      </a:r>
                    </a:p>
                  </a:txBody>
                  <a:tcPr marL="7620" marR="7620" marT="762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762000" rtl="0" eaLnBrk="1" fontAlgn="ctr" latinLnBrk="0" hangingPunct="1">
                        <a:lnSpc>
                          <a:spcPct val="100000"/>
                        </a:lnSpc>
                        <a:spcBef>
                          <a:spcPct val="0"/>
                        </a:spcBef>
                        <a:spcAft>
                          <a:spcPct val="0"/>
                        </a:spcAft>
                        <a:buClrTx/>
                        <a:buSzTx/>
                        <a:buFont typeface="Arial" charset="0"/>
                        <a:buNone/>
                        <a:tabLst/>
                      </a:pPr>
                      <a:r>
                        <a:rPr kumimoji="0" lang="zh-TW" altLang="en-US" sz="1400" b="0" i="0" u="none" strike="noStrike" cap="none" normalizeH="0" baseline="0" dirty="0" smtClean="0">
                          <a:ln>
                            <a:noFill/>
                          </a:ln>
                          <a:solidFill>
                            <a:schemeClr val="tx1"/>
                          </a:solidFill>
                          <a:effectLst/>
                          <a:latin typeface="標楷體" pitchFamily="65" charset="-120"/>
                          <a:ea typeface="標楷體" pitchFamily="65" charset="-120"/>
                        </a:rPr>
                        <a:t>　</a:t>
                      </a:r>
                    </a:p>
                  </a:txBody>
                  <a:tcPr marL="7620" marR="7620" marT="7620" marB="0" anchor="ctr"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6643" name="Rectangle 107"/>
          <p:cNvSpPr>
            <a:spLocks noChangeArrowheads="1"/>
          </p:cNvSpPr>
          <p:nvPr/>
        </p:nvSpPr>
        <p:spPr bwMode="auto">
          <a:xfrm>
            <a:off x="3708400" y="84138"/>
            <a:ext cx="1631950" cy="461962"/>
          </a:xfrm>
          <a:prstGeom prst="rect">
            <a:avLst/>
          </a:prstGeom>
          <a:noFill/>
          <a:ln w="9525" algn="ctr">
            <a:noFill/>
            <a:miter lim="800000"/>
            <a:headEnd/>
            <a:tailEnd/>
          </a:ln>
        </p:spPr>
        <p:txBody>
          <a:bodyPr>
            <a:spAutoFit/>
          </a:bodyPr>
          <a:lstStyle/>
          <a:p>
            <a:r>
              <a:rPr lang="zh-TW" altLang="en-US" sz="2400" b="1" dirty="0">
                <a:solidFill>
                  <a:srgbClr val="0000FF"/>
                </a:solidFill>
                <a:latin typeface="Arial" charset="0"/>
              </a:rPr>
              <a:t>工程範圍</a:t>
            </a:r>
          </a:p>
        </p:txBody>
      </p:sp>
      <p:sp>
        <p:nvSpPr>
          <p:cNvPr id="66644" name="投影片編號版面配置區 1"/>
          <p:cNvSpPr txBox="1">
            <a:spLocks noGrp="1"/>
          </p:cNvSpPr>
          <p:nvPr/>
        </p:nvSpPr>
        <p:spPr bwMode="auto">
          <a:xfrm>
            <a:off x="7550150" y="6604000"/>
            <a:ext cx="501650" cy="254000"/>
          </a:xfrm>
          <a:prstGeom prst="rect">
            <a:avLst/>
          </a:prstGeom>
          <a:noFill/>
          <a:ln w="9525" algn="ctr">
            <a:noFill/>
            <a:miter lim="800000"/>
            <a:headEnd/>
            <a:tailEnd/>
          </a:ln>
        </p:spPr>
        <p:txBody>
          <a:bodyPr/>
          <a:lstStyle/>
          <a:p>
            <a:pPr algn="r"/>
            <a:fld id="{9E04702D-987C-4336-8410-A157CB199296}" type="slidenum">
              <a:rPr lang="en-US" altLang="zh-TW" sz="1200">
                <a:solidFill>
                  <a:srgbClr val="0000FF"/>
                </a:solidFill>
                <a:latin typeface="標楷體" pitchFamily="65" charset="-120"/>
              </a:rPr>
              <a:pPr algn="r"/>
              <a:t>58</a:t>
            </a:fld>
            <a:endParaRPr lang="en-US" altLang="ja-JP" sz="1200" dirty="0">
              <a:solidFill>
                <a:srgbClr val="0000FF"/>
              </a:solidFill>
              <a:latin typeface="標楷體" pitchFamily="65" charset="-12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3"/>
          <p:cNvSpPr txBox="1">
            <a:spLocks noChangeArrowheads="1"/>
          </p:cNvSpPr>
          <p:nvPr/>
        </p:nvSpPr>
        <p:spPr bwMode="auto">
          <a:xfrm>
            <a:off x="1843088" y="1008063"/>
            <a:ext cx="5638800" cy="4832092"/>
          </a:xfrm>
          <a:prstGeom prst="rect">
            <a:avLst/>
          </a:prstGeom>
          <a:noFill/>
          <a:ln w="9525">
            <a:noFill/>
            <a:miter lim="800000"/>
            <a:headEnd/>
            <a:tailEnd/>
          </a:ln>
        </p:spPr>
        <p:txBody>
          <a:bodyPr>
            <a:spAutoFit/>
          </a:bodyPr>
          <a:lstStyle/>
          <a:p>
            <a:pPr marL="457200" indent="-457200" algn="l">
              <a:lnSpc>
                <a:spcPct val="110000"/>
              </a:lnSpc>
              <a:buFont typeface="Wingdings" pitchFamily="2" charset="2"/>
              <a:buChar char="§"/>
            </a:pPr>
            <a:r>
              <a:rPr lang="zh-TW" altLang="en-US" sz="2000" dirty="0">
                <a:solidFill>
                  <a:srgbClr val="800080"/>
                </a:solidFill>
                <a:latin typeface="標楷體" pitchFamily="65" charset="-120"/>
              </a:rPr>
              <a:t>自動倉庫</a:t>
            </a:r>
            <a:endParaRPr lang="zh-TW" altLang="en-US" sz="2000" dirty="0">
              <a:latin typeface="標楷體" pitchFamily="65" charset="-120"/>
            </a:endParaRPr>
          </a:p>
          <a:p>
            <a:pPr marL="914400" lvl="1" indent="-457200" algn="l">
              <a:lnSpc>
                <a:spcPct val="110000"/>
              </a:lnSpc>
              <a:buFont typeface="Wingdings" pitchFamily="2" charset="2"/>
              <a:buNone/>
            </a:pPr>
            <a:r>
              <a:rPr lang="en-US" altLang="zh-TW" sz="2000" dirty="0">
                <a:solidFill>
                  <a:srgbClr val="000000"/>
                </a:solidFill>
                <a:latin typeface="標楷體" pitchFamily="65" charset="-120"/>
              </a:rPr>
              <a:t>1.</a:t>
            </a:r>
            <a:r>
              <a:rPr lang="zh-TW" altLang="en-US" sz="2000" dirty="0">
                <a:solidFill>
                  <a:srgbClr val="000000"/>
                </a:solidFill>
                <a:latin typeface="標楷體" pitchFamily="65" charset="-120"/>
              </a:rPr>
              <a:t>一般料架及傳動機構檢查</a:t>
            </a:r>
            <a:endParaRPr lang="zh-TW" altLang="en-US" sz="2000" dirty="0">
              <a:latin typeface="標楷體" pitchFamily="65" charset="-120"/>
            </a:endParaRPr>
          </a:p>
          <a:p>
            <a:pPr marL="914400" lvl="1" indent="-457200" algn="l">
              <a:lnSpc>
                <a:spcPct val="110000"/>
              </a:lnSpc>
              <a:buFont typeface="Wingdings" pitchFamily="2" charset="2"/>
              <a:buNone/>
            </a:pPr>
            <a:r>
              <a:rPr lang="en-US" altLang="zh-TW" sz="2000" dirty="0">
                <a:solidFill>
                  <a:srgbClr val="000000"/>
                </a:solidFill>
                <a:latin typeface="標楷體" pitchFamily="65" charset="-120"/>
              </a:rPr>
              <a:t>2.</a:t>
            </a:r>
            <a:r>
              <a:rPr lang="zh-TW" altLang="en-US" sz="2000" dirty="0">
                <a:solidFill>
                  <a:srgbClr val="000000"/>
                </a:solidFill>
                <a:latin typeface="標楷體" pitchFamily="65" charset="-120"/>
              </a:rPr>
              <a:t>系統週邊設備檢查</a:t>
            </a:r>
            <a:endParaRPr lang="zh-TW" altLang="en-US" sz="2000" dirty="0">
              <a:latin typeface="標楷體" pitchFamily="65" charset="-120"/>
            </a:endParaRPr>
          </a:p>
          <a:p>
            <a:pPr marL="457200" indent="-457200" algn="l">
              <a:lnSpc>
                <a:spcPct val="110000"/>
              </a:lnSpc>
              <a:buFont typeface="Wingdings" pitchFamily="2" charset="2"/>
              <a:buChar char="§"/>
            </a:pPr>
            <a:r>
              <a:rPr lang="zh-TW" altLang="en-US" sz="2000" dirty="0">
                <a:solidFill>
                  <a:srgbClr val="800080"/>
                </a:solidFill>
                <a:latin typeface="標楷體" pitchFamily="65" charset="-120"/>
              </a:rPr>
              <a:t>自動倉儲管理系統</a:t>
            </a:r>
            <a:endParaRPr lang="zh-TW" altLang="en-US" sz="2000" dirty="0">
              <a:latin typeface="標楷體" pitchFamily="65" charset="-120"/>
            </a:endParaRPr>
          </a:p>
          <a:p>
            <a:pPr marL="914400" lvl="1" indent="-457200" algn="l">
              <a:lnSpc>
                <a:spcPct val="110000"/>
              </a:lnSpc>
              <a:buFont typeface="Wingdings" pitchFamily="2" charset="2"/>
              <a:buNone/>
            </a:pPr>
            <a:r>
              <a:rPr lang="en-US" altLang="zh-TW" sz="2000" dirty="0">
                <a:solidFill>
                  <a:srgbClr val="000000"/>
                </a:solidFill>
                <a:latin typeface="標楷體" pitchFamily="65" charset="-120"/>
              </a:rPr>
              <a:t>1</a:t>
            </a:r>
            <a:r>
              <a:rPr lang="en-US" altLang="zh-TW" sz="2000" dirty="0" smtClean="0">
                <a:solidFill>
                  <a:srgbClr val="000000"/>
                </a:solidFill>
                <a:latin typeface="標楷體" pitchFamily="65" charset="-120"/>
              </a:rPr>
              <a:t>.</a:t>
            </a:r>
            <a:r>
              <a:rPr lang="zh-TW" altLang="en-US" sz="2000" dirty="0" smtClean="0">
                <a:solidFill>
                  <a:srgbClr val="000000"/>
                </a:solidFill>
                <a:latin typeface="標楷體" pitchFamily="65" charset="-120"/>
              </a:rPr>
              <a:t>更新檔</a:t>
            </a:r>
            <a:endParaRPr lang="zh-TW" altLang="en-US" sz="2000" dirty="0">
              <a:latin typeface="標楷體" pitchFamily="65" charset="-120"/>
            </a:endParaRPr>
          </a:p>
          <a:p>
            <a:pPr marL="914400" lvl="1" indent="-457200" algn="l">
              <a:lnSpc>
                <a:spcPct val="110000"/>
              </a:lnSpc>
              <a:buFont typeface="Wingdings" pitchFamily="2" charset="2"/>
              <a:buNone/>
            </a:pPr>
            <a:r>
              <a:rPr lang="en-US" altLang="zh-TW" sz="2000" dirty="0">
                <a:solidFill>
                  <a:srgbClr val="000000"/>
                </a:solidFill>
                <a:latin typeface="標楷體" pitchFamily="65" charset="-120"/>
              </a:rPr>
              <a:t>2.</a:t>
            </a:r>
            <a:r>
              <a:rPr lang="zh-TW" altLang="en-US" sz="2000" dirty="0">
                <a:solidFill>
                  <a:srgbClr val="000000"/>
                </a:solidFill>
                <a:latin typeface="標楷體" pitchFamily="65" charset="-120"/>
              </a:rPr>
              <a:t>系統運作維護</a:t>
            </a:r>
            <a:endParaRPr lang="zh-TW" altLang="en-US" sz="2000" dirty="0">
              <a:latin typeface="標楷體" pitchFamily="65" charset="-120"/>
            </a:endParaRPr>
          </a:p>
          <a:p>
            <a:pPr marL="914400" lvl="1" indent="-457200" algn="l">
              <a:lnSpc>
                <a:spcPct val="110000"/>
              </a:lnSpc>
              <a:buFont typeface="Wingdings" pitchFamily="2" charset="2"/>
              <a:buNone/>
            </a:pPr>
            <a:r>
              <a:rPr lang="en-US" altLang="zh-TW" sz="2000" dirty="0">
                <a:solidFill>
                  <a:srgbClr val="000000"/>
                </a:solidFill>
                <a:latin typeface="標楷體" pitchFamily="65" charset="-120"/>
              </a:rPr>
              <a:t>3.</a:t>
            </a:r>
            <a:r>
              <a:rPr lang="zh-TW" altLang="en-US" sz="2000" dirty="0">
                <a:solidFill>
                  <a:srgbClr val="000000"/>
                </a:solidFill>
                <a:latin typeface="標楷體" pitchFamily="65" charset="-120"/>
              </a:rPr>
              <a:t>通訊作業檢查</a:t>
            </a:r>
            <a:endParaRPr lang="zh-TW" altLang="en-US" sz="2000" dirty="0">
              <a:latin typeface="標楷體" pitchFamily="65" charset="-120"/>
            </a:endParaRPr>
          </a:p>
          <a:p>
            <a:pPr marL="457200" indent="-457200" algn="l">
              <a:lnSpc>
                <a:spcPct val="110000"/>
              </a:lnSpc>
              <a:buFont typeface="Wingdings" pitchFamily="2" charset="2"/>
              <a:buChar char="§"/>
            </a:pPr>
            <a:r>
              <a:rPr lang="zh-TW" altLang="en-US" sz="2000" dirty="0">
                <a:solidFill>
                  <a:srgbClr val="800080"/>
                </a:solidFill>
                <a:latin typeface="標楷體" pitchFamily="65" charset="-120"/>
              </a:rPr>
              <a:t>電控系統</a:t>
            </a:r>
            <a:endParaRPr lang="zh-TW" altLang="en-US" sz="2000" dirty="0">
              <a:latin typeface="標楷體" pitchFamily="65" charset="-120"/>
            </a:endParaRPr>
          </a:p>
          <a:p>
            <a:pPr marL="914400" lvl="1" indent="-457200" algn="l">
              <a:lnSpc>
                <a:spcPct val="110000"/>
              </a:lnSpc>
              <a:buFont typeface="Wingdings" pitchFamily="2" charset="2"/>
              <a:buNone/>
            </a:pPr>
            <a:r>
              <a:rPr lang="en-US" altLang="zh-TW" sz="2000" dirty="0">
                <a:solidFill>
                  <a:srgbClr val="000000"/>
                </a:solidFill>
                <a:latin typeface="標楷體" pitchFamily="65" charset="-120"/>
              </a:rPr>
              <a:t>1.</a:t>
            </a:r>
            <a:r>
              <a:rPr lang="zh-TW" altLang="en-US" sz="2000" dirty="0">
                <a:solidFill>
                  <a:srgbClr val="000000"/>
                </a:solidFill>
                <a:latin typeface="標楷體" pitchFamily="65" charset="-120"/>
              </a:rPr>
              <a:t>倉庫電控線路測試檢查</a:t>
            </a:r>
            <a:endParaRPr lang="zh-TW" altLang="en-US" sz="2000" dirty="0">
              <a:latin typeface="標楷體" pitchFamily="65" charset="-120"/>
            </a:endParaRPr>
          </a:p>
          <a:p>
            <a:pPr marL="914400" lvl="1" indent="-457200" algn="l">
              <a:lnSpc>
                <a:spcPct val="110000"/>
              </a:lnSpc>
              <a:buFont typeface="Wingdings" pitchFamily="2" charset="2"/>
              <a:buNone/>
            </a:pPr>
            <a:r>
              <a:rPr lang="en-US" altLang="zh-TW" sz="2000" dirty="0">
                <a:solidFill>
                  <a:srgbClr val="000000"/>
                </a:solidFill>
                <a:latin typeface="標楷體" pitchFamily="65" charset="-120"/>
              </a:rPr>
              <a:t>2.</a:t>
            </a:r>
            <a:r>
              <a:rPr lang="zh-TW" altLang="en-US" sz="2000" dirty="0">
                <a:solidFill>
                  <a:srgbClr val="000000"/>
                </a:solidFill>
                <a:latin typeface="標楷體" pitchFamily="65" charset="-120"/>
              </a:rPr>
              <a:t>週邊設備電控系統測試檢查</a:t>
            </a:r>
            <a:endParaRPr lang="zh-TW" altLang="en-US" sz="2000" dirty="0">
              <a:latin typeface="標楷體" pitchFamily="65" charset="-120"/>
            </a:endParaRPr>
          </a:p>
          <a:p>
            <a:pPr marL="457200" indent="-457200" algn="l">
              <a:lnSpc>
                <a:spcPct val="110000"/>
              </a:lnSpc>
              <a:buFont typeface="Wingdings" pitchFamily="2" charset="2"/>
              <a:buChar char="§"/>
            </a:pPr>
            <a:r>
              <a:rPr lang="zh-TW" altLang="en-US" sz="2000" dirty="0">
                <a:solidFill>
                  <a:srgbClr val="800080"/>
                </a:solidFill>
                <a:latin typeface="標楷體" pitchFamily="65" charset="-120"/>
              </a:rPr>
              <a:t>電腦硬體系統</a:t>
            </a:r>
            <a:endParaRPr lang="zh-TW" altLang="en-US" sz="2000" dirty="0">
              <a:latin typeface="標楷體" pitchFamily="65" charset="-120"/>
            </a:endParaRPr>
          </a:p>
          <a:p>
            <a:pPr marL="914400" lvl="1" indent="-457200" algn="l">
              <a:lnSpc>
                <a:spcPct val="110000"/>
              </a:lnSpc>
              <a:buFont typeface="Wingdings" pitchFamily="2" charset="2"/>
              <a:buNone/>
            </a:pPr>
            <a:r>
              <a:rPr lang="en-US" altLang="zh-TW" sz="2000" dirty="0">
                <a:solidFill>
                  <a:srgbClr val="000000"/>
                </a:solidFill>
                <a:latin typeface="標楷體" pitchFamily="65" charset="-120"/>
              </a:rPr>
              <a:t>1.</a:t>
            </a:r>
            <a:r>
              <a:rPr lang="zh-TW" altLang="en-US" sz="2000" dirty="0">
                <a:solidFill>
                  <a:srgbClr val="000000"/>
                </a:solidFill>
                <a:latin typeface="標楷體" pitchFamily="65" charset="-120"/>
              </a:rPr>
              <a:t>系統保固服務</a:t>
            </a:r>
            <a:endParaRPr lang="zh-TW" altLang="en-US" sz="2000" dirty="0">
              <a:latin typeface="標楷體" pitchFamily="65" charset="-120"/>
            </a:endParaRPr>
          </a:p>
          <a:p>
            <a:pPr marL="914400" lvl="1" indent="-457200" algn="l">
              <a:lnSpc>
                <a:spcPct val="110000"/>
              </a:lnSpc>
              <a:buFont typeface="Wingdings" pitchFamily="2" charset="2"/>
              <a:buNone/>
            </a:pPr>
            <a:r>
              <a:rPr lang="en-US" altLang="zh-TW" sz="2000" dirty="0">
                <a:solidFill>
                  <a:srgbClr val="000000"/>
                </a:solidFill>
                <a:latin typeface="標楷體" pitchFamily="65" charset="-120"/>
              </a:rPr>
              <a:t>2.</a:t>
            </a:r>
            <a:r>
              <a:rPr lang="zh-TW" altLang="en-US" sz="2000" dirty="0">
                <a:solidFill>
                  <a:srgbClr val="000000"/>
                </a:solidFill>
                <a:latin typeface="標楷體" pitchFamily="65" charset="-120"/>
              </a:rPr>
              <a:t>系統績效調整</a:t>
            </a:r>
            <a:endParaRPr lang="zh-TW" altLang="en-US" sz="2000" dirty="0">
              <a:latin typeface="標楷體" pitchFamily="65" charset="-120"/>
            </a:endParaRPr>
          </a:p>
          <a:p>
            <a:pPr marL="914400" lvl="1" indent="-457200" algn="l">
              <a:lnSpc>
                <a:spcPct val="110000"/>
              </a:lnSpc>
              <a:buFont typeface="Wingdings" pitchFamily="2" charset="2"/>
              <a:buNone/>
            </a:pPr>
            <a:r>
              <a:rPr lang="en-US" altLang="zh-TW" sz="2000" dirty="0">
                <a:solidFill>
                  <a:srgbClr val="000000"/>
                </a:solidFill>
                <a:latin typeface="標楷體" pitchFamily="65" charset="-120"/>
              </a:rPr>
              <a:t>3.</a:t>
            </a:r>
            <a:r>
              <a:rPr lang="zh-TW" altLang="en-US" sz="2000" dirty="0">
                <a:solidFill>
                  <a:srgbClr val="000000"/>
                </a:solidFill>
                <a:latin typeface="標楷體" pitchFamily="65" charset="-120"/>
              </a:rPr>
              <a:t>資料備份技術服務</a:t>
            </a:r>
            <a:endParaRPr lang="zh-TW" altLang="en-US" sz="2000" dirty="0">
              <a:latin typeface="標楷體" pitchFamily="65" charset="-120"/>
            </a:endParaRPr>
          </a:p>
        </p:txBody>
      </p:sp>
      <p:sp>
        <p:nvSpPr>
          <p:cNvPr id="73731" name="Rectangle 4"/>
          <p:cNvSpPr>
            <a:spLocks noChangeArrowheads="1"/>
          </p:cNvSpPr>
          <p:nvPr/>
        </p:nvSpPr>
        <p:spPr bwMode="auto">
          <a:xfrm>
            <a:off x="1306513" y="676275"/>
            <a:ext cx="5029200" cy="396875"/>
          </a:xfrm>
          <a:prstGeom prst="rect">
            <a:avLst/>
          </a:prstGeom>
          <a:noFill/>
          <a:ln w="9525">
            <a:noFill/>
            <a:miter lim="800000"/>
            <a:headEnd/>
            <a:tailEnd/>
          </a:ln>
        </p:spPr>
        <p:txBody>
          <a:bodyPr>
            <a:spAutoFit/>
          </a:bodyPr>
          <a:lstStyle/>
          <a:p>
            <a:pPr algn="l"/>
            <a:r>
              <a:rPr lang="en-US" altLang="zh-TW" sz="2000" b="1" dirty="0">
                <a:solidFill>
                  <a:srgbClr val="0000FF"/>
                </a:solidFill>
                <a:latin typeface="標楷體" pitchFamily="65" charset="-120"/>
              </a:rPr>
              <a:t>(</a:t>
            </a:r>
            <a:r>
              <a:rPr lang="zh-TW" altLang="en-US" sz="2000" b="1" dirty="0">
                <a:solidFill>
                  <a:srgbClr val="0000FF"/>
                </a:solidFill>
                <a:latin typeface="標楷體" pitchFamily="65" charset="-120"/>
              </a:rPr>
              <a:t>一</a:t>
            </a:r>
            <a:r>
              <a:rPr lang="en-US" altLang="zh-TW" sz="2000" b="1" dirty="0">
                <a:solidFill>
                  <a:srgbClr val="0000FF"/>
                </a:solidFill>
                <a:latin typeface="標楷體" pitchFamily="65" charset="-120"/>
              </a:rPr>
              <a:t>)</a:t>
            </a:r>
            <a:r>
              <a:rPr lang="zh-TW" altLang="en-US" sz="2000" b="1" dirty="0">
                <a:solidFill>
                  <a:srgbClr val="0000FF"/>
                </a:solidFill>
                <a:latin typeface="標楷體" pitchFamily="65" charset="-120"/>
              </a:rPr>
              <a:t>定期維護 → → 半年一次</a:t>
            </a:r>
          </a:p>
        </p:txBody>
      </p:sp>
      <p:sp>
        <p:nvSpPr>
          <p:cNvPr id="73732" name="Rectangle 5"/>
          <p:cNvSpPr>
            <a:spLocks noChangeArrowheads="1"/>
          </p:cNvSpPr>
          <p:nvPr/>
        </p:nvSpPr>
        <p:spPr bwMode="auto">
          <a:xfrm>
            <a:off x="3395663" y="87313"/>
            <a:ext cx="2622550" cy="457200"/>
          </a:xfrm>
          <a:prstGeom prst="rect">
            <a:avLst/>
          </a:prstGeom>
          <a:noFill/>
          <a:ln w="9525" algn="ctr">
            <a:noFill/>
            <a:miter lim="800000"/>
            <a:headEnd/>
            <a:tailEnd/>
          </a:ln>
        </p:spPr>
        <p:txBody>
          <a:bodyPr>
            <a:spAutoFit/>
          </a:bodyPr>
          <a:lstStyle/>
          <a:p>
            <a:pPr eaLnBrk="0" hangingPunct="0">
              <a:spcBef>
                <a:spcPct val="50000"/>
              </a:spcBef>
            </a:pPr>
            <a:r>
              <a:rPr lang="zh-TW" altLang="en-US" sz="2400" b="1" dirty="0">
                <a:solidFill>
                  <a:srgbClr val="0000FF"/>
                </a:solidFill>
                <a:latin typeface="標楷體" pitchFamily="65" charset="-120"/>
              </a:rPr>
              <a:t>維修機制說明</a:t>
            </a:r>
            <a:r>
              <a:rPr lang="en-US" altLang="zh-TW" sz="2400" b="1" dirty="0">
                <a:solidFill>
                  <a:srgbClr val="0000FF"/>
                </a:solidFill>
                <a:latin typeface="標楷體" pitchFamily="65" charset="-120"/>
              </a:rPr>
              <a:t>-1/2</a:t>
            </a:r>
          </a:p>
        </p:txBody>
      </p:sp>
      <p:sp>
        <p:nvSpPr>
          <p:cNvPr id="73733" name="投影片編號版面配置區 1"/>
          <p:cNvSpPr txBox="1">
            <a:spLocks noGrp="1"/>
          </p:cNvSpPr>
          <p:nvPr/>
        </p:nvSpPr>
        <p:spPr bwMode="auto">
          <a:xfrm>
            <a:off x="7550150" y="6604000"/>
            <a:ext cx="501650" cy="254000"/>
          </a:xfrm>
          <a:prstGeom prst="rect">
            <a:avLst/>
          </a:prstGeom>
          <a:noFill/>
          <a:ln w="9525" algn="ctr">
            <a:noFill/>
            <a:miter lim="800000"/>
            <a:headEnd/>
            <a:tailEnd/>
          </a:ln>
        </p:spPr>
        <p:txBody>
          <a:bodyPr/>
          <a:lstStyle/>
          <a:p>
            <a:pPr algn="r"/>
            <a:fld id="{FA4B033C-5FFB-4946-8418-4E91AD6A8247}" type="slidenum">
              <a:rPr lang="en-US" altLang="zh-TW" sz="1200">
                <a:solidFill>
                  <a:srgbClr val="0000FF"/>
                </a:solidFill>
                <a:latin typeface="標楷體" pitchFamily="65" charset="-120"/>
              </a:rPr>
              <a:pPr algn="r"/>
              <a:t>59</a:t>
            </a:fld>
            <a:endParaRPr lang="en-US" altLang="ja-JP" sz="1200" dirty="0">
              <a:solidFill>
                <a:srgbClr val="0000FF"/>
              </a:solidFill>
              <a:latin typeface="標楷體" pitchFamily="65" charset="-12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PB120024"/>
          <p:cNvPicPr>
            <a:picLocks noChangeAspect="1" noChangeArrowheads="1"/>
          </p:cNvPicPr>
          <p:nvPr/>
        </p:nvPicPr>
        <p:blipFill>
          <a:blip r:embed="rId3" cstate="print"/>
          <a:srcRect/>
          <a:stretch>
            <a:fillRect/>
          </a:stretch>
        </p:blipFill>
        <p:spPr bwMode="auto">
          <a:xfrm>
            <a:off x="504825" y="952500"/>
            <a:ext cx="3635375" cy="2728913"/>
          </a:xfrm>
          <a:prstGeom prst="rect">
            <a:avLst/>
          </a:prstGeom>
          <a:noFill/>
          <a:ln w="9525">
            <a:solidFill>
              <a:schemeClr val="accent1"/>
            </a:solidFill>
            <a:miter lim="800000"/>
            <a:headEnd/>
            <a:tailEnd/>
          </a:ln>
        </p:spPr>
      </p:pic>
      <p:pic>
        <p:nvPicPr>
          <p:cNvPr id="10243" name="Picture 3"/>
          <p:cNvPicPr>
            <a:picLocks noChangeAspect="1" noChangeArrowheads="1"/>
          </p:cNvPicPr>
          <p:nvPr/>
        </p:nvPicPr>
        <p:blipFill>
          <a:blip r:embed="rId4" cstate="print"/>
          <a:srcRect/>
          <a:stretch>
            <a:fillRect/>
          </a:stretch>
        </p:blipFill>
        <p:spPr bwMode="auto">
          <a:xfrm>
            <a:off x="504825" y="3687763"/>
            <a:ext cx="3635375" cy="2662237"/>
          </a:xfrm>
          <a:prstGeom prst="rect">
            <a:avLst/>
          </a:prstGeom>
          <a:noFill/>
          <a:ln w="9525">
            <a:noFill/>
            <a:miter lim="800000"/>
            <a:headEnd/>
            <a:tailEnd/>
          </a:ln>
          <a:effectLst/>
        </p:spPr>
      </p:pic>
      <p:sp>
        <p:nvSpPr>
          <p:cNvPr id="10244" name="Rectangle 4"/>
          <p:cNvSpPr>
            <a:spLocks noChangeArrowheads="1"/>
          </p:cNvSpPr>
          <p:nvPr/>
        </p:nvSpPr>
        <p:spPr bwMode="auto">
          <a:xfrm>
            <a:off x="2781300" y="116794"/>
            <a:ext cx="4441303" cy="523220"/>
          </a:xfrm>
          <a:prstGeom prst="rect">
            <a:avLst/>
          </a:prstGeom>
          <a:noFill/>
          <a:ln w="9525" algn="ctr">
            <a:noFill/>
            <a:miter lim="800000"/>
            <a:headEnd/>
            <a:tailEnd/>
          </a:ln>
          <a:effectLst/>
        </p:spPr>
        <p:txBody>
          <a:bodyPr wrap="square">
            <a:spAutoFit/>
          </a:bodyPr>
          <a:lstStyle/>
          <a:p>
            <a:pPr algn="ctr">
              <a:spcBef>
                <a:spcPct val="50000"/>
              </a:spcBef>
            </a:pPr>
            <a:r>
              <a:rPr lang="zh-TW" altLang="en-US" sz="2800" b="1" dirty="0" smtClean="0">
                <a:solidFill>
                  <a:srgbClr val="0000FF"/>
                </a:solidFill>
                <a:latin typeface="標楷體" pitchFamily="65" charset="-120"/>
              </a:rPr>
              <a:t>托盤荷重</a:t>
            </a:r>
            <a:r>
              <a:rPr lang="zh-TW" altLang="en-US" sz="2800" b="1" dirty="0">
                <a:solidFill>
                  <a:srgbClr val="0000FF"/>
                </a:solidFill>
                <a:latin typeface="標楷體" pitchFamily="65" charset="-120"/>
              </a:rPr>
              <a:t>測試</a:t>
            </a:r>
            <a:r>
              <a:rPr lang="zh-TW" altLang="en-US" sz="2800" b="1" dirty="0" smtClean="0">
                <a:solidFill>
                  <a:srgbClr val="0000FF"/>
                </a:solidFill>
                <a:latin typeface="標楷體" pitchFamily="65" charset="-120"/>
              </a:rPr>
              <a:t>方法</a:t>
            </a:r>
            <a:r>
              <a:rPr lang="en-US" altLang="zh-TW" sz="2800" b="1" dirty="0" smtClean="0">
                <a:solidFill>
                  <a:srgbClr val="0000FF"/>
                </a:solidFill>
                <a:latin typeface="標楷體" pitchFamily="65" charset="-120"/>
              </a:rPr>
              <a:t>(</a:t>
            </a:r>
            <a:r>
              <a:rPr lang="zh-TW" altLang="en-US" sz="2800" b="1" dirty="0" smtClean="0">
                <a:solidFill>
                  <a:srgbClr val="0000FF"/>
                </a:solidFill>
                <a:latin typeface="標楷體" pitchFamily="65" charset="-120"/>
              </a:rPr>
              <a:t>示意圖</a:t>
            </a:r>
            <a:r>
              <a:rPr lang="en-US" altLang="zh-TW" sz="2800" b="1" dirty="0" smtClean="0">
                <a:solidFill>
                  <a:srgbClr val="0000FF"/>
                </a:solidFill>
                <a:latin typeface="標楷體" pitchFamily="65" charset="-120"/>
              </a:rPr>
              <a:t>)</a:t>
            </a:r>
            <a:endParaRPr lang="zh-TW" altLang="en-US" sz="2800" b="1" dirty="0">
              <a:solidFill>
                <a:srgbClr val="0000FF"/>
              </a:solidFill>
              <a:latin typeface="標楷體" pitchFamily="65" charset="-120"/>
            </a:endParaRPr>
          </a:p>
        </p:txBody>
      </p:sp>
      <p:pic>
        <p:nvPicPr>
          <p:cNvPr id="10245"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l="19254" t="1678" r="32230" b="-671"/>
          <a:stretch>
            <a:fillRect/>
          </a:stretch>
        </p:blipFill>
        <p:spPr bwMode="auto">
          <a:xfrm>
            <a:off x="5013325" y="945952"/>
            <a:ext cx="3005138" cy="3059112"/>
          </a:xfrm>
          <a:prstGeom prst="rect">
            <a:avLst/>
          </a:prstGeom>
          <a:noFill/>
          <a:ln w="9525">
            <a:noFill/>
            <a:miter lim="800000"/>
            <a:headEnd/>
            <a:tailEnd/>
          </a:ln>
          <a:effectLst/>
        </p:spPr>
      </p:pic>
      <p:sp>
        <p:nvSpPr>
          <p:cNvPr id="10246" name="文字方塊 3"/>
          <p:cNvSpPr txBox="1">
            <a:spLocks noChangeArrowheads="1"/>
          </p:cNvSpPr>
          <p:nvPr/>
        </p:nvSpPr>
        <p:spPr bwMode="auto">
          <a:xfrm>
            <a:off x="4572000" y="4077073"/>
            <a:ext cx="3973286" cy="738664"/>
          </a:xfrm>
          <a:prstGeom prst="rect">
            <a:avLst/>
          </a:prstGeom>
          <a:noFill/>
          <a:ln w="9525">
            <a:noFill/>
            <a:miter lim="800000"/>
            <a:headEnd/>
            <a:tailEnd/>
          </a:ln>
        </p:spPr>
        <p:txBody>
          <a:bodyPr wrap="square">
            <a:spAutoFit/>
          </a:bodyPr>
          <a:lstStyle/>
          <a:p>
            <a:r>
              <a:rPr lang="en-US" altLang="zh-TW" dirty="0" smtClean="0">
                <a:latin typeface="標楷體" pitchFamily="65" charset="-120"/>
              </a:rPr>
              <a:t>※ </a:t>
            </a:r>
            <a:r>
              <a:rPr lang="zh-TW" altLang="en-US" dirty="0" smtClean="0"/>
              <a:t>測試重量</a:t>
            </a:r>
            <a:r>
              <a:rPr lang="en-US" altLang="zh-TW" dirty="0" smtClean="0"/>
              <a:t>=600KG</a:t>
            </a:r>
          </a:p>
          <a:p>
            <a:pPr indent="355600">
              <a:buClrTx/>
              <a:buFontTx/>
              <a:buNone/>
              <a:tabLst>
                <a:tab pos="838200" algn="l"/>
                <a:tab pos="1479550" algn="l"/>
              </a:tabLst>
            </a:pPr>
            <a:r>
              <a:rPr lang="zh-TW" altLang="en-US" dirty="0" smtClean="0"/>
              <a:t>測試時間</a:t>
            </a:r>
            <a:r>
              <a:rPr lang="en-US" altLang="zh-TW" dirty="0" smtClean="0"/>
              <a:t>=7~10</a:t>
            </a:r>
            <a:r>
              <a:rPr lang="zh-TW" altLang="en-US" dirty="0" smtClean="0"/>
              <a:t>天</a:t>
            </a:r>
          </a:p>
          <a:p>
            <a:pPr indent="355600">
              <a:buClrTx/>
              <a:buFontTx/>
              <a:buNone/>
              <a:tabLst>
                <a:tab pos="838200" algn="l"/>
                <a:tab pos="1479550" algn="l"/>
              </a:tabLst>
            </a:pPr>
            <a:r>
              <a:rPr lang="zh-TW" altLang="en-US" dirty="0" smtClean="0"/>
              <a:t>棧板最大垂直變型量要求</a:t>
            </a:r>
            <a:r>
              <a:rPr lang="en-US" altLang="zh-TW" dirty="0" smtClean="0"/>
              <a:t>(</a:t>
            </a:r>
            <a:r>
              <a:rPr lang="zh-TW" altLang="en-US" dirty="0" smtClean="0"/>
              <a:t>強度要求</a:t>
            </a:r>
            <a:r>
              <a:rPr lang="en-US" altLang="zh-TW" dirty="0" smtClean="0"/>
              <a:t>)≦10mm</a:t>
            </a:r>
            <a:endParaRPr lang="zh-TW" altLang="en-US" dirty="0">
              <a:latin typeface="標楷體" pitchFamily="65" charset="-120"/>
            </a:endParaRPr>
          </a:p>
        </p:txBody>
      </p:sp>
      <p:sp>
        <p:nvSpPr>
          <p:cNvPr id="8" name="投影片編號版面配置區 1"/>
          <p:cNvSpPr>
            <a:spLocks noGrp="1"/>
          </p:cNvSpPr>
          <p:nvPr>
            <p:ph type="sldNum" sz="quarter" idx="4294967295"/>
          </p:nvPr>
        </p:nvSpPr>
        <p:spPr>
          <a:xfrm>
            <a:off x="7620000" y="6591300"/>
            <a:ext cx="431800" cy="222249"/>
          </a:xfrm>
          <a:prstGeom prst="rect">
            <a:avLst/>
          </a:prstGeom>
          <a:noFill/>
          <a:ln>
            <a:miter lim="800000"/>
            <a:headEnd/>
            <a:tailEnd/>
          </a:ln>
        </p:spPr>
        <p:txBody>
          <a:bodyPr/>
          <a:lstStyle/>
          <a:p>
            <a:fld id="{0B4681F9-4532-4BDA-9DA4-F95136C13DFA}" type="slidenum">
              <a:rPr lang="en-US" altLang="zh-TW" smtClean="0">
                <a:solidFill>
                  <a:srgbClr val="0000FF"/>
                </a:solidFill>
              </a:rPr>
              <a:pPr/>
              <a:t>6</a:t>
            </a:fld>
            <a:endParaRPr lang="en-US" altLang="ja-JP" dirty="0" smtClean="0">
              <a:solidFill>
                <a:srgbClr val="0000FF"/>
              </a:solidFill>
            </a:endParaRP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1208088" y="620713"/>
            <a:ext cx="7489825" cy="396875"/>
          </a:xfrm>
          <a:prstGeom prst="rect">
            <a:avLst/>
          </a:prstGeom>
          <a:noFill/>
          <a:ln w="9525">
            <a:noFill/>
            <a:miter lim="800000"/>
            <a:headEnd/>
            <a:tailEnd/>
          </a:ln>
        </p:spPr>
        <p:txBody>
          <a:bodyPr>
            <a:spAutoFit/>
          </a:bodyPr>
          <a:lstStyle/>
          <a:p>
            <a:pPr algn="l"/>
            <a:r>
              <a:rPr lang="en-US" altLang="zh-TW" sz="2000" b="1" dirty="0">
                <a:solidFill>
                  <a:srgbClr val="0000FF"/>
                </a:solidFill>
                <a:latin typeface="標楷體" pitchFamily="65" charset="-120"/>
              </a:rPr>
              <a:t>(</a:t>
            </a:r>
            <a:r>
              <a:rPr lang="zh-TW" altLang="en-US" sz="2000" b="1" dirty="0">
                <a:solidFill>
                  <a:srgbClr val="0000FF"/>
                </a:solidFill>
                <a:latin typeface="標楷體" pitchFamily="65" charset="-120"/>
              </a:rPr>
              <a:t>二</a:t>
            </a:r>
            <a:r>
              <a:rPr lang="en-US" altLang="zh-TW" sz="2000" b="1" dirty="0">
                <a:solidFill>
                  <a:srgbClr val="0000FF"/>
                </a:solidFill>
                <a:latin typeface="標楷體" pitchFamily="65" charset="-120"/>
              </a:rPr>
              <a:t>)</a:t>
            </a:r>
            <a:r>
              <a:rPr lang="zh-TW" altLang="en-US" sz="2000" b="1" dirty="0">
                <a:solidFill>
                  <a:srgbClr val="0000FF"/>
                </a:solidFill>
                <a:latin typeface="標楷體" pitchFamily="65" charset="-120"/>
              </a:rPr>
              <a:t>叫修到廠時間</a:t>
            </a:r>
          </a:p>
        </p:txBody>
      </p:sp>
      <p:sp>
        <p:nvSpPr>
          <p:cNvPr id="74755" name="Text Box 3"/>
          <p:cNvSpPr txBox="1">
            <a:spLocks noChangeArrowheads="1"/>
          </p:cNvSpPr>
          <p:nvPr/>
        </p:nvSpPr>
        <p:spPr bwMode="auto">
          <a:xfrm>
            <a:off x="1771650" y="908050"/>
            <a:ext cx="5476875" cy="1187450"/>
          </a:xfrm>
          <a:prstGeom prst="rect">
            <a:avLst/>
          </a:prstGeom>
          <a:noFill/>
          <a:ln w="9525" algn="ctr">
            <a:noFill/>
            <a:miter lim="800000"/>
            <a:headEnd/>
            <a:tailEnd/>
          </a:ln>
        </p:spPr>
        <p:txBody>
          <a:bodyPr>
            <a:spAutoFit/>
          </a:bodyPr>
          <a:lstStyle/>
          <a:p>
            <a:pPr marL="482600" indent="-482600" algn="l">
              <a:lnSpc>
                <a:spcPct val="120000"/>
              </a:lnSpc>
              <a:buFont typeface="Wingdings" pitchFamily="2" charset="2"/>
              <a:buChar char="§"/>
            </a:pPr>
            <a:r>
              <a:rPr lang="zh-TW" altLang="en-US" sz="2000" dirty="0">
                <a:solidFill>
                  <a:srgbClr val="800080"/>
                </a:solidFill>
                <a:latin typeface="標楷體" pitchFamily="65" charset="-120"/>
              </a:rPr>
              <a:t>平日：</a:t>
            </a:r>
            <a:r>
              <a:rPr lang="en-US" altLang="zh-TW" sz="2000" dirty="0">
                <a:solidFill>
                  <a:srgbClr val="800080"/>
                </a:solidFill>
                <a:latin typeface="標楷體" pitchFamily="65" charset="-120"/>
              </a:rPr>
              <a:t>4</a:t>
            </a:r>
            <a:r>
              <a:rPr lang="zh-TW" altLang="en-US" sz="2000" dirty="0">
                <a:solidFill>
                  <a:srgbClr val="800080"/>
                </a:solidFill>
                <a:latin typeface="標楷體" pitchFamily="65" charset="-120"/>
              </a:rPr>
              <a:t>小時內進廠檢修</a:t>
            </a:r>
          </a:p>
          <a:p>
            <a:pPr marL="482600" indent="-482600" algn="l">
              <a:lnSpc>
                <a:spcPct val="120000"/>
              </a:lnSpc>
              <a:buFont typeface="Wingdings" pitchFamily="2" charset="2"/>
              <a:buChar char="§"/>
            </a:pPr>
            <a:r>
              <a:rPr lang="zh-TW" altLang="en-US" sz="2000" dirty="0">
                <a:solidFill>
                  <a:srgbClr val="800080"/>
                </a:solidFill>
                <a:latin typeface="標楷體" pitchFamily="65" charset="-120"/>
              </a:rPr>
              <a:t>假日：</a:t>
            </a:r>
            <a:r>
              <a:rPr lang="en-US" altLang="zh-TW" sz="2000" dirty="0">
                <a:solidFill>
                  <a:srgbClr val="800080"/>
                </a:solidFill>
                <a:latin typeface="標楷體" pitchFamily="65" charset="-120"/>
              </a:rPr>
              <a:t>6</a:t>
            </a:r>
            <a:r>
              <a:rPr lang="zh-TW" altLang="en-US" sz="2000" dirty="0">
                <a:solidFill>
                  <a:srgbClr val="800080"/>
                </a:solidFill>
                <a:latin typeface="標楷體" pitchFamily="65" charset="-120"/>
              </a:rPr>
              <a:t>小時內進廠檢修</a:t>
            </a:r>
          </a:p>
          <a:p>
            <a:pPr marL="482600" indent="-482600" algn="l">
              <a:lnSpc>
                <a:spcPct val="120000"/>
              </a:lnSpc>
              <a:buFont typeface="Wingdings" pitchFamily="2" charset="2"/>
              <a:buChar char="§"/>
            </a:pPr>
            <a:r>
              <a:rPr lang="zh-TW" altLang="en-US" sz="2000" dirty="0">
                <a:solidFill>
                  <a:srgbClr val="800080"/>
                </a:solidFill>
                <a:latin typeface="標楷體" pitchFamily="65" charset="-120"/>
              </a:rPr>
              <a:t>夜間</a:t>
            </a:r>
            <a:r>
              <a:rPr lang="en-US" altLang="zh-TW" sz="2000" dirty="0">
                <a:solidFill>
                  <a:srgbClr val="800080"/>
                </a:solidFill>
                <a:latin typeface="標楷體" pitchFamily="65" charset="-120"/>
              </a:rPr>
              <a:t>(</a:t>
            </a:r>
            <a:r>
              <a:rPr lang="zh-TW" altLang="en-US" sz="2000" dirty="0">
                <a:solidFill>
                  <a:srgbClr val="800080"/>
                </a:solidFill>
                <a:latin typeface="標楷體" pitchFamily="65" charset="-120"/>
              </a:rPr>
              <a:t>非上班時間</a:t>
            </a:r>
            <a:r>
              <a:rPr lang="en-US" altLang="zh-TW" sz="2000" dirty="0">
                <a:solidFill>
                  <a:srgbClr val="800080"/>
                </a:solidFill>
                <a:latin typeface="標楷體" pitchFamily="65" charset="-120"/>
              </a:rPr>
              <a:t>)</a:t>
            </a:r>
            <a:r>
              <a:rPr lang="zh-TW" altLang="en-US" sz="2000" dirty="0">
                <a:solidFill>
                  <a:srgbClr val="800080"/>
                </a:solidFill>
                <a:latin typeface="標楷體" pitchFamily="65" charset="-120"/>
              </a:rPr>
              <a:t>：</a:t>
            </a:r>
            <a:r>
              <a:rPr lang="en-US" altLang="zh-TW" sz="2000" dirty="0">
                <a:solidFill>
                  <a:srgbClr val="800080"/>
                </a:solidFill>
                <a:latin typeface="標楷體" pitchFamily="65" charset="-120"/>
              </a:rPr>
              <a:t>6</a:t>
            </a:r>
            <a:r>
              <a:rPr lang="zh-TW" altLang="en-US" sz="2000" dirty="0">
                <a:solidFill>
                  <a:srgbClr val="800080"/>
                </a:solidFill>
                <a:latin typeface="標楷體" pitchFamily="65" charset="-120"/>
              </a:rPr>
              <a:t>小時</a:t>
            </a:r>
            <a:r>
              <a:rPr lang="zh-TW" altLang="en-US" sz="2000" dirty="0">
                <a:solidFill>
                  <a:srgbClr val="800080"/>
                </a:solidFill>
                <a:latin typeface="Bookman Old Style" pitchFamily="18" charset="0"/>
              </a:rPr>
              <a:t>內進廠檢修</a:t>
            </a:r>
          </a:p>
        </p:txBody>
      </p:sp>
      <p:sp>
        <p:nvSpPr>
          <p:cNvPr id="74756" name="Rectangle 4"/>
          <p:cNvSpPr>
            <a:spLocks noChangeArrowheads="1"/>
          </p:cNvSpPr>
          <p:nvPr/>
        </p:nvSpPr>
        <p:spPr bwMode="auto">
          <a:xfrm>
            <a:off x="1208088" y="2060575"/>
            <a:ext cx="5715000" cy="396875"/>
          </a:xfrm>
          <a:prstGeom prst="rect">
            <a:avLst/>
          </a:prstGeom>
          <a:noFill/>
          <a:ln w="9525" algn="ctr">
            <a:noFill/>
            <a:miter lim="800000"/>
            <a:headEnd/>
            <a:tailEnd/>
          </a:ln>
        </p:spPr>
        <p:txBody>
          <a:bodyPr>
            <a:spAutoFit/>
          </a:bodyPr>
          <a:lstStyle/>
          <a:p>
            <a:pPr algn="l"/>
            <a:r>
              <a:rPr lang="en-US" altLang="zh-TW" sz="2000" b="1" dirty="0">
                <a:solidFill>
                  <a:srgbClr val="0000FF"/>
                </a:solidFill>
                <a:latin typeface="標楷體" pitchFamily="65" charset="-120"/>
              </a:rPr>
              <a:t>(</a:t>
            </a:r>
            <a:r>
              <a:rPr lang="zh-TW" altLang="en-US" sz="2000" b="1" dirty="0">
                <a:solidFill>
                  <a:srgbClr val="0000FF"/>
                </a:solidFill>
                <a:latin typeface="標楷體" pitchFamily="65" charset="-120"/>
              </a:rPr>
              <a:t>三</a:t>
            </a:r>
            <a:r>
              <a:rPr lang="en-US" altLang="zh-TW" sz="2000" b="1" dirty="0">
                <a:solidFill>
                  <a:srgbClr val="0000FF"/>
                </a:solidFill>
                <a:latin typeface="標楷體" pitchFamily="65" charset="-120"/>
              </a:rPr>
              <a:t>)</a:t>
            </a:r>
            <a:r>
              <a:rPr lang="zh-TW" altLang="en-US" sz="2000" b="1" dirty="0">
                <a:solidFill>
                  <a:srgbClr val="0000FF"/>
                </a:solidFill>
                <a:latin typeface="標楷體" pitchFamily="65" charset="-120"/>
              </a:rPr>
              <a:t>緊急叫修維護 </a:t>
            </a:r>
          </a:p>
        </p:txBody>
      </p:sp>
      <p:sp>
        <p:nvSpPr>
          <p:cNvPr id="74757" name="Text Box 5"/>
          <p:cNvSpPr txBox="1">
            <a:spLocks noChangeArrowheads="1"/>
          </p:cNvSpPr>
          <p:nvPr/>
        </p:nvSpPr>
        <p:spPr bwMode="auto">
          <a:xfrm>
            <a:off x="1789113" y="2362200"/>
            <a:ext cx="5638800" cy="2677656"/>
          </a:xfrm>
          <a:prstGeom prst="rect">
            <a:avLst/>
          </a:prstGeom>
          <a:noFill/>
          <a:ln w="9525">
            <a:noFill/>
            <a:miter lim="800000"/>
            <a:headEnd/>
            <a:tailEnd/>
          </a:ln>
        </p:spPr>
        <p:txBody>
          <a:bodyPr>
            <a:spAutoFit/>
          </a:bodyPr>
          <a:lstStyle/>
          <a:p>
            <a:pPr marL="482600" indent="-482600" algn="l">
              <a:lnSpc>
                <a:spcPct val="120000"/>
              </a:lnSpc>
              <a:buFont typeface="Wingdings" pitchFamily="2" charset="2"/>
              <a:buChar char="§"/>
            </a:pPr>
            <a:r>
              <a:rPr lang="zh-TW" altLang="en-US" sz="2000" dirty="0">
                <a:solidFill>
                  <a:srgbClr val="800080"/>
                </a:solidFill>
                <a:latin typeface="Bookman Old Style" pitchFamily="18" charset="0"/>
              </a:rPr>
              <a:t>系統軟硬體問題之熱線諮詢服務</a:t>
            </a:r>
            <a:endParaRPr lang="zh-TW" altLang="en-US" sz="2000" dirty="0">
              <a:latin typeface="Bookman Old Style" pitchFamily="18" charset="0"/>
            </a:endParaRPr>
          </a:p>
          <a:p>
            <a:pPr marL="482600" indent="-482600" algn="l">
              <a:lnSpc>
                <a:spcPct val="120000"/>
              </a:lnSpc>
              <a:buFont typeface="Wingdings" pitchFamily="2" charset="2"/>
              <a:buChar char="§"/>
            </a:pPr>
            <a:r>
              <a:rPr lang="zh-TW" altLang="en-US" sz="2000" dirty="0">
                <a:solidFill>
                  <a:srgbClr val="800080"/>
                </a:solidFill>
                <a:latin typeface="Bookman Old Style" pitchFamily="18" charset="0"/>
              </a:rPr>
              <a:t>現場故障排除</a:t>
            </a:r>
            <a:endParaRPr lang="zh-TW" altLang="en-US" sz="2000" dirty="0">
              <a:latin typeface="Bookman Old Style" pitchFamily="18" charset="0"/>
            </a:endParaRPr>
          </a:p>
          <a:p>
            <a:pPr marL="482600" indent="-482600" algn="l">
              <a:lnSpc>
                <a:spcPct val="120000"/>
              </a:lnSpc>
              <a:buFont typeface="Wingdings" pitchFamily="2" charset="2"/>
              <a:buChar char="§"/>
            </a:pPr>
            <a:r>
              <a:rPr lang="zh-TW" altLang="en-US" sz="2000" dirty="0">
                <a:solidFill>
                  <a:srgbClr val="800080"/>
                </a:solidFill>
                <a:latin typeface="Bookman Old Style" pitchFamily="18" charset="0"/>
              </a:rPr>
              <a:t>嚴重故障之現場支援</a:t>
            </a:r>
            <a:endParaRPr lang="zh-TW" altLang="en-US" sz="2000" dirty="0">
              <a:latin typeface="Bookman Old Style" pitchFamily="18" charset="0"/>
            </a:endParaRPr>
          </a:p>
          <a:p>
            <a:pPr marL="482600" indent="-482600" algn="l">
              <a:lnSpc>
                <a:spcPct val="120000"/>
              </a:lnSpc>
              <a:buFont typeface="Wingdings" pitchFamily="2" charset="2"/>
              <a:buChar char="§"/>
            </a:pPr>
            <a:r>
              <a:rPr lang="zh-TW" altLang="en-US" sz="2000" dirty="0">
                <a:solidFill>
                  <a:srgbClr val="800080"/>
                </a:solidFill>
                <a:latin typeface="Bookman Old Style" pitchFamily="18" charset="0"/>
              </a:rPr>
              <a:t>協調協力廠商救援行動</a:t>
            </a:r>
            <a:endParaRPr lang="zh-TW" altLang="en-US" sz="2000" dirty="0">
              <a:latin typeface="Bookman Old Style" pitchFamily="18" charset="0"/>
            </a:endParaRPr>
          </a:p>
          <a:p>
            <a:pPr marL="482600" indent="-482600" algn="l">
              <a:lnSpc>
                <a:spcPct val="120000"/>
              </a:lnSpc>
              <a:buFont typeface="Wingdings" pitchFamily="2" charset="2"/>
              <a:buChar char="§"/>
            </a:pPr>
            <a:r>
              <a:rPr lang="zh-TW" altLang="en-US" sz="2000" dirty="0">
                <a:solidFill>
                  <a:srgbClr val="800080"/>
                </a:solidFill>
                <a:latin typeface="Bookman Old Style" pitchFamily="18" charset="0"/>
              </a:rPr>
              <a:t>協助災後系統重建</a:t>
            </a:r>
            <a:endParaRPr lang="zh-TW" altLang="en-US" sz="2000" dirty="0">
              <a:latin typeface="Bookman Old Style" pitchFamily="18" charset="0"/>
            </a:endParaRPr>
          </a:p>
          <a:p>
            <a:pPr marL="482600" indent="-482600" algn="l">
              <a:lnSpc>
                <a:spcPct val="120000"/>
              </a:lnSpc>
              <a:buFont typeface="Wingdings" pitchFamily="2" charset="2"/>
              <a:buChar char="§"/>
            </a:pPr>
            <a:r>
              <a:rPr lang="zh-TW" altLang="en-US" sz="2000" dirty="0">
                <a:solidFill>
                  <a:srgbClr val="800080"/>
                </a:solidFill>
                <a:latin typeface="Bookman Old Style" pitchFamily="18" charset="0"/>
              </a:rPr>
              <a:t>提供系統資料保全之諮詢</a:t>
            </a:r>
            <a:endParaRPr lang="zh-TW" altLang="en-US" sz="2000" dirty="0">
              <a:latin typeface="Bookman Old Style" pitchFamily="18" charset="0"/>
            </a:endParaRPr>
          </a:p>
          <a:p>
            <a:pPr marL="482600" indent="-482600" algn="l">
              <a:lnSpc>
                <a:spcPct val="120000"/>
              </a:lnSpc>
              <a:buFont typeface="Wingdings" pitchFamily="2" charset="2"/>
              <a:buChar char="§"/>
            </a:pPr>
            <a:r>
              <a:rPr lang="zh-TW" altLang="en-US" sz="2000" dirty="0" smtClean="0">
                <a:solidFill>
                  <a:srgbClr val="800080"/>
                </a:solidFill>
                <a:latin typeface="Bookman Old Style" pitchFamily="18" charset="0"/>
              </a:rPr>
              <a:t>導客戶執行各種系統檢查程式</a:t>
            </a:r>
            <a:endParaRPr lang="zh-TW" altLang="en-US" sz="2000" dirty="0"/>
          </a:p>
        </p:txBody>
      </p:sp>
      <p:sp>
        <p:nvSpPr>
          <p:cNvPr id="74758" name="Rectangle 6"/>
          <p:cNvSpPr>
            <a:spLocks noChangeArrowheads="1"/>
          </p:cNvSpPr>
          <p:nvPr/>
        </p:nvSpPr>
        <p:spPr bwMode="auto">
          <a:xfrm>
            <a:off x="1223963" y="4883150"/>
            <a:ext cx="5943600" cy="396875"/>
          </a:xfrm>
          <a:prstGeom prst="rect">
            <a:avLst/>
          </a:prstGeom>
          <a:noFill/>
          <a:ln w="9525" algn="ctr">
            <a:noFill/>
            <a:miter lim="800000"/>
            <a:headEnd/>
            <a:tailEnd/>
          </a:ln>
        </p:spPr>
        <p:txBody>
          <a:bodyPr>
            <a:spAutoFit/>
          </a:bodyPr>
          <a:lstStyle/>
          <a:p>
            <a:pPr algn="l"/>
            <a:r>
              <a:rPr lang="en-US" altLang="zh-TW" sz="2000" b="1" dirty="0">
                <a:solidFill>
                  <a:srgbClr val="0000FF"/>
                </a:solidFill>
                <a:latin typeface="標楷體" pitchFamily="65" charset="-120"/>
              </a:rPr>
              <a:t>(</a:t>
            </a:r>
            <a:r>
              <a:rPr lang="zh-TW" altLang="en-US" sz="2000" b="1" dirty="0">
                <a:solidFill>
                  <a:srgbClr val="0000FF"/>
                </a:solidFill>
                <a:latin typeface="標楷體" pitchFamily="65" charset="-120"/>
              </a:rPr>
              <a:t>四</a:t>
            </a:r>
            <a:r>
              <a:rPr lang="en-US" altLang="zh-TW" sz="2000" b="1" dirty="0">
                <a:solidFill>
                  <a:srgbClr val="0000FF"/>
                </a:solidFill>
                <a:latin typeface="標楷體" pitchFamily="65" charset="-120"/>
              </a:rPr>
              <a:t>)</a:t>
            </a:r>
            <a:r>
              <a:rPr lang="zh-TW" altLang="en-US" sz="2000" b="1" dirty="0">
                <a:solidFill>
                  <a:srgbClr val="0000FF"/>
                </a:solidFill>
                <a:latin typeface="標楷體" pitchFamily="65" charset="-120"/>
              </a:rPr>
              <a:t>一年保固期滿 → → 售後服務方式： </a:t>
            </a:r>
          </a:p>
        </p:txBody>
      </p:sp>
      <p:sp>
        <p:nvSpPr>
          <p:cNvPr id="74759" name="Rectangle 7"/>
          <p:cNvSpPr>
            <a:spLocks noChangeArrowheads="1"/>
          </p:cNvSpPr>
          <p:nvPr/>
        </p:nvSpPr>
        <p:spPr bwMode="auto">
          <a:xfrm>
            <a:off x="1774825" y="5213350"/>
            <a:ext cx="4292600" cy="830997"/>
          </a:xfrm>
          <a:prstGeom prst="rect">
            <a:avLst/>
          </a:prstGeom>
          <a:noFill/>
          <a:ln w="9525">
            <a:noFill/>
            <a:miter lim="800000"/>
            <a:headEnd/>
            <a:tailEnd/>
          </a:ln>
        </p:spPr>
        <p:txBody>
          <a:bodyPr>
            <a:spAutoFit/>
          </a:bodyPr>
          <a:lstStyle/>
          <a:p>
            <a:pPr marL="381000" indent="-381000" algn="l">
              <a:lnSpc>
                <a:spcPct val="120000"/>
              </a:lnSpc>
              <a:buFont typeface="Wingdings" pitchFamily="2" charset="2"/>
              <a:buChar char="§"/>
              <a:tabLst>
                <a:tab pos="838200" algn="l"/>
                <a:tab pos="5562600" algn="l"/>
              </a:tabLst>
            </a:pPr>
            <a:r>
              <a:rPr lang="zh-TW" altLang="en-US" sz="2000" dirty="0">
                <a:solidFill>
                  <a:srgbClr val="800080"/>
                </a:solidFill>
                <a:latin typeface="Bookman Old Style" pitchFamily="18" charset="0"/>
              </a:rPr>
              <a:t>保養合約</a:t>
            </a:r>
          </a:p>
          <a:p>
            <a:pPr marL="381000" indent="-381000" algn="l">
              <a:lnSpc>
                <a:spcPct val="120000"/>
              </a:lnSpc>
              <a:buFont typeface="Wingdings" pitchFamily="2" charset="2"/>
              <a:buChar char="§"/>
              <a:tabLst>
                <a:tab pos="838200" algn="l"/>
                <a:tab pos="5562600" algn="l"/>
              </a:tabLst>
            </a:pPr>
            <a:r>
              <a:rPr lang="zh-TW" altLang="en-US" sz="2000" dirty="0" smtClean="0">
                <a:solidFill>
                  <a:srgbClr val="800080"/>
                </a:solidFill>
                <a:latin typeface="Bookman Old Style" pitchFamily="18" charset="0"/>
              </a:rPr>
              <a:t>緊急叫修</a:t>
            </a:r>
            <a:endParaRPr lang="zh-TW" altLang="en-US" sz="2000" dirty="0">
              <a:solidFill>
                <a:srgbClr val="800080"/>
              </a:solidFill>
              <a:latin typeface="Bookman Old Style" pitchFamily="18" charset="0"/>
            </a:endParaRPr>
          </a:p>
        </p:txBody>
      </p:sp>
      <p:sp>
        <p:nvSpPr>
          <p:cNvPr id="74760" name="Rectangle 8"/>
          <p:cNvSpPr>
            <a:spLocks noChangeArrowheads="1"/>
          </p:cNvSpPr>
          <p:nvPr/>
        </p:nvSpPr>
        <p:spPr bwMode="auto">
          <a:xfrm>
            <a:off x="3395663" y="87313"/>
            <a:ext cx="2622550" cy="457200"/>
          </a:xfrm>
          <a:prstGeom prst="rect">
            <a:avLst/>
          </a:prstGeom>
          <a:noFill/>
          <a:ln w="9525" algn="ctr">
            <a:noFill/>
            <a:miter lim="800000"/>
            <a:headEnd/>
            <a:tailEnd/>
          </a:ln>
        </p:spPr>
        <p:txBody>
          <a:bodyPr>
            <a:spAutoFit/>
          </a:bodyPr>
          <a:lstStyle/>
          <a:p>
            <a:pPr eaLnBrk="0" hangingPunct="0">
              <a:spcBef>
                <a:spcPct val="50000"/>
              </a:spcBef>
            </a:pPr>
            <a:r>
              <a:rPr lang="zh-TW" altLang="en-US" sz="2400" b="1" dirty="0">
                <a:solidFill>
                  <a:srgbClr val="0000FF"/>
                </a:solidFill>
                <a:latin typeface="標楷體" pitchFamily="65" charset="-120"/>
              </a:rPr>
              <a:t>維修機制說明</a:t>
            </a:r>
            <a:r>
              <a:rPr lang="en-US" altLang="zh-TW" sz="2400" b="1" dirty="0">
                <a:solidFill>
                  <a:srgbClr val="0000FF"/>
                </a:solidFill>
                <a:latin typeface="標楷體" pitchFamily="65" charset="-120"/>
              </a:rPr>
              <a:t>-2/2</a:t>
            </a:r>
          </a:p>
        </p:txBody>
      </p:sp>
      <p:sp>
        <p:nvSpPr>
          <p:cNvPr id="74761" name="投影片編號版面配置區 1"/>
          <p:cNvSpPr txBox="1">
            <a:spLocks noGrp="1"/>
          </p:cNvSpPr>
          <p:nvPr/>
        </p:nvSpPr>
        <p:spPr bwMode="auto">
          <a:xfrm>
            <a:off x="7550150" y="6604000"/>
            <a:ext cx="501650" cy="254000"/>
          </a:xfrm>
          <a:prstGeom prst="rect">
            <a:avLst/>
          </a:prstGeom>
          <a:noFill/>
          <a:ln w="9525" algn="ctr">
            <a:noFill/>
            <a:miter lim="800000"/>
            <a:headEnd/>
            <a:tailEnd/>
          </a:ln>
        </p:spPr>
        <p:txBody>
          <a:bodyPr/>
          <a:lstStyle/>
          <a:p>
            <a:pPr algn="r"/>
            <a:fld id="{C2E31686-E136-4E3C-BC6C-7755A4A05E24}" type="slidenum">
              <a:rPr lang="en-US" altLang="zh-TW" sz="1200">
                <a:solidFill>
                  <a:srgbClr val="0000FF"/>
                </a:solidFill>
                <a:latin typeface="標楷體" pitchFamily="65" charset="-120"/>
              </a:rPr>
              <a:pPr algn="r"/>
              <a:t>60</a:t>
            </a:fld>
            <a:endParaRPr lang="en-US" altLang="ja-JP" sz="1200" dirty="0">
              <a:solidFill>
                <a:srgbClr val="0000FF"/>
              </a:solidFill>
              <a:latin typeface="標楷體" pitchFamily="65" charset="-120"/>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720000" y="1800000"/>
            <a:ext cx="8172480" cy="1989040"/>
          </a:xfrm>
          <a:prstGeom prst="roundRect">
            <a:avLst/>
          </a:prstGeom>
          <a:solidFill>
            <a:srgbClr val="00CC00"/>
          </a:solidFill>
          <a:ln>
            <a:solidFill>
              <a:srgbClr val="00B0F0"/>
            </a:solidFill>
          </a:ln>
          <a:effectLst>
            <a:reflection blurRad="6350" stA="50000" endA="295" endPos="92000" dist="1016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TW" altLang="en-US" sz="4000" b="1" dirty="0" smtClean="0">
                <a:solidFill>
                  <a:srgbClr val="FFFFFF"/>
                </a:solidFill>
                <a:latin typeface="標楷體" pitchFamily="65" charset="-120"/>
                <a:ea typeface="標楷體" pitchFamily="65" charset="-120"/>
              </a:rPr>
              <a:t>九、工程預計施工進度</a:t>
            </a:r>
            <a:endParaRPr lang="zh-TW" altLang="en-US" sz="4000" b="1" dirty="0">
              <a:solidFill>
                <a:srgbClr val="FFFFFF"/>
              </a:solidFill>
              <a:latin typeface="標楷體" pitchFamily="65" charset="-120"/>
              <a:ea typeface="標楷體" pitchFamily="65" charset="-120"/>
            </a:endParaRPr>
          </a:p>
        </p:txBody>
      </p:sp>
      <p:sp>
        <p:nvSpPr>
          <p:cNvPr id="5" name="日期版面配置區 4">
            <a:extLst>
              <a:ext uri="{FF2B5EF4-FFF2-40B4-BE49-F238E27FC236}">
                <a16:creationId xmlns="" xmlns:a16="http://schemas.microsoft.com/office/drawing/2014/main" id="{69B090D9-B9B0-4BEE-85DC-19F1DA8E2733}"/>
              </a:ext>
            </a:extLst>
          </p:cNvPr>
          <p:cNvSpPr>
            <a:spLocks noGrp="1"/>
          </p:cNvSpPr>
          <p:nvPr>
            <p:ph type="dt" sz="half" idx="4294967295"/>
          </p:nvPr>
        </p:nvSpPr>
        <p:spPr>
          <a:xfrm>
            <a:off x="-50800" y="6553200"/>
            <a:ext cx="1045862" cy="241300"/>
          </a:xfrm>
          <a:prstGeom prst="rect">
            <a:avLst/>
          </a:prstGeom>
        </p:spPr>
        <p:txBody>
          <a:bodyPr/>
          <a:lstStyle/>
          <a:p>
            <a:pPr>
              <a:defRPr/>
            </a:pPr>
            <a:r>
              <a:rPr lang="en-US" altLang="zh-TW" dirty="0"/>
              <a:t>2018.11.05.</a:t>
            </a:r>
          </a:p>
        </p:txBody>
      </p:sp>
      <p:sp>
        <p:nvSpPr>
          <p:cNvPr id="6" name="投影片編號版面配置區 5">
            <a:extLst>
              <a:ext uri="{FF2B5EF4-FFF2-40B4-BE49-F238E27FC236}">
                <a16:creationId xmlns="" xmlns:a16="http://schemas.microsoft.com/office/drawing/2014/main" id="{40B81B41-C5CE-46AB-8CB6-E73D150130DA}"/>
              </a:ext>
            </a:extLst>
          </p:cNvPr>
          <p:cNvSpPr>
            <a:spLocks noGrp="1"/>
          </p:cNvSpPr>
          <p:nvPr>
            <p:ph type="sldNum" sz="quarter" idx="4294967295"/>
          </p:nvPr>
        </p:nvSpPr>
        <p:spPr>
          <a:xfrm>
            <a:off x="7289800" y="6604000"/>
            <a:ext cx="762000" cy="254000"/>
          </a:xfrm>
          <a:prstGeom prst="rect">
            <a:avLst/>
          </a:prstGeom>
        </p:spPr>
        <p:txBody>
          <a:bodyPr/>
          <a:lstStyle/>
          <a:p>
            <a:pPr>
              <a:defRPr/>
            </a:pPr>
            <a:fld id="{F1CD241D-E62D-4891-9180-0BA086DD02BF}" type="slidenum">
              <a:rPr lang="en-US" altLang="zh-TW" smtClean="0"/>
              <a:pPr>
                <a:defRPr/>
              </a:pPr>
              <a:t>61</a:t>
            </a:fld>
            <a:endParaRPr lang="en-US" altLang="ja-JP" dirty="0"/>
          </a:p>
        </p:txBody>
      </p:sp>
    </p:spTree>
    <p:extLst>
      <p:ext uri="{BB962C8B-B14F-4D97-AF65-F5344CB8AC3E}">
        <p14:creationId xmlns:p14="http://schemas.microsoft.com/office/powerpoint/2010/main" val="25516472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6" name="Rectangle 2"/>
          <p:cNvSpPr>
            <a:spLocks noChangeArrowheads="1"/>
          </p:cNvSpPr>
          <p:nvPr/>
        </p:nvSpPr>
        <p:spPr bwMode="auto">
          <a:xfrm>
            <a:off x="3044825" y="115888"/>
            <a:ext cx="338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kumimoji="1" sz="2400">
                <a:solidFill>
                  <a:schemeClr val="tx1"/>
                </a:solidFill>
                <a:latin typeface="Times New Roman" pitchFamily="18" charset="0"/>
                <a:ea typeface="新細明體" charset="-120"/>
              </a:defRPr>
            </a:lvl1pPr>
            <a:lvl2pPr algn="l">
              <a:defRPr kumimoji="1" sz="2400">
                <a:solidFill>
                  <a:schemeClr val="tx1"/>
                </a:solidFill>
                <a:latin typeface="Times New Roman" pitchFamily="18" charset="0"/>
                <a:ea typeface="新細明體" charset="-120"/>
              </a:defRPr>
            </a:lvl2pPr>
            <a:lvl3pPr algn="l">
              <a:defRPr kumimoji="1" sz="2400">
                <a:solidFill>
                  <a:schemeClr val="tx1"/>
                </a:solidFill>
                <a:latin typeface="Times New Roman" pitchFamily="18" charset="0"/>
                <a:ea typeface="新細明體" charset="-120"/>
              </a:defRPr>
            </a:lvl3pPr>
            <a:lvl4pPr algn="l">
              <a:defRPr kumimoji="1" sz="2400">
                <a:solidFill>
                  <a:schemeClr val="tx1"/>
                </a:solidFill>
                <a:latin typeface="Times New Roman" pitchFamily="18" charset="0"/>
                <a:ea typeface="新細明體" charset="-120"/>
              </a:defRPr>
            </a:lvl4pPr>
            <a:lvl5pPr algn="l">
              <a:defRPr kumimoji="1" sz="2400">
                <a:solidFill>
                  <a:schemeClr val="tx1"/>
                </a:solidFill>
                <a:latin typeface="Times New Roman" pitchFamily="18" charset="0"/>
                <a:ea typeface="新細明體" charset="-120"/>
              </a:defRPr>
            </a:lvl5pPr>
            <a:lvl6pPr marL="457200" fontAlgn="base">
              <a:spcBef>
                <a:spcPct val="0"/>
              </a:spcBef>
              <a:spcAft>
                <a:spcPct val="0"/>
              </a:spcAft>
              <a:defRPr kumimoji="1" sz="2400">
                <a:solidFill>
                  <a:schemeClr val="tx1"/>
                </a:solidFill>
                <a:latin typeface="Times New Roman" pitchFamily="18" charset="0"/>
                <a:ea typeface="新細明體" charset="-120"/>
              </a:defRPr>
            </a:lvl6pPr>
            <a:lvl7pPr marL="914400" fontAlgn="base">
              <a:spcBef>
                <a:spcPct val="0"/>
              </a:spcBef>
              <a:spcAft>
                <a:spcPct val="0"/>
              </a:spcAft>
              <a:defRPr kumimoji="1" sz="2400">
                <a:solidFill>
                  <a:schemeClr val="tx1"/>
                </a:solidFill>
                <a:latin typeface="Times New Roman" pitchFamily="18" charset="0"/>
                <a:ea typeface="新細明體" charset="-120"/>
              </a:defRPr>
            </a:lvl7pPr>
            <a:lvl8pPr marL="1371600" fontAlgn="base">
              <a:spcBef>
                <a:spcPct val="0"/>
              </a:spcBef>
              <a:spcAft>
                <a:spcPct val="0"/>
              </a:spcAft>
              <a:defRPr kumimoji="1" sz="2400">
                <a:solidFill>
                  <a:schemeClr val="tx1"/>
                </a:solidFill>
                <a:latin typeface="Times New Roman" pitchFamily="18" charset="0"/>
                <a:ea typeface="新細明體" charset="-120"/>
              </a:defRPr>
            </a:lvl8pPr>
            <a:lvl9pPr marL="1828800" fontAlgn="base">
              <a:spcBef>
                <a:spcPct val="0"/>
              </a:spcBef>
              <a:spcAft>
                <a:spcPct val="0"/>
              </a:spcAft>
              <a:defRPr kumimoji="1" sz="2400">
                <a:solidFill>
                  <a:schemeClr val="tx1"/>
                </a:solidFill>
                <a:latin typeface="Times New Roman" pitchFamily="18" charset="0"/>
                <a:ea typeface="新細明體" charset="-120"/>
              </a:defRPr>
            </a:lvl9pPr>
          </a:lstStyle>
          <a:p>
            <a:pPr algn="ctr">
              <a:spcBef>
                <a:spcPct val="50000"/>
              </a:spcBef>
            </a:pPr>
            <a:r>
              <a:rPr lang="zh-TW" altLang="en-US" b="1" dirty="0">
                <a:solidFill>
                  <a:srgbClr val="0000FF"/>
                </a:solidFill>
                <a:latin typeface="標楷體" pitchFamily="65" charset="-120"/>
                <a:ea typeface="標楷體" pitchFamily="65" charset="-120"/>
              </a:rPr>
              <a:t>預定工程進度表</a:t>
            </a:r>
            <a:r>
              <a:rPr lang="en-US" altLang="zh-TW" b="1" dirty="0">
                <a:solidFill>
                  <a:srgbClr val="0000FF"/>
                </a:solidFill>
                <a:latin typeface="標楷體" pitchFamily="65" charset="-120"/>
                <a:ea typeface="標楷體" pitchFamily="65" charset="-120"/>
              </a:rPr>
              <a:t>(210</a:t>
            </a:r>
            <a:r>
              <a:rPr lang="zh-TW" altLang="en-US" b="1" dirty="0">
                <a:solidFill>
                  <a:srgbClr val="0000FF"/>
                </a:solidFill>
                <a:latin typeface="標楷體" pitchFamily="65" charset="-120"/>
                <a:ea typeface="標楷體" pitchFamily="65" charset="-120"/>
              </a:rPr>
              <a:t>天</a:t>
            </a:r>
            <a:r>
              <a:rPr lang="en-US" altLang="zh-TW" b="1" dirty="0">
                <a:solidFill>
                  <a:srgbClr val="0000FF"/>
                </a:solidFill>
                <a:latin typeface="標楷體" pitchFamily="65" charset="-120"/>
                <a:ea typeface="標楷體" pitchFamily="65" charset="-120"/>
              </a:rPr>
              <a:t>)</a:t>
            </a: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49" y="744027"/>
            <a:ext cx="8996952" cy="5437182"/>
          </a:xfrm>
          <a:prstGeom prst="rect">
            <a:avLst/>
          </a:prstGeom>
        </p:spPr>
      </p:pic>
    </p:spTree>
    <p:extLst>
      <p:ext uri="{BB962C8B-B14F-4D97-AF65-F5344CB8AC3E}">
        <p14:creationId xmlns:p14="http://schemas.microsoft.com/office/powerpoint/2010/main" val="19934646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t="16080"/>
          <a:stretch/>
        </p:blipFill>
        <p:spPr>
          <a:xfrm>
            <a:off x="0" y="2002580"/>
            <a:ext cx="9144000" cy="2139114"/>
          </a:xfrm>
          <a:prstGeom prst="rect">
            <a:avLst/>
          </a:prstGeom>
        </p:spPr>
      </p:pic>
    </p:spTree>
    <p:extLst>
      <p:ext uri="{BB962C8B-B14F-4D97-AF65-F5344CB8AC3E}">
        <p14:creationId xmlns:p14="http://schemas.microsoft.com/office/powerpoint/2010/main" val="23883388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1990846" y="93663"/>
            <a:ext cx="6690167" cy="523220"/>
          </a:xfrm>
          <a:prstGeom prst="rect">
            <a:avLst/>
          </a:prstGeom>
          <a:noFill/>
          <a:ln w="9525" algn="ctr">
            <a:noFill/>
            <a:miter lim="800000"/>
            <a:headEnd/>
            <a:tailEnd/>
          </a:ln>
        </p:spPr>
        <p:txBody>
          <a:bodyPr wrap="square">
            <a:spAutoFit/>
          </a:bodyPr>
          <a:lstStyle/>
          <a:p>
            <a:r>
              <a:rPr lang="zh-TW" altLang="en-US" sz="2800" b="1" dirty="0" smtClean="0">
                <a:solidFill>
                  <a:srgbClr val="0000FF"/>
                </a:solidFill>
                <a:latin typeface="標楷體" pitchFamily="65" charset="-120"/>
              </a:rPr>
              <a:t>荷姿尺寸圖</a:t>
            </a:r>
            <a:r>
              <a:rPr lang="en-US" altLang="zh-TW" sz="2800" b="1" dirty="0" smtClean="0">
                <a:solidFill>
                  <a:srgbClr val="0000FF"/>
                </a:solidFill>
                <a:latin typeface="標楷體" pitchFamily="65" charset="-120"/>
              </a:rPr>
              <a:t>(1300mm×1100mm×1420mm</a:t>
            </a:r>
            <a:r>
              <a:rPr lang="en-US" altLang="zh-TW" sz="2800" b="1" dirty="0">
                <a:solidFill>
                  <a:srgbClr val="0000FF"/>
                </a:solidFill>
                <a:latin typeface="標楷體" pitchFamily="65" charset="-120"/>
              </a:rPr>
              <a:t>)</a:t>
            </a:r>
            <a:r>
              <a:rPr lang="zh-TW" altLang="en-US" sz="2800" b="1" dirty="0">
                <a:solidFill>
                  <a:srgbClr val="0000FF"/>
                </a:solidFill>
                <a:latin typeface="標楷體" pitchFamily="65" charset="-120"/>
              </a:rPr>
              <a:t> </a:t>
            </a:r>
            <a:endParaRPr lang="zh-CN" altLang="en-US" sz="2800" b="1" dirty="0">
              <a:solidFill>
                <a:srgbClr val="0000FF"/>
              </a:solidFill>
              <a:latin typeface="標楷體" pitchFamily="65" charset="-120"/>
            </a:endParaRPr>
          </a:p>
        </p:txBody>
      </p:sp>
      <p:sp>
        <p:nvSpPr>
          <p:cNvPr id="4" name="投影片編號版面配置區 1"/>
          <p:cNvSpPr>
            <a:spLocks noGrp="1"/>
          </p:cNvSpPr>
          <p:nvPr>
            <p:ph type="sldNum" sz="quarter" idx="4294967295"/>
          </p:nvPr>
        </p:nvSpPr>
        <p:spPr>
          <a:xfrm>
            <a:off x="7740650" y="6604000"/>
            <a:ext cx="311150" cy="20955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fld id="{0B4681F9-4532-4BDA-9DA4-F95136C13DFA}" type="slidenum">
              <a:rPr lang="en-US" altLang="zh-TW" smtClean="0">
                <a:solidFill>
                  <a:srgbClr val="0000FF"/>
                </a:solidFill>
              </a:rPr>
              <a:pPr/>
              <a:t>7</a:t>
            </a:fld>
            <a:endParaRPr lang="en-US" altLang="ja-JP" dirty="0" smtClean="0">
              <a:solidFill>
                <a:srgbClr val="0000FF"/>
              </a:solidFill>
            </a:endParaRPr>
          </a:p>
        </p:txBody>
      </p:sp>
      <p:pic>
        <p:nvPicPr>
          <p:cNvPr id="152578"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357437" y="775502"/>
            <a:ext cx="4645247" cy="5454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2068285" y="93663"/>
            <a:ext cx="6139543" cy="523220"/>
          </a:xfrm>
          <a:prstGeom prst="rect">
            <a:avLst/>
          </a:prstGeom>
          <a:noFill/>
          <a:ln w="9525" algn="ctr">
            <a:noFill/>
            <a:miter lim="800000"/>
            <a:headEnd/>
            <a:tailEnd/>
          </a:ln>
        </p:spPr>
        <p:txBody>
          <a:bodyPr wrap="square">
            <a:spAutoFit/>
          </a:bodyPr>
          <a:lstStyle/>
          <a:p>
            <a:r>
              <a:rPr lang="zh-TW" altLang="en-US" sz="2800" b="1" dirty="0" smtClean="0">
                <a:solidFill>
                  <a:srgbClr val="0000FF"/>
                </a:solidFill>
                <a:latin typeface="標楷體" pitchFamily="65" charset="-120"/>
              </a:rPr>
              <a:t>母棧板尺寸</a:t>
            </a:r>
            <a:r>
              <a:rPr lang="en-US" altLang="zh-TW" sz="2800" b="1" dirty="0" smtClean="0">
                <a:solidFill>
                  <a:srgbClr val="0000FF"/>
                </a:solidFill>
                <a:latin typeface="標楷體" pitchFamily="65" charset="-120"/>
              </a:rPr>
              <a:t>(1300mm×1100mm×155mm</a:t>
            </a:r>
            <a:r>
              <a:rPr lang="en-US" altLang="zh-TW" sz="2800" b="1" dirty="0">
                <a:solidFill>
                  <a:srgbClr val="0000FF"/>
                </a:solidFill>
                <a:latin typeface="標楷體" pitchFamily="65" charset="-120"/>
              </a:rPr>
              <a:t>)</a:t>
            </a:r>
            <a:r>
              <a:rPr lang="zh-TW" altLang="en-US" sz="2800" b="1" dirty="0">
                <a:solidFill>
                  <a:srgbClr val="0000FF"/>
                </a:solidFill>
                <a:latin typeface="標楷體" pitchFamily="65" charset="-120"/>
              </a:rPr>
              <a:t> </a:t>
            </a:r>
            <a:endParaRPr lang="zh-CN" altLang="en-US" sz="2800" b="1" dirty="0">
              <a:solidFill>
                <a:srgbClr val="0000FF"/>
              </a:solidFill>
              <a:latin typeface="標楷體" pitchFamily="65" charset="-120"/>
            </a:endParaRPr>
          </a:p>
        </p:txBody>
      </p:sp>
      <p:pic>
        <p:nvPicPr>
          <p:cNvPr id="4" name="圖片 3" descr="鳯榮棧板.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637818" y="1517194"/>
            <a:ext cx="6145121" cy="3445331"/>
          </a:xfrm>
          <a:prstGeom prst="rect">
            <a:avLst/>
          </a:prstGeom>
        </p:spPr>
      </p:pic>
      <p:sp>
        <p:nvSpPr>
          <p:cNvPr id="9" name="投影片編號版面配置區 1"/>
          <p:cNvSpPr txBox="1">
            <a:spLocks/>
          </p:cNvSpPr>
          <p:nvPr/>
        </p:nvSpPr>
        <p:spPr>
          <a:xfrm>
            <a:off x="7620000" y="6591300"/>
            <a:ext cx="431800" cy="222249"/>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r" defTabSz="914400" eaLnBrk="1" latinLnBrk="0" hangingPunct="1">
              <a:lnSpc>
                <a:spcPct val="100000"/>
              </a:lnSpc>
              <a:buClrTx/>
              <a:buSzTx/>
              <a:buFontTx/>
              <a:buNone/>
              <a:tabLst/>
              <a:defRPr/>
            </a:pPr>
            <a:fld id="{0B4681F9-4532-4BDA-9DA4-F95136C13DFA}" type="slidenum">
              <a:rPr lang="en-US" altLang="zh-TW" sz="1200" smtClean="0">
                <a:solidFill>
                  <a:srgbClr val="0000FF"/>
                </a:solidFill>
                <a:latin typeface="標楷體" pitchFamily="65" charset="-120"/>
              </a:rPr>
              <a:pPr marL="0" marR="0" lvl="0" indent="0" algn="r" defTabSz="914400" eaLnBrk="1" latinLnBrk="0" hangingPunct="1">
                <a:lnSpc>
                  <a:spcPct val="100000"/>
                </a:lnSpc>
                <a:buClrTx/>
                <a:buSzTx/>
                <a:buFontTx/>
                <a:buNone/>
                <a:tabLst/>
                <a:defRPr/>
              </a:pPr>
              <a:t>8</a:t>
            </a:fld>
            <a:endParaRPr lang="en-US" altLang="ja-JP" sz="1200" dirty="0" smtClean="0">
              <a:solidFill>
                <a:srgbClr val="0000FF"/>
              </a:solidFill>
              <a:latin typeface="標楷體" pitchFamily="65" charset="-120"/>
            </a:endParaRPr>
          </a:p>
        </p:txBody>
      </p:sp>
      <p:sp>
        <p:nvSpPr>
          <p:cNvPr id="7" name="文字方塊 6"/>
          <p:cNvSpPr txBox="1"/>
          <p:nvPr/>
        </p:nvSpPr>
        <p:spPr>
          <a:xfrm>
            <a:off x="6829425" y="6038850"/>
            <a:ext cx="1181100" cy="307777"/>
          </a:xfrm>
          <a:prstGeom prst="rect">
            <a:avLst/>
          </a:prstGeom>
          <a:noFill/>
          <a:ln>
            <a:solidFill>
              <a:schemeClr val="tx1"/>
            </a:solidFill>
          </a:ln>
        </p:spPr>
        <p:txBody>
          <a:bodyPr wrap="square" rtlCol="0">
            <a:spAutoFit/>
          </a:bodyPr>
          <a:lstStyle/>
          <a:p>
            <a:r>
              <a:rPr lang="zh-TW" altLang="en-US" dirty="0" smtClean="0"/>
              <a:t>棧板示意圖</a:t>
            </a:r>
            <a:endParaRPr lang="zh-TW" altLang="en-US" dirty="0"/>
          </a:p>
        </p:txBody>
      </p:sp>
    </p:spTree>
    <p:extLst>
      <p:ext uri="{BB962C8B-B14F-4D97-AF65-F5344CB8AC3E}">
        <p14:creationId xmlns:p14="http://schemas.microsoft.com/office/powerpoint/2010/main" val="40630755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971600" y="1628800"/>
            <a:ext cx="7704856" cy="2160240"/>
          </a:xfrm>
          <a:prstGeom prst="roundRect">
            <a:avLst/>
          </a:prstGeom>
          <a:solidFill>
            <a:srgbClr val="00CC00"/>
          </a:solidFill>
          <a:ln>
            <a:solidFill>
              <a:srgbClr val="00B0F0"/>
            </a:solidFill>
          </a:ln>
          <a:effectLst>
            <a:reflection blurRad="6350" stA="50000" endA="295" endPos="92000" dist="1016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TW" altLang="en-US" sz="4000" b="1" dirty="0">
                <a:latin typeface="標楷體" pitchFamily="65" charset="-120"/>
                <a:ea typeface="標楷體" pitchFamily="65" charset="-120"/>
              </a:rPr>
              <a:t>二</a:t>
            </a:r>
            <a:r>
              <a:rPr lang="zh-TW" altLang="en-US" sz="4000" b="1" dirty="0" smtClean="0">
                <a:latin typeface="標楷體" pitchFamily="65" charset="-120"/>
                <a:ea typeface="標楷體" pitchFamily="65" charset="-120"/>
              </a:rPr>
              <a:t>、</a:t>
            </a:r>
            <a:r>
              <a:rPr lang="en-US" altLang="zh-TW" sz="4000" b="1" dirty="0" smtClean="0">
                <a:latin typeface="標楷體" pitchFamily="65" charset="-120"/>
                <a:ea typeface="標楷體" pitchFamily="65" charset="-120"/>
              </a:rPr>
              <a:t>AS/RS </a:t>
            </a:r>
            <a:r>
              <a:rPr lang="zh-TW" altLang="en-US" sz="4000" b="1" dirty="0">
                <a:latin typeface="標楷體" pitchFamily="65" charset="-120"/>
                <a:ea typeface="標楷體" pitchFamily="65" charset="-120"/>
              </a:rPr>
              <a:t>整體 </a:t>
            </a:r>
            <a:r>
              <a:rPr lang="en-US" altLang="zh-TW" sz="4000" b="1" dirty="0">
                <a:latin typeface="標楷體" pitchFamily="65" charset="-120"/>
                <a:ea typeface="標楷體" pitchFamily="65" charset="-120"/>
              </a:rPr>
              <a:t>Layout,</a:t>
            </a:r>
          </a:p>
          <a:p>
            <a:pPr algn="ctr"/>
            <a:r>
              <a:rPr lang="zh-TW" altLang="en-US" sz="4000" b="1" dirty="0">
                <a:latin typeface="標楷體" pitchFamily="65" charset="-120"/>
                <a:ea typeface="標楷體" pitchFamily="65" charset="-120"/>
              </a:rPr>
              <a:t>各設備尺寸關係圖</a:t>
            </a:r>
            <a:endParaRPr lang="zh-TW" altLang="en-US" sz="4000" b="1" dirty="0">
              <a:latin typeface="微軟正黑體" panose="020B0604030504040204" pitchFamily="34" charset="-120"/>
              <a:ea typeface="微軟正黑體" panose="020B0604030504040204" pitchFamily="34" charset="-120"/>
            </a:endParaRPr>
          </a:p>
        </p:txBody>
      </p:sp>
      <p:sp>
        <p:nvSpPr>
          <p:cNvPr id="5" name="日期版面配置區 4">
            <a:extLst>
              <a:ext uri="{FF2B5EF4-FFF2-40B4-BE49-F238E27FC236}">
                <a16:creationId xmlns="" xmlns:a16="http://schemas.microsoft.com/office/drawing/2014/main" id="{04000DBD-ADCB-4590-86DB-E007F375ACCD}"/>
              </a:ext>
            </a:extLst>
          </p:cNvPr>
          <p:cNvSpPr>
            <a:spLocks noGrp="1"/>
          </p:cNvSpPr>
          <p:nvPr>
            <p:ph type="dt" sz="half" idx="4294967295"/>
          </p:nvPr>
        </p:nvSpPr>
        <p:spPr>
          <a:xfrm>
            <a:off x="-50800" y="6553200"/>
            <a:ext cx="1045862" cy="241300"/>
          </a:xfrm>
          <a:prstGeom prst="rect">
            <a:avLst/>
          </a:prstGeom>
        </p:spPr>
        <p:txBody>
          <a:bodyPr/>
          <a:lstStyle/>
          <a:p>
            <a:pPr>
              <a:defRPr/>
            </a:pPr>
            <a:r>
              <a:rPr lang="en-US" altLang="zh-TW" dirty="0"/>
              <a:t>2018.11.05.</a:t>
            </a:r>
          </a:p>
        </p:txBody>
      </p:sp>
      <p:sp>
        <p:nvSpPr>
          <p:cNvPr id="6" name="投影片編號版面配置區 5">
            <a:extLst>
              <a:ext uri="{FF2B5EF4-FFF2-40B4-BE49-F238E27FC236}">
                <a16:creationId xmlns="" xmlns:a16="http://schemas.microsoft.com/office/drawing/2014/main" id="{FA9C5324-F13D-4168-8707-C003BF4A8B76}"/>
              </a:ext>
            </a:extLst>
          </p:cNvPr>
          <p:cNvSpPr>
            <a:spLocks noGrp="1"/>
          </p:cNvSpPr>
          <p:nvPr>
            <p:ph type="sldNum" sz="quarter" idx="4294967295"/>
          </p:nvPr>
        </p:nvSpPr>
        <p:spPr>
          <a:xfrm>
            <a:off x="7289800" y="6604000"/>
            <a:ext cx="762000" cy="254000"/>
          </a:xfrm>
          <a:prstGeom prst="rect">
            <a:avLst/>
          </a:prstGeom>
        </p:spPr>
        <p:txBody>
          <a:bodyPr/>
          <a:lstStyle/>
          <a:p>
            <a:pPr>
              <a:defRPr/>
            </a:pPr>
            <a:fld id="{F1CD241D-E62D-4891-9180-0BA086DD02BF}" type="slidenum">
              <a:rPr lang="en-US" altLang="zh-TW" smtClean="0"/>
              <a:pPr>
                <a:defRPr/>
              </a:pPr>
              <a:t>9</a:t>
            </a:fld>
            <a:endParaRPr lang="en-US" altLang="ja-JP" dirty="0"/>
          </a:p>
        </p:txBody>
      </p:sp>
    </p:spTree>
    <p:extLst>
      <p:ext uri="{BB962C8B-B14F-4D97-AF65-F5344CB8AC3E}">
        <p14:creationId xmlns:p14="http://schemas.microsoft.com/office/powerpoint/2010/main" val="3699582681"/>
      </p:ext>
    </p:extLst>
  </p:cSld>
  <p:clrMapOvr>
    <a:masterClrMapping/>
  </p:clrMapOvr>
  <p:timing>
    <p:tnLst>
      <p:par>
        <p:cTn id="1" dur="indefinite" restart="never" nodeType="tmRoot"/>
      </p:par>
    </p:tnLst>
  </p:timing>
</p:sld>
</file>

<file path=ppt/theme/theme1.xml><?xml version="1.0" encoding="utf-8"?>
<a:theme xmlns:a="http://schemas.openxmlformats.org/drawingml/2006/main" name="1_4a-idb">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1_4a-idb">
      <a:majorFont>
        <a:latin typeface="細明體"/>
        <a:ea typeface="新細明體"/>
        <a:cs typeface=""/>
      </a:majorFont>
      <a:minorFont>
        <a:latin typeface="細明體"/>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CCFF"/>
        </a:solidFill>
        <a:ln w="9525">
          <a:solidFill>
            <a:schemeClr val="tx1"/>
          </a:solidFill>
          <a:miter lim="800000"/>
          <a:headEnd/>
          <a:tailEnd/>
        </a:ln>
      </a:spPr>
      <a:bodyPr wrap="none" rtlCol="0" anchor="ctr"/>
      <a:lstStyle>
        <a:defPPr algn="ctr">
          <a:defRPr/>
        </a:defPPr>
      </a:lstStyle>
    </a:spDef>
    <a:lnDef>
      <a:spPr bwMode="auto">
        <a:xfrm>
          <a:off x="0" y="0"/>
          <a:ext cx="1" cy="1"/>
        </a:xfrm>
        <a:custGeom>
          <a:avLst/>
          <a:gdLst/>
          <a:ahLst/>
          <a:cxnLst/>
          <a:rect l="0" t="0" r="0" b="0"/>
          <a:pathLst/>
        </a:custGeom>
        <a:solidFill>
          <a:schemeClr val="accent1"/>
        </a:solidFill>
        <a:ln w="38100" cap="flat" cmpd="sng" algn="ctr">
          <a:solidFill>
            <a:srgbClr val="31933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zh-TW" sz="1400" b="0" i="0" u="none" strike="noStrike" cap="none" normalizeH="0" baseline="0" smtClean="0">
            <a:ln>
              <a:noFill/>
            </a:ln>
            <a:solidFill>
              <a:schemeClr val="tx1"/>
            </a:solidFill>
            <a:effectLst/>
            <a:latin typeface="Times New Roman" pitchFamily="18" charset="0"/>
            <a:ea typeface="MS PGothic" pitchFamily="34" charset="-128"/>
          </a:defRPr>
        </a:defPPr>
      </a:lstStyle>
    </a:lnDef>
  </a:objectDefaults>
  <a:extraClrSchemeLst>
    <a:extraClrScheme>
      <a:clrScheme name="1_4a-id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4a-id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1_4a-id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4a-id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4a-id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4a-id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1_4a-id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件" ma:contentTypeID="0x010100F466F8EF22CFD24DB43AB2742B0343E3" ma:contentTypeVersion="6" ma:contentTypeDescription="建立新的文件。" ma:contentTypeScope="" ma:versionID="61fec96ac28e3f236cf11050d69c50c5">
  <xsd:schema xmlns:xsd="http://www.w3.org/2001/XMLSchema" xmlns:xs="http://www.w3.org/2001/XMLSchema" xmlns:p="http://schemas.microsoft.com/office/2006/metadata/properties" xmlns:ns2="78d3789e-1e86-4768-b5e0-9fac83043ffd" targetNamespace="http://schemas.microsoft.com/office/2006/metadata/properties" ma:root="true" ma:fieldsID="b9748c2a6b561cd6cd3e72355eaa1c17" ns2:_="">
    <xsd:import namespace="78d3789e-1e86-4768-b5e0-9fac83043ff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d3789e-1e86-4768-b5e0-9fac83043f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4F6BA6B-EC82-41F3-8488-5756F55DC0AE}"/>
</file>

<file path=customXml/itemProps2.xml><?xml version="1.0" encoding="utf-8"?>
<ds:datastoreItem xmlns:ds="http://schemas.openxmlformats.org/officeDocument/2006/customXml" ds:itemID="{994F8533-FFF1-4765-B9A9-E11041403BE5}"/>
</file>

<file path=customXml/itemProps3.xml><?xml version="1.0" encoding="utf-8"?>
<ds:datastoreItem xmlns:ds="http://schemas.openxmlformats.org/officeDocument/2006/customXml" ds:itemID="{E37E4EFC-4F13-427D-93BD-230CB99B113C}"/>
</file>

<file path=docProps/app.xml><?xml version="1.0" encoding="utf-8"?>
<Properties xmlns="http://schemas.openxmlformats.org/officeDocument/2006/extended-properties" xmlns:vt="http://schemas.openxmlformats.org/officeDocument/2006/docPropsVTypes">
  <Template/>
  <TotalTime>30430</TotalTime>
  <Words>5056</Words>
  <Application>Microsoft Office PowerPoint</Application>
  <PresentationFormat>如螢幕大小 (4:3)</PresentationFormat>
  <Paragraphs>1065</Paragraphs>
  <Slides>63</Slides>
  <Notes>7</Notes>
  <HiddenSlides>0</HiddenSlides>
  <MMClips>0</MMClips>
  <ScaleCrop>false</ScaleCrop>
  <HeadingPairs>
    <vt:vector size="8" baseType="variant">
      <vt:variant>
        <vt:lpstr>使用字型</vt:lpstr>
      </vt:variant>
      <vt:variant>
        <vt:i4>17</vt:i4>
      </vt:variant>
      <vt:variant>
        <vt:lpstr>佈景主題</vt:lpstr>
      </vt:variant>
      <vt:variant>
        <vt:i4>1</vt:i4>
      </vt:variant>
      <vt:variant>
        <vt:lpstr>內嵌 OLE 伺服程式</vt:lpstr>
      </vt:variant>
      <vt:variant>
        <vt:i4>4</vt:i4>
      </vt:variant>
      <vt:variant>
        <vt:lpstr>投影片標題</vt:lpstr>
      </vt:variant>
      <vt:variant>
        <vt:i4>63</vt:i4>
      </vt:variant>
    </vt:vector>
  </HeadingPairs>
  <TitlesOfParts>
    <vt:vector size="85" baseType="lpstr">
      <vt:lpstr>Adobe 繁黑體 Std B</vt:lpstr>
      <vt:lpstr>MS PGothic</vt:lpstr>
      <vt:lpstr>MS PMincho</vt:lpstr>
      <vt:lpstr>細明體</vt:lpstr>
      <vt:lpstr>華康楷書體W5</vt:lpstr>
      <vt:lpstr>超研澤細圓</vt:lpstr>
      <vt:lpstr>微軟正黑體</vt:lpstr>
      <vt:lpstr>新細明體</vt:lpstr>
      <vt:lpstr>標楷體</vt:lpstr>
      <vt:lpstr>Arial</vt:lpstr>
      <vt:lpstr>Bookman Old Style</vt:lpstr>
      <vt:lpstr>Calibri</vt:lpstr>
      <vt:lpstr>Cambria</vt:lpstr>
      <vt:lpstr>Consolas</vt:lpstr>
      <vt:lpstr>Times New Roman</vt:lpstr>
      <vt:lpstr>Wingdings</vt:lpstr>
      <vt:lpstr>Wingdings 2</vt:lpstr>
      <vt:lpstr>1_4a-idb</vt:lpstr>
      <vt:lpstr>Drawing</vt:lpstr>
      <vt:lpstr>工作表</vt:lpstr>
      <vt:lpstr>Visio</vt:lpstr>
      <vt:lpstr>點陣圖影像</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資訊系統流程</vt:lpstr>
      <vt:lpstr>系統架構</vt:lpstr>
      <vt:lpstr>WMS功能介紹-功能架構</vt:lpstr>
      <vt:lpstr>設定作業說明</vt:lpstr>
      <vt:lpstr>PowerPoint 簡報</vt:lpstr>
      <vt:lpstr>盤點作業說明</vt:lpstr>
      <vt:lpstr>查詢與報表</vt:lpstr>
      <vt:lpstr>PowerPoint 簡報</vt:lpstr>
      <vt:lpstr>WCS系統架構</vt:lpstr>
      <vt:lpstr>WCS 功能特點</vt:lpstr>
      <vt:lpstr>WCS查詢功能</vt:lpstr>
      <vt:lpstr>WCS功能說明</vt:lpstr>
      <vt:lpstr>顯示幕控制模組</vt:lpstr>
      <vt:lpstr>PowerPoint 簡報</vt:lpstr>
      <vt:lpstr>訊息交換介面(範例)</vt:lpstr>
      <vt:lpstr>訊息交換介面(範例)</vt:lpstr>
      <vt:lpstr>訊息交換介面(範例)</vt:lpstr>
      <vt:lpstr>ASRS WMS、WCS系統網路架構圖</vt:lpstr>
      <vt:lpstr>SQL Server 雙備援機制</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MIRLE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dc:title>
  <dc:creator>王志宏</dc:creator>
  <cp:lastModifiedBy>7D0 103022 邱泰銓</cp:lastModifiedBy>
  <cp:revision>1207</cp:revision>
  <cp:lastPrinted>2020-04-29T00:41:06Z</cp:lastPrinted>
  <dcterms:created xsi:type="dcterms:W3CDTF">2003-01-21T00:48:52Z</dcterms:created>
  <dcterms:modified xsi:type="dcterms:W3CDTF">2020-04-29T03:53:48Z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0x010100F466F8EF22CFD24DB43AB2742B0343E3</vt:lpwstr>
  </property>
</Properties>
</file>